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3" r:id="rId4"/>
    <p:sldMasterId id="2147483666" r:id="rId5"/>
    <p:sldMasterId id="2147483669" r:id="rId6"/>
  </p:sldMasterIdLst>
  <p:notesMasterIdLst>
    <p:notesMasterId r:id="rId8"/>
  </p:notes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78" r:id="rId21"/>
    <p:sldId id="279" r:id="rId22"/>
    <p:sldId id="280" r:id="rId23"/>
    <p:sldId id="282" r:id="rId24"/>
    <p:sldId id="283" r:id="rId25"/>
    <p:sldId id="284" r:id="rId26"/>
    <p:sldId id="315" r:id="rId27"/>
    <p:sldId id="316" r:id="rId28"/>
    <p:sldId id="317" r:id="rId29"/>
    <p:sldId id="269" r:id="rId30"/>
    <p:sldId id="310" r:id="rId31"/>
    <p:sldId id="298" r:id="rId32"/>
    <p:sldId id="300" r:id="rId33"/>
    <p:sldId id="319" r:id="rId34"/>
    <p:sldId id="313" r:id="rId35"/>
    <p:sldId id="320" r:id="rId36"/>
    <p:sldId id="321" r:id="rId37"/>
    <p:sldId id="292" r:id="rId38"/>
    <p:sldId id="296" r:id="rId39"/>
  </p:sldIdLst>
  <p:sldSz cx="9144000" cy="51435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592" userDrawn="1">
          <p15:clr>
            <a:srgbClr val="747775"/>
          </p15:clr>
        </p15:guide>
        <p15:guide id="2" pos="2907"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592"/>
        <p:guide pos="2907"/>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8" Type="http://schemas.openxmlformats.org/officeDocument/2006/relationships/notesMaster" Target="notesMasters/notesMaster1.xml"/><Relationship Id="rId7" Type="http://schemas.openxmlformats.org/officeDocument/2006/relationships/slide" Target="slides/slide1.xml"/><Relationship Id="rId6" Type="http://schemas.openxmlformats.org/officeDocument/2006/relationships/slideMaster" Target="slideMasters/slideMaster5.xml"/><Relationship Id="rId5" Type="http://schemas.openxmlformats.org/officeDocument/2006/relationships/slideMaster" Target="slideMasters/slideMaster4.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Master" Target="slideMasters/slideMaster3.xml"/><Relationship Id="rId39" Type="http://schemas.openxmlformats.org/officeDocument/2006/relationships/slide" Target="slides/slide32.xml"/><Relationship Id="rId38" Type="http://schemas.openxmlformats.org/officeDocument/2006/relationships/slide" Target="slides/slide31.xml"/><Relationship Id="rId37" Type="http://schemas.openxmlformats.org/officeDocument/2006/relationships/slide" Target="slides/slide30.xml"/><Relationship Id="rId36" Type="http://schemas.openxmlformats.org/officeDocument/2006/relationships/slide" Target="slides/slide29.xml"/><Relationship Id="rId35" Type="http://schemas.openxmlformats.org/officeDocument/2006/relationships/slide" Target="slides/slide28.xml"/><Relationship Id="rId34" Type="http://schemas.openxmlformats.org/officeDocument/2006/relationships/slide" Target="slides/slide27.xml"/><Relationship Id="rId33" Type="http://schemas.openxmlformats.org/officeDocument/2006/relationships/slide" Target="slides/slide26.xml"/><Relationship Id="rId32" Type="http://schemas.openxmlformats.org/officeDocument/2006/relationships/slide" Target="slides/slide25.xml"/><Relationship Id="rId31" Type="http://schemas.openxmlformats.org/officeDocument/2006/relationships/slide" Target="slides/slide24.xml"/><Relationship Id="rId30" Type="http://schemas.openxmlformats.org/officeDocument/2006/relationships/slide" Target="slides/slide23.xml"/><Relationship Id="rId3" Type="http://schemas.openxmlformats.org/officeDocument/2006/relationships/slideMaster" Target="slideMasters/slideMaster2.xml"/><Relationship Id="rId29" Type="http://schemas.openxmlformats.org/officeDocument/2006/relationships/slide" Target="slides/slide22.xml"/><Relationship Id="rId28" Type="http://schemas.openxmlformats.org/officeDocument/2006/relationships/slide" Target="slides/slide21.xml"/><Relationship Id="rId27" Type="http://schemas.openxmlformats.org/officeDocument/2006/relationships/slide" Target="slides/slide20.xml"/><Relationship Id="rId26" Type="http://schemas.openxmlformats.org/officeDocument/2006/relationships/slide" Target="slides/slide19.xml"/><Relationship Id="rId25" Type="http://schemas.openxmlformats.org/officeDocument/2006/relationships/slide" Target="slides/slide18.xml"/><Relationship Id="rId24" Type="http://schemas.openxmlformats.org/officeDocument/2006/relationships/slide" Target="slides/slide17.xml"/><Relationship Id="rId23" Type="http://schemas.openxmlformats.org/officeDocument/2006/relationships/slide" Target="slides/slide16.xml"/><Relationship Id="rId22" Type="http://schemas.openxmlformats.org/officeDocument/2006/relationships/slide" Target="slides/slide15.xml"/><Relationship Id="rId21" Type="http://schemas.openxmlformats.org/officeDocument/2006/relationships/slide" Target="slides/slide14.xml"/><Relationship Id="rId20" Type="http://schemas.openxmlformats.org/officeDocument/2006/relationships/slide" Target="slides/slide13.xml"/><Relationship Id="rId2" Type="http://schemas.openxmlformats.org/officeDocument/2006/relationships/theme" Target="theme/theme1.xml"/><Relationship Id="rId19" Type="http://schemas.openxmlformats.org/officeDocument/2006/relationships/slide" Target="slides/slide12.xml"/><Relationship Id="rId18" Type="http://schemas.openxmlformats.org/officeDocument/2006/relationships/slide" Target="slides/slide11.xml"/><Relationship Id="rId17" Type="http://schemas.openxmlformats.org/officeDocument/2006/relationships/slide" Target="slides/slide10.xml"/><Relationship Id="rId16" Type="http://schemas.openxmlformats.org/officeDocument/2006/relationships/slide" Target="slides/slide9.xml"/><Relationship Id="rId15" Type="http://schemas.openxmlformats.org/officeDocument/2006/relationships/slide" Target="slides/slide8.xml"/><Relationship Id="rId14" Type="http://schemas.openxmlformats.org/officeDocument/2006/relationships/slide" Target="slides/slide7.xml"/><Relationship Id="rId13" Type="http://schemas.openxmlformats.org/officeDocument/2006/relationships/slide" Target="slides/slide6.xml"/><Relationship Id="rId12" Type="http://schemas.openxmlformats.org/officeDocument/2006/relationships/slide" Target="slides/slide5.xml"/><Relationship Id="rId11" Type="http://schemas.openxmlformats.org/officeDocument/2006/relationships/slide" Target="slides/slide4.xml"/><Relationship Id="rId10" Type="http://schemas.openxmlformats.org/officeDocument/2006/relationships/slide" Target="slides/slide3.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大家好！欢迎参加本次中国（河北）国际贸易单一窗口线上专项培训。本次培训核心讲解两大业务功能：一是中国-新加坡船舶电子证书跨境交换应用，二是内港公路舱单“一单两报”申报功能。培训整体分为四大模块：建设背景、建设内容、功能演示、问题答疑。</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一单两报”的流程同样清晰高效。内地企业只需在“单一窗口”完成一次数据录入和申报。然后，在系统中选择需要共享给香港的数据并点击推送。系统会自动完成数据格式的转换和安全传输。最后，香港的合作伙伴就能在他们的系统里收到并确认这些数据，完成申报。</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理论知识我们已经掌握了，接下来是最关键的部分——功能演示。我将带大家一步步操作，让大家直观地看到如何在系统中使用这两项功能。请大家跟随我的步骤，我们一起操作。</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首先我们来看船舶电子证书的应用。登录系统后，我们需要找到入口。在“单一窗口”首页，点击顶部的“运输工具”模块，然后选择“船舶申报”下的“</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进境港申报</a:t>
            </a: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”，就进入了申报界面。</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进境(港)申报-&gt;进境(港)动态申报：点击新增按钮，进入到进境/港动态新增界面，先录入所属海事局，再通过中文船名后面的放大镜按钮导入符合条件的船舶信息，系统会自动调用船舶电子证书数据。</a:t>
            </a:r>
            <a:endPar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olidFill>
                  <a:srgbClr val="000000"/>
                </a:solidFill>
                <a:latin typeface="Calibri" panose="020F0502020204030204"/>
                <a:ea typeface="Calibri" panose="020F0502020204030204"/>
                <a:cs typeface="Calibri" panose="020F0502020204030204"/>
                <a:sym typeface="Calibri" panose="020F0502020204030204"/>
              </a:rPr>
              <a:t>点击提示信息中的“确定”按钮，系统会调取并展示相应的船舶电子证书数据预览页面</a:t>
            </a:r>
            <a:endParaRPr lang="zh-CN" altLang="en-US" b="0" i="0" u="none" strike="noStrike">
              <a:solidFill>
                <a:srgbClr val="000000"/>
              </a:solidFill>
              <a:latin typeface="Calibri" panose="020F0502020204030204"/>
              <a:ea typeface="Calibri" panose="020F0502020204030204"/>
              <a:cs typeface="Calibri" panose="020F0502020204030204"/>
              <a:sym typeface="Calibri" panose="020F0502020204030204"/>
            </a:endParaRPr>
          </a:p>
          <a:p>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确认调取数据无误的，可以勾选承诺项，点击“采用”按钮，系统会自动将 </a:t>
            </a:r>
            <a:r>
              <a:rPr lang="en-US" altLang="zh-CN" dirty="0"/>
              <a:t>IMO </a:t>
            </a:r>
            <a:r>
              <a:rPr lang="zh-CN" altLang="en-US" dirty="0"/>
              <a:t>编号、英文船名、总吨、净吨、保安证书有效期、保安证书类别、保安证书签发机构返填到动态界面对应的字段中</a:t>
            </a:r>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同时系统会自动将调取到的电子证书文件返填到进境/港动态的“附件管理”页面中。切换 </a:t>
            </a:r>
            <a:r>
              <a:rPr lang="en-US" altLang="zh-CN" dirty="0"/>
              <a:t>TAB </a:t>
            </a:r>
            <a:r>
              <a:rPr lang="zh-CN" altLang="en-US" dirty="0"/>
              <a:t>到“附件管理”，可查看船舶电子证书对应的文件。</a:t>
            </a:r>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在进境/港动态编辑界面，点击“调取船舶证书数据”按钮，符合调用条件的，系统会调取船舶电子证书数据并展示预览页面，后续的数据采用和返填操作同“自动调用”方式。</a:t>
            </a:r>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支持在进境（港）动态页面调取上一港非证书类海事口岸查验数据，包括：乘客数量、船舶运营单位公司名称、公司保安员姓名、中国船员人数、外国船员人数和货物数量。依次点击菜单：进境(港)申报-&gt;进境(港)动态申报：点击新增按钮，进入到进境/港动态。新增界面：先录入所属海事局，再通过中文船名后面的放大镜按钮导入符合条件的新加坡籍船舶信息，上一港国家/地区录入中国，在录入上一港后，系统会自动调用上一港非证书类海事口岸查验数据</a:t>
            </a:r>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a:sym typeface="+mn-ea"/>
              </a:rPr>
              <a:t>确认调取数据无误的，可以勾选承诺项，点击“采用”按钮，系统会自动将乘客数量、船舶运营单位公司名称、公司保安员姓名、中国船员人数、外国船员人数和货物数量返填到动态界面对应的字段中</a:t>
            </a:r>
            <a:endParaRPr lang="zh-CN" altLang="en-US"/>
          </a:p>
          <a:p>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从进境/港动态编辑界面，从进境/港单证列表查询界面点击单证申报按钮进入，系统会自动调用船舶电子证书数据。点击提示信息中的“确定”按钮，系统会调取并展示相应的船舶电子证书数据预览页面</a:t>
            </a:r>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确认调取数据无误的，可以勾选承诺项，点击“采用”按钮，系统会自动将调取到的电子证书文件和电子证书数据字段返填到进境/港单证的“附件管理”和“船舶证书信息”页面中。</a:t>
            </a:r>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接下来我们演示“一单两报”。登录系统后，我们在顶部菜单找到“舱单申报”，选择“公路舱单”。然后在左侧菜单中，点击“</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进</a:t>
            </a: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口舱单”,</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第一次需要</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法人卡点击</a:t>
            </a:r>
            <a:r>
              <a:rPr lang="en-US" altLang="zh-CN" sz="1200" b="0" i="0" u="none" strike="noStrike">
                <a:solidFill>
                  <a:srgbClr val="000000"/>
                </a:solidFill>
                <a:latin typeface="Calibri" panose="020F0502020204030204"/>
                <a:ea typeface="Calibri" panose="020F0502020204030204"/>
                <a:cs typeface="Calibri" panose="020F0502020204030204"/>
                <a:sym typeface="Calibri" panose="020F0502020204030204"/>
              </a:rPr>
              <a:t>“</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用户须知</a:t>
            </a:r>
            <a:r>
              <a:rPr lang="en-US" altLang="zh-CN" sz="1200" b="0" i="0" u="none" strike="noStrike">
                <a:solidFill>
                  <a:srgbClr val="000000"/>
                </a:solidFill>
                <a:latin typeface="Calibri" panose="020F0502020204030204"/>
                <a:ea typeface="Calibri" panose="020F0502020204030204"/>
                <a:cs typeface="Calibri" panose="020F0502020204030204"/>
                <a:sym typeface="Calibri" panose="020F0502020204030204"/>
              </a:rPr>
              <a:t>”</a:t>
            </a:r>
            <a:r>
              <a:rPr lang="zh-CN" altLang="en-US" sz="1200" b="0" i="0" u="none" strike="noStrike">
                <a:solidFill>
                  <a:srgbClr val="000000"/>
                </a:solidFill>
                <a:latin typeface="Calibri" panose="020F0502020204030204"/>
                <a:ea typeface="宋体" panose="02010600030101010101" pitchFamily="2" charset="-122"/>
                <a:cs typeface="Calibri" panose="020F0502020204030204"/>
                <a:sym typeface="Calibri" panose="020F0502020204030204"/>
              </a:rPr>
              <a:t>，确认之后</a:t>
            </a: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“新增”，就可以开始录入舱单信息了。</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在开展业务之前，需要法人卡</a:t>
            </a:r>
            <a:r>
              <a:rPr lang="zh-CN" altLang="en-US" dirty="0"/>
              <a:t>登录阅读并确认“用户须知”，否则无法使用进口舱单推送功能</a:t>
            </a:r>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此页面展示的原始舱单数据需满足以下条件：1、 数据为当前登录企业所暂存和申报数据；2、 原始舱单中进出境口岸海关代码为“大桥海关”、“文锦渡关”、“皇岗海关”、“深圳海关”、“莲塘海关”、“福田海关”；</a:t>
            </a:r>
            <a:endParaRPr lang="zh-CN" altLang="en-US"/>
          </a:p>
          <a:p>
            <a:r>
              <a:rPr lang="zh-CN" altLang="en-US"/>
              <a:t>如图 进口舱单推送，页面上方为查询条件，可根据实际业务需要录入查询条件。</a:t>
            </a:r>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en-US">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了解了背景，我们接下来进入第二部分，详细了解这两项应用的建设内容。我们将具体看看它们到底是什么，能为我们带来哪些实际的价值和优化。</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16A05A55-AD54-418E-8363-F69C80394B8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现在，让我们进入第一部分：建设背景。在这一章，我们将探讨在全球数字化浪潮和贸易便利化的大背景下，这两项创新应用是如何应运而生的。理解背景，能帮助我们更好地把握其核心价值。</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2019年交通运输部海事局与新加坡海事及港务管理局（</a:t>
            </a:r>
            <a:r>
              <a:rPr lang="en-US" altLang="zh-CN" sz="1200" b="0" i="0" u="none" strike="noStrike">
                <a:solidFill>
                  <a:srgbClr val="000000"/>
                </a:solidFill>
                <a:latin typeface="Calibri" panose="020F0502020204030204"/>
                <a:ea typeface="Calibri" panose="020F0502020204030204"/>
                <a:cs typeface="Calibri" panose="020F0502020204030204"/>
                <a:sym typeface="Calibri" panose="020F0502020204030204"/>
              </a:rPr>
              <a:t>MPA）</a:t>
            </a: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签署《中国与新加坡关于推广、接受和使用电子证书的谅解备忘录》，搭建两国船舶证书互认合作框架。</a:t>
            </a:r>
            <a:endPar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a:p>
            <a:pPr marL="0" indent="0" algn="l">
              <a:lnSpc>
                <a:spcPct val="100000"/>
              </a:lnSpc>
            </a:pPr>
            <a:r>
              <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2024年8月，单一窗口正式启动中新船舶电子证书跨境交换项目开发；2025年7月开展小范围现场试点，2025年8月底实现全国统一试运行，全国船代企业均可免费使用该无纸化功能。</a:t>
            </a:r>
            <a:endParaRPr lang="zh-CN" alt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en-US" sz="1400" b="0" i="0" u="none" strike="noStrike">
                <a:solidFill>
                  <a:srgbClr val="000000"/>
                </a:solidFill>
              </a:rPr>
              <a:t>依托区块链加密技术打通三方系统：中国海事局证书签发系统、中国船级社</a:t>
            </a:r>
            <a:r>
              <a:rPr lang="en-US" altLang="zh-CN" sz="1400" b="0" i="0" u="none" strike="noStrike">
                <a:solidFill>
                  <a:srgbClr val="000000"/>
                </a:solidFill>
              </a:rPr>
              <a:t>CCS</a:t>
            </a:r>
            <a:r>
              <a:rPr lang="zh-CN" altLang="en-US" sz="1400" b="0" i="0" u="none" strike="noStrike">
                <a:solidFill>
                  <a:srgbClr val="000000"/>
                </a:solidFill>
              </a:rPr>
              <a:t>系统、新加坡</a:t>
            </a:r>
            <a:r>
              <a:rPr lang="en-US" altLang="zh-CN" sz="1400" b="0" i="0" u="none" strike="noStrike">
                <a:solidFill>
                  <a:srgbClr val="000000"/>
                </a:solidFill>
              </a:rPr>
              <a:t>MPA</a:t>
            </a:r>
            <a:r>
              <a:rPr lang="zh-CN" altLang="en-US" sz="1400" b="0" i="0" u="none" strike="noStrike">
                <a:solidFill>
                  <a:srgbClr val="000000"/>
                </a:solidFill>
              </a:rPr>
              <a:t>海事系统，在单一窗口统一实现中籍、新加坡籍船舶电子证书数据共享，彻底淘汰纸质证书邮寄、线下核验传统模式，打造国际海事数字协同标杆。</a:t>
            </a:r>
            <a:endParaRPr lang="zh-CN" alt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zh-CN" altLang="en-US" sz="1400" b="0" i="0" u="none" strike="noStrike">
                <a:solidFill>
                  <a:srgbClr val="000000"/>
                </a:solidFill>
              </a:rPr>
              <a:t>1. 业务需求基础：内地与香港公路跨境贸易流量大、运输时效性要求高，公路运输是两地商贸核心通道，企业申报需求量常年居高不下。</a:t>
            </a:r>
            <a:endParaRPr lang="zh-CN" altLang="en-US" sz="1400" b="0" i="0" u="none" strike="noStrike">
              <a:solidFill>
                <a:srgbClr val="000000"/>
              </a:solidFill>
            </a:endParaRPr>
          </a:p>
          <a:p>
            <a:pPr marL="0" indent="0" algn="l">
              <a:lnSpc>
                <a:spcPct val="100000"/>
              </a:lnSpc>
            </a:pPr>
            <a:r>
              <a:rPr lang="zh-CN" altLang="en-US" sz="1400" b="0" i="0" u="none" strike="noStrike">
                <a:solidFill>
                  <a:srgbClr val="000000"/>
                </a:solidFill>
              </a:rPr>
              <a:t>2. 传统申报痛点：过去企业需要分别登录内地、香港两套申报系统，重复录入完整舱单数据，人工工作量大，录入错漏会直接引发海关退单，增加企业时间、人力合规成本。</a:t>
            </a:r>
            <a:endParaRPr lang="zh-CN" altLang="en-US" sz="1400" b="0" i="0" u="none" strike="noStrike">
              <a:solidFill>
                <a:srgbClr val="000000"/>
              </a:solidFill>
            </a:endParaRPr>
          </a:p>
          <a:p>
            <a:pPr marL="0" indent="0" algn="l">
              <a:lnSpc>
                <a:spcPct val="100000"/>
              </a:lnSpc>
            </a:pPr>
            <a:r>
              <a:rPr lang="zh-CN" altLang="en-US" sz="1400" b="0" i="0" u="none" strike="noStrike">
                <a:solidFill>
                  <a:srgbClr val="000000"/>
                </a:solidFill>
              </a:rPr>
              <a:t>3. “一单两报”数字化解决方案：依托单一窗口搭建跨境数据传输通道，实现一次录入、两地海关同步申报，系统自动完成两地数据格式转译加密推送，从技术层面消除重复申报负担，提升内港跨境物流通关效率。</a:t>
            </a:r>
            <a:endParaRPr lang="zh-CN" alt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了解了背景，我们接下来进入第二部分，详细了解这两项应用的建设内容。我们将具体看看它们到底是什么，能为我们带来哪些实际的价值和优化。</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船舶电子证书应用最大的变革在于业务流程的优化。我们看这个流程图，传统模式是一个“串联”的过程，每个环节都要等上一个环节完成。而新模式是“并联”的，证书核验和信息录入同步进行，大大缩短了申报时间，实现了效率、风险和成本的三重优化。</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rPr>
              <a:t>目前，系统主要支持交换和核查多种关键的船舶证书，包括大家熟悉的国际载重线证书、防油污证书、安全管理证书（ISM）、保安证书（ISPS）等等。这些都是船舶通关时最核心的证书，覆盖了主要的申报需求。</a:t>
            </a:r>
            <a:endParaRPr lang="en-US" sz="1200" b="0" i="0" u="none" strike="noStrike">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a:xfrm>
            <a:off x="3124200" y="4767263"/>
            <a:ext cx="2895600" cy="273844"/>
          </a:xfr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p:spPr>
        <p:txBody>
          <a:bodyPr/>
          <a:lstStyle/>
          <a:p>
            <a:fld id="{0C913308-F349-4B6D-A68A-DD1791B4A57B}"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a:xfrm>
            <a:off x="3124200" y="4767263"/>
            <a:ext cx="2895600" cy="273844"/>
          </a:xfr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p:spPr>
        <p:txBody>
          <a:bodyPr/>
          <a:lstStyle/>
          <a:p>
            <a:fld id="{0C913308-F349-4B6D-A68A-DD1791B4A57B}"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a:xfrm>
            <a:off x="3124200" y="4767263"/>
            <a:ext cx="2895600" cy="273844"/>
          </a:xfr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p:spPr>
        <p:txBody>
          <a:bodyPr/>
          <a:lstStyle/>
          <a:p>
            <a:fld id="{0C913308-F349-4B6D-A68A-DD1791B4A57B}"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7263"/>
            <a:ext cx="2133600" cy="273844"/>
          </a:xfrm>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a:xfrm>
            <a:off x="3124200" y="4767263"/>
            <a:ext cx="2895600" cy="273844"/>
          </a:xfrm>
        </p:spPr>
        <p:txBody>
          <a:bodyPr/>
          <a:lstStyle/>
          <a:p>
            <a:endParaRPr lang="zh-CN" altLang="en-US"/>
          </a:p>
        </p:txBody>
      </p:sp>
      <p:sp>
        <p:nvSpPr>
          <p:cNvPr id="4" name="灯片编号占位符 3"/>
          <p:cNvSpPr>
            <a:spLocks noGrp="1"/>
          </p:cNvSpPr>
          <p:nvPr>
            <p:ph type="sldNum" sz="quarter" idx="12"/>
          </p:nvPr>
        </p:nvSpPr>
        <p:spPr>
          <a:xfrm>
            <a:off x="6553200" y="4767263"/>
            <a:ext cx="2133600" cy="273844"/>
          </a:xfrm>
        </p:spPr>
        <p:txBody>
          <a:bodyPr/>
          <a:lstStyle/>
          <a:p>
            <a:fld id="{0C913308-F349-4B6D-A68A-DD1791B4A57B}" type="slidenum">
              <a:rPr lang="zh-CN" altLang="en-US" smtClean="0"/>
            </a:fld>
            <a:endParaRPr lang="zh-CN" alt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4" r:id="rId1"/>
    <p:sldLayoutId id="2147483665"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7" r:id="rId1"/>
    <p:sldLayoutId id="2147483668"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0"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2.xml"/><Relationship Id="rId2" Type="http://schemas.openxmlformats.org/officeDocument/2006/relationships/image" Target="../media/image4.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12.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3.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3.xml"/><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3.xml"/><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3.xml"/><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3.xml"/><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3.xml"/><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tags" Target="../tags/tag1.xml"/><Relationship Id="rId4" Type="http://schemas.openxmlformats.org/officeDocument/2006/relationships/image" Target="../media/image3.png"/><Relationship Id="rId3" Type="http://schemas.openxmlformats.org/officeDocument/2006/relationships/image" Target="../media/image5.png"/><Relationship Id="rId2" Type="http://schemas.openxmlformats.org/officeDocument/2006/relationships/image" Target="../media/image2.png"/><Relationship Id="rId19" Type="http://schemas.openxmlformats.org/officeDocument/2006/relationships/notesSlide" Target="../notesSlides/notesSlide2.xml"/><Relationship Id="rId18" Type="http://schemas.openxmlformats.org/officeDocument/2006/relationships/slideLayout" Target="../slideLayouts/slideLayout12.xml"/><Relationship Id="rId17" Type="http://schemas.openxmlformats.org/officeDocument/2006/relationships/tags" Target="../tags/tag12.xml"/><Relationship Id="rId16" Type="http://schemas.openxmlformats.org/officeDocument/2006/relationships/tags" Target="../tags/tag11.xml"/><Relationship Id="rId15" Type="http://schemas.openxmlformats.org/officeDocument/2006/relationships/tags" Target="../tags/tag10.xml"/><Relationship Id="rId14" Type="http://schemas.openxmlformats.org/officeDocument/2006/relationships/image" Target="../media/image4.png"/><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18.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18.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8.xml"/><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2.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6" Type="http://schemas.openxmlformats.org/officeDocument/2006/relationships/notesSlide" Target="../notesSlides/notesSlide24.xml"/><Relationship Id="rId5" Type="http://schemas.openxmlformats.org/officeDocument/2006/relationships/slideLayout" Target="../slideLayouts/slideLayout13.xml"/><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12.xml"/><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14.xml"/><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14.xml"/><Relationship Id="rId4" Type="http://schemas.openxmlformats.org/officeDocument/2006/relationships/image" Target="../media/image34.png"/><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image" Target="../media/image33.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7.xml"/><Relationship Id="rId5" Type="http://schemas.openxmlformats.org/officeDocument/2006/relationships/slideLayout" Target="../slideLayouts/slideLayout16.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4.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4.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13.xml"/><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9" Type="http://schemas.openxmlformats.org/officeDocument/2006/relationships/slideLayout" Target="../slideLayouts/slideLayout13.xml"/><Relationship Id="rId8" Type="http://schemas.openxmlformats.org/officeDocument/2006/relationships/image" Target="../media/image40.png"/><Relationship Id="rId7" Type="http://schemas.openxmlformats.org/officeDocument/2006/relationships/image" Target="../media/image39.png"/><Relationship Id="rId6" Type="http://schemas.openxmlformats.org/officeDocument/2006/relationships/tags" Target="../tags/tag35.xml"/><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2.xml"/><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12.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8.png"/><Relationship Id="rId3" Type="http://schemas.openxmlformats.org/officeDocument/2006/relationships/tags" Target="../tags/tag13.xml"/><Relationship Id="rId2" Type="http://schemas.openxmlformats.org/officeDocument/2006/relationships/image" Target="../media/image4.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9" Type="http://schemas.openxmlformats.org/officeDocument/2006/relationships/tags" Target="../tags/tag23.xml"/><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image" Target="../media/image4.png"/><Relationship Id="rId16" Type="http://schemas.openxmlformats.org/officeDocument/2006/relationships/notesSlide" Target="../notesSlides/notesSlide6.xml"/><Relationship Id="rId15" Type="http://schemas.openxmlformats.org/officeDocument/2006/relationships/slideLayout" Target="../slideLayouts/slideLayout12.xml"/><Relationship Id="rId14" Type="http://schemas.openxmlformats.org/officeDocument/2006/relationships/tags" Target="../tags/tag28.xml"/><Relationship Id="rId13" Type="http://schemas.openxmlformats.org/officeDocument/2006/relationships/tags" Target="../tags/tag27.xml"/><Relationship Id="rId12" Type="http://schemas.openxmlformats.org/officeDocument/2006/relationships/tags" Target="../tags/tag26.xml"/><Relationship Id="rId11" Type="http://schemas.openxmlformats.org/officeDocument/2006/relationships/tags" Target="../tags/tag25.xml"/><Relationship Id="rId10" Type="http://schemas.openxmlformats.org/officeDocument/2006/relationships/tags" Target="../tags/tag24.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 Id="rId3" Type="http://schemas.openxmlformats.org/officeDocument/2006/relationships/tags" Target="../tags/tag29.xml"/><Relationship Id="rId2" Type="http://schemas.openxmlformats.org/officeDocument/2006/relationships/image" Target="../media/image4.png"/><Relationship Id="rId10" Type="http://schemas.openxmlformats.org/officeDocument/2006/relationships/notesSlide" Target="../notesSlides/notesSlide8.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12.xml"/><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89400"/>
            <a:ext cx="9144000" cy="1079500"/>
          </a:xfrm>
          <a:prstGeom prst="rect">
            <a:avLst/>
          </a:prstGeom>
          <a:noFill/>
          <a:ln w="25400" cap="flat" cmpd="sng">
            <a:noFill/>
            <a:prstDash val="solid"/>
            <a:round/>
          </a:ln>
        </p:spPr>
      </p:pic>
      <p:sp>
        <p:nvSpPr>
          <p:cNvPr id="3" name="AutoShape 3"/>
          <p:cNvSpPr/>
          <p:nvPr/>
        </p:nvSpPr>
        <p:spPr>
          <a:xfrm>
            <a:off x="0" y="1320800"/>
            <a:ext cx="9143365" cy="2425700"/>
          </a:xfrm>
          <a:prstGeom prst="rect">
            <a:avLst/>
          </a:prstGeom>
          <a:noFill/>
          <a:ln w="9525" cap="flat" cmpd="sng">
            <a:noFill/>
            <a:prstDash val="solid"/>
            <a:round/>
          </a:ln>
        </p:spPr>
        <p:txBody>
          <a:bodyPr vert="horz" wrap="square" lIns="88900" tIns="50800" rIns="88900" bIns="50800" rtlCol="0" anchor="t" anchorCtr="0"/>
          <a:lstStyle/>
          <a:p>
            <a:pPr algn="ctr">
              <a:lnSpc>
                <a:spcPct val="110000"/>
              </a:lnSpc>
            </a:pPr>
            <a:r>
              <a:rPr lang="en-US" altLang="zh-CN" sz="3600" dirty="0" smtClean="0">
                <a:solidFill>
                  <a:schemeClr val="bg1"/>
                </a:solidFill>
                <a:latin typeface="微软雅黑" panose="020B0503020204020204" charset="-122"/>
                <a:ea typeface="微软雅黑" panose="020B0503020204020204" charset="-122"/>
                <a:sym typeface="+mn-ea"/>
              </a:rPr>
              <a:t>“</a:t>
            </a:r>
            <a:r>
              <a:rPr lang="zh-CN" altLang="en-US" sz="3600" b="1" dirty="0">
                <a:solidFill>
                  <a:schemeClr val="bg1"/>
                </a:solidFill>
                <a:latin typeface="微软雅黑" panose="020B0503020204020204" charset="-122"/>
                <a:ea typeface="微软雅黑" panose="020B0503020204020204" charset="-122"/>
                <a:sym typeface="+mn-ea"/>
              </a:rPr>
              <a:t>单一窗口</a:t>
            </a:r>
            <a:r>
              <a:rPr lang="en-US" altLang="zh-CN" sz="3600" dirty="0" smtClean="0">
                <a:solidFill>
                  <a:schemeClr val="bg1"/>
                </a:solidFill>
                <a:latin typeface="微软雅黑" panose="020B0503020204020204" charset="-122"/>
                <a:ea typeface="微软雅黑" panose="020B0503020204020204" charset="-122"/>
                <a:sym typeface="+mn-ea"/>
              </a:rPr>
              <a:t>”</a:t>
            </a:r>
            <a:r>
              <a:rPr lang="zh-CN" altLang="en-US" sz="3600" b="1" dirty="0">
                <a:solidFill>
                  <a:schemeClr val="bg1"/>
                </a:solidFill>
                <a:latin typeface="微软雅黑" panose="020B0503020204020204" charset="-122"/>
                <a:ea typeface="微软雅黑" panose="020B0503020204020204" charset="-122"/>
                <a:sym typeface="+mn-ea"/>
              </a:rPr>
              <a:t>中国</a:t>
            </a:r>
            <a:r>
              <a:rPr lang="en-US" altLang="zh-CN" sz="3600" b="1" dirty="0">
                <a:solidFill>
                  <a:schemeClr val="bg1"/>
                </a:solidFill>
                <a:latin typeface="微软雅黑" panose="020B0503020204020204" charset="-122"/>
                <a:ea typeface="微软雅黑" panose="020B0503020204020204" charset="-122"/>
                <a:sym typeface="+mn-ea"/>
              </a:rPr>
              <a:t>-</a:t>
            </a:r>
            <a:r>
              <a:rPr lang="zh-CN" altLang="en-US" sz="3600" b="1" dirty="0">
                <a:solidFill>
                  <a:schemeClr val="bg1"/>
                </a:solidFill>
                <a:latin typeface="微软雅黑" panose="020B0503020204020204" charset="-122"/>
                <a:ea typeface="微软雅黑" panose="020B0503020204020204" charset="-122"/>
                <a:sym typeface="+mn-ea"/>
              </a:rPr>
              <a:t>新加坡船舶电子证书跨境交换应用、内港公路舱单</a:t>
            </a:r>
            <a:r>
              <a:rPr lang="en-US" altLang="zh-CN" sz="3600" b="1" dirty="0">
                <a:solidFill>
                  <a:schemeClr val="bg1"/>
                </a:solidFill>
                <a:latin typeface="微软雅黑" panose="020B0503020204020204" charset="-122"/>
                <a:ea typeface="微软雅黑" panose="020B0503020204020204" charset="-122"/>
                <a:sym typeface="+mn-ea"/>
              </a:rPr>
              <a:t>“</a:t>
            </a:r>
            <a:r>
              <a:rPr lang="zh-CN" altLang="en-US" sz="3600" b="1" dirty="0">
                <a:solidFill>
                  <a:schemeClr val="bg1"/>
                </a:solidFill>
                <a:latin typeface="微软雅黑" panose="020B0503020204020204" charset="-122"/>
                <a:ea typeface="微软雅黑" panose="020B0503020204020204" charset="-122"/>
                <a:sym typeface="+mn-ea"/>
              </a:rPr>
              <a:t>一单两报</a:t>
            </a:r>
            <a:r>
              <a:rPr lang="en-US" altLang="zh-CN" sz="3600" b="1" dirty="0">
                <a:solidFill>
                  <a:schemeClr val="bg1"/>
                </a:solidFill>
                <a:latin typeface="微软雅黑" panose="020B0503020204020204" charset="-122"/>
                <a:ea typeface="微软雅黑" panose="020B0503020204020204" charset="-122"/>
                <a:sym typeface="+mn-ea"/>
              </a:rPr>
              <a:t>”</a:t>
            </a:r>
            <a:endParaRPr lang="en-US" altLang="zh-CN" sz="3600" b="1" dirty="0">
              <a:solidFill>
                <a:schemeClr val="bg1"/>
              </a:solidFill>
              <a:latin typeface="微软雅黑" panose="020B0503020204020204" charset="-122"/>
              <a:ea typeface="微软雅黑" panose="020B0503020204020204" charset="-122"/>
              <a:sym typeface="+mn-ea"/>
            </a:endParaRPr>
          </a:p>
          <a:p>
            <a:pPr algn="ctr">
              <a:lnSpc>
                <a:spcPct val="110000"/>
              </a:lnSpc>
            </a:pPr>
            <a:r>
              <a:rPr lang="zh-CN" altLang="en-US" sz="3600" b="1" dirty="0">
                <a:solidFill>
                  <a:schemeClr val="bg1"/>
                </a:solidFill>
                <a:latin typeface="微软雅黑" panose="020B0503020204020204" charset="-122"/>
                <a:ea typeface="微软雅黑" panose="020B0503020204020204" charset="-122"/>
                <a:sym typeface="+mn-ea"/>
              </a:rPr>
              <a:t>应用培训</a:t>
            </a:r>
            <a:endParaRPr lang="en-US" sz="18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4445000" y="3365500"/>
            <a:ext cx="4064000" cy="7239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0000"/>
              </a:lnSpc>
              <a:defRPr/>
            </a:pPr>
            <a:r>
              <a:rPr lang="en-US" sz="16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 中国（河北）国际贸易单一窗口</a:t>
            </a:r>
            <a:endParaRPr lang="en-US" sz="1100"/>
          </a:p>
        </p:txBody>
      </p:sp>
      <p:pic>
        <p:nvPicPr>
          <p:cNvPr id="5" name="Picture 5"/>
          <p:cNvPicPr>
            <a:picLocks noChangeAspect="1"/>
          </p:cNvPicPr>
          <p:nvPr/>
        </p:nvPicPr>
        <p:blipFill>
          <a:blip r:embed="rId3"/>
          <a:srcRect/>
          <a:stretch>
            <a:fillRect/>
          </a:stretch>
        </p:blipFill>
        <p:spPr>
          <a:xfrm>
            <a:off x="5410200" y="4584700"/>
            <a:ext cx="2832100" cy="342900"/>
          </a:xfrm>
          <a:prstGeom prst="rect">
            <a:avLst/>
          </a:prstGeom>
          <a:noFill/>
          <a:ln w="25400" cap="flat" cmpd="sng">
            <a:noFill/>
            <a:prstDash val="solid"/>
            <a:round/>
          </a:ln>
        </p:spPr>
      </p:pic>
      <p:cxnSp>
        <p:nvCxnSpPr>
          <p:cNvPr id="6" name="Connector 6"/>
          <p:cNvCxnSpPr/>
          <p:nvPr/>
        </p:nvCxnSpPr>
        <p:spPr>
          <a:xfrm>
            <a:off x="1003300" y="3365500"/>
            <a:ext cx="7124711" cy="12700"/>
          </a:xfrm>
          <a:prstGeom prst="line">
            <a:avLst/>
          </a:prstGeom>
          <a:solidFill>
            <a:srgbClr val="DEE0E3">
              <a:alpha val="100000"/>
            </a:srgbClr>
          </a:solidFill>
          <a:ln w="12700" cap="flat" cmpd="sng">
            <a:solidFill>
              <a:srgbClr val="FFC000">
                <a:alpha val="100000"/>
              </a:srgbClr>
            </a:solidFill>
            <a:prstDash val="solid"/>
            <a:miter lim="10000000"/>
            <a:headEnd type="none" w="med" len="med"/>
            <a:tailEnd type="none" w="med" len="med"/>
          </a:ln>
        </p:spPr>
      </p:cxnSp>
      <p:pic>
        <p:nvPicPr>
          <p:cNvPr id="7" name="Picture 7"/>
          <p:cNvPicPr>
            <a:picLocks noChangeAspect="1"/>
          </p:cNvPicPr>
          <p:nvPr/>
        </p:nvPicPr>
        <p:blipFill>
          <a:blip r:embed="rId4"/>
          <a:srcRect/>
          <a:stretch>
            <a:fillRect/>
          </a:stretch>
        </p:blipFill>
        <p:spPr>
          <a:xfrm>
            <a:off x="6438900" y="127000"/>
            <a:ext cx="2616200" cy="279400"/>
          </a:xfrm>
          <a:prstGeom prst="rect">
            <a:avLst/>
          </a:prstGeom>
          <a:noFill/>
          <a:ln w="25400" cap="flat" cmpd="sng">
            <a:noFill/>
            <a:prstDash val="solid"/>
            <a:rou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cxnSp>
        <p:nvCxnSpPr>
          <p:cNvPr id="3" name="Connector 3"/>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4" name="AutoShape 4"/>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000"/>
                    </a:srgbClr>
                  </a:outerShdw>
                </a:effectLst>
                <a:latin typeface="Calibri" panose="020F0502020204030204"/>
                <a:ea typeface="Calibri" panose="020F0502020204030204"/>
                <a:cs typeface="Calibri" panose="020F0502020204030204"/>
                <a:sym typeface="Calibri" panose="020F0502020204030204"/>
              </a:rPr>
              <a:t>2</a:t>
            </a:r>
            <a:endParaRPr lang="en-US" sz="1100"/>
          </a:p>
        </p:txBody>
      </p:sp>
      <p:sp>
        <p:nvSpPr>
          <p:cNvPr id="5" name="AutoShape 5"/>
          <p:cNvSpPr/>
          <p:nvPr/>
        </p:nvSpPr>
        <p:spPr>
          <a:xfrm>
            <a:off x="1181100" y="126365"/>
            <a:ext cx="7962900" cy="1397635"/>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建设内容</a:t>
            </a:r>
            <a:endParaRPr lang="en-US" sz="1100"/>
          </a:p>
          <a:p>
            <a:pPr marL="0" indent="0" algn="l">
              <a:lnSpc>
                <a:spcPct val="100000"/>
              </a:lnSpc>
            </a:pPr>
            <a:endParaRPr lang="en-US" sz="16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pPr>
            <a:r>
              <a:rPr lang="en-US" sz="16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“一单两报”业务流程：内地与香港海关数据协同申报全链路解析</a:t>
            </a:r>
            <a:endParaRPr lang="en-US" sz="16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6" name="Picture 6"/>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7" name="AutoShape 7"/>
          <p:cNvSpPr/>
          <p:nvPr/>
        </p:nvSpPr>
        <p:spPr>
          <a:xfrm>
            <a:off x="254000" y="1524000"/>
            <a:ext cx="4318000" cy="1841500"/>
          </a:xfrm>
          <a:prstGeom prst="roundRect">
            <a:avLst>
              <a:gd name="adj" fmla="val 0"/>
            </a:avLst>
          </a:prstGeom>
          <a:solidFill>
            <a:srgbClr val="F0F6FC">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381000" y="1651000"/>
            <a:ext cx="4064000" cy="1587500"/>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600" b="1" i="0" u="none" strike="noStrike">
                <a:solidFill>
                  <a:srgbClr val="1C4587"/>
                </a:solidFill>
                <a:latin typeface="Noto Sans SC" panose="020B0200000000000000" charset="-122"/>
                <a:ea typeface="Noto Sans SC" panose="020B0200000000000000" charset="-122"/>
                <a:cs typeface="Noto Sans SC" panose="020B0200000000000000" charset="-122"/>
                <a:sym typeface="Noto Sans SC" panose="020B0200000000000000" charset="-122"/>
              </a:rPr>
              <a:t>01 企业录入：源头数据一次填报</a:t>
            </a:r>
            <a:endParaRPr lang="en-US" sz="1100"/>
          </a:p>
          <a:p>
            <a:pPr marL="0" indent="0" algn="l">
              <a:lnSpc>
                <a:spcPct val="108000"/>
              </a:lnSpc>
            </a:pP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内地企业无需重复操作，仅需在“单一窗口”系统中统一录入舱单及相关申报基础数据，系统自动校验数据完整性，确保源头数据准确唯一，为后续跨境传输奠定基础。</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4699000" y="1524000"/>
            <a:ext cx="4318000" cy="1841500"/>
          </a:xfrm>
          <a:prstGeom prst="roundRect">
            <a:avLst>
              <a:gd name="adj" fmla="val 0"/>
            </a:avLst>
          </a:prstGeom>
          <a:solidFill>
            <a:srgbClr val="F0F6FC">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826000" y="1651000"/>
            <a:ext cx="4064000" cy="1587500"/>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600" b="1" i="0" u="none" strike="noStrike">
                <a:solidFill>
                  <a:srgbClr val="1C4587"/>
                </a:solidFill>
                <a:latin typeface="Noto Sans SC" panose="020B0200000000000000" charset="-122"/>
                <a:ea typeface="Noto Sans SC" panose="020B0200000000000000" charset="-122"/>
                <a:cs typeface="Noto Sans SC" panose="020B0200000000000000" charset="-122"/>
                <a:sym typeface="Noto Sans SC" panose="020B0200000000000000" charset="-122"/>
              </a:rPr>
              <a:t>02 生成申报：自动适配内地监管要求</a:t>
            </a:r>
            <a:endParaRPr lang="en-US" sz="1100"/>
          </a:p>
          <a:p>
            <a:pPr marL="0" indent="0" algn="l">
              <a:lnSpc>
                <a:spcPct val="108000"/>
              </a:lnSpc>
            </a:pPr>
            <a:r>
              <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系统根据预设规则，将录入数据自动转换为符合内地海关申报规范的报文格式，完成内地端的申报校验与逻辑审核，确保数据满足内地海关监管申报的核心要素与合规要求。</a:t>
            </a:r>
            <a:endParaRPr lang="en-US" sz="13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262890" y="3429000"/>
            <a:ext cx="2870200" cy="1587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262255" y="3429000"/>
            <a:ext cx="2807335" cy="1715135"/>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500" b="1" i="0" u="none" strike="noStrike">
                <a:solidFill>
                  <a:srgbClr val="1C4587"/>
                </a:solidFill>
                <a:latin typeface="Noto Sans SC" panose="020B0200000000000000" charset="-122"/>
                <a:ea typeface="Noto Sans SC" panose="020B0200000000000000" charset="-122"/>
                <a:cs typeface="Noto Sans SC" panose="020B0200000000000000" charset="-122"/>
                <a:sym typeface="Noto Sans SC" panose="020B0200000000000000" charset="-122"/>
              </a:rPr>
              <a:t>03 选择推送：自主选择共享数据</a:t>
            </a:r>
            <a:endParaRPr lang="en-US" sz="1100"/>
          </a:p>
          <a:p>
            <a:pPr marL="0" indent="0" algn="l">
              <a:lnSpc>
                <a:spcPct val="108000"/>
              </a:lnSpc>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企业在系统界面勾选需要跨境共享至香港的申报数据，确认无误后点击“一键推送”按钮，发起跨境数据传输请求，流程简洁高效，降低操作门槛。</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nvSpPr>
        <p:spPr>
          <a:xfrm>
            <a:off x="3213100" y="3429000"/>
            <a:ext cx="2870200" cy="1714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3340100" y="3683000"/>
            <a:ext cx="2616200" cy="1378585"/>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500" b="1" i="0" u="none" strike="noStrike">
                <a:solidFill>
                  <a:srgbClr val="1C4587"/>
                </a:solidFill>
                <a:latin typeface="Noto Sans SC" panose="020B0200000000000000" charset="-122"/>
                <a:ea typeface="Noto Sans SC" panose="020B0200000000000000" charset="-122"/>
                <a:cs typeface="Noto Sans SC" panose="020B0200000000000000" charset="-122"/>
                <a:sym typeface="Noto Sans SC" panose="020B0200000000000000" charset="-122"/>
              </a:rPr>
              <a:t>04 自动转译：跨域格式无缝衔接</a:t>
            </a:r>
            <a:endParaRPr lang="en-US" sz="1100"/>
          </a:p>
          <a:p>
            <a:pPr marL="0" indent="0" algn="l">
              <a:lnSpc>
                <a:spcPct val="108000"/>
              </a:lnSpc>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系统后台自动完成数据格式的标准化转译，适配香港海关数据接口规范，同时通过加密通道实现数据的安全传输，保障跨境数据交换的保密性与完整性。</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6135370" y="3429000"/>
            <a:ext cx="2870200" cy="1714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6" name="AutoShape 16"/>
          <p:cNvSpPr/>
          <p:nvPr/>
        </p:nvSpPr>
        <p:spPr>
          <a:xfrm>
            <a:off x="6299200" y="3683000"/>
            <a:ext cx="2616200" cy="1378585"/>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500" b="1" i="0" u="none" strike="noStrike">
                <a:solidFill>
                  <a:srgbClr val="1C4587"/>
                </a:solidFill>
                <a:latin typeface="Noto Sans SC" panose="020B0200000000000000" charset="-122"/>
                <a:ea typeface="Noto Sans SC" panose="020B0200000000000000" charset="-122"/>
                <a:cs typeface="Noto Sans SC" panose="020B0200000000000000" charset="-122"/>
                <a:sym typeface="Noto Sans SC" panose="020B0200000000000000" charset="-122"/>
              </a:rPr>
              <a:t>05 港端确认：完成跨境申报闭环</a:t>
            </a:r>
            <a:endParaRPr lang="en-US" sz="1100"/>
          </a:p>
          <a:p>
            <a:pPr marL="0" indent="0" algn="l">
              <a:lnSpc>
                <a:spcPct val="108000"/>
              </a:lnSpc>
            </a:pPr>
            <a:r>
              <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香港合作企业登录当地系统提取转译后的数据，核对信息一致性并完成确认签收，即可实现香港端的申报操作，全程无需人工重复录入，实现“一次录入，两地申报”。</a:t>
            </a:r>
            <a:endParaRPr lang="en-US" sz="12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89400"/>
            <a:ext cx="9144000" cy="1079500"/>
          </a:xfrm>
          <a:prstGeom prst="rect">
            <a:avLst/>
          </a:prstGeom>
          <a:noFill/>
          <a:ln w="25400" cap="flat" cmpd="sng">
            <a:noFill/>
            <a:prstDash val="solid"/>
            <a:round/>
          </a:ln>
        </p:spPr>
      </p:pic>
      <p:sp>
        <p:nvSpPr>
          <p:cNvPr id="3" name="AutoShape 3"/>
          <p:cNvSpPr/>
          <p:nvPr/>
        </p:nvSpPr>
        <p:spPr>
          <a:xfrm>
            <a:off x="76200" y="1320800"/>
            <a:ext cx="8915400" cy="24257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8000"/>
              </a:lnSpc>
              <a:defRPr/>
            </a:pPr>
            <a:r>
              <a:rPr lang="en-US" sz="3600" b="1"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03 功能演示</a:t>
            </a:r>
            <a:endParaRPr lang="en-US" sz="1100"/>
          </a:p>
          <a:p>
            <a:pPr marL="0" indent="0" algn="ctr">
              <a:lnSpc>
                <a:spcPct val="125000"/>
              </a:lnSpc>
            </a:pPr>
            <a:r>
              <a:rPr lang="en-US" sz="24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 如何操作？一步步解锁系统核心功能应用</a:t>
            </a:r>
            <a:endParaRPr lang="en-US" sz="24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1125855" y="3365500"/>
            <a:ext cx="7116445" cy="7239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0000"/>
              </a:lnSpc>
              <a:defRPr/>
            </a:pPr>
            <a:r>
              <a:rPr lang="en-US" sz="16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跟随实操指引，直观体验功能流程，掌握操作要点</a:t>
            </a:r>
            <a:endParaRPr lang="en-US" sz="1100"/>
          </a:p>
        </p:txBody>
      </p:sp>
      <p:pic>
        <p:nvPicPr>
          <p:cNvPr id="5" name="Picture 5"/>
          <p:cNvPicPr>
            <a:picLocks noChangeAspect="1"/>
          </p:cNvPicPr>
          <p:nvPr/>
        </p:nvPicPr>
        <p:blipFill>
          <a:blip r:embed="rId3"/>
          <a:srcRect/>
          <a:stretch>
            <a:fillRect/>
          </a:stretch>
        </p:blipFill>
        <p:spPr>
          <a:xfrm>
            <a:off x="5410200" y="4584700"/>
            <a:ext cx="2832100" cy="342900"/>
          </a:xfrm>
          <a:prstGeom prst="rect">
            <a:avLst/>
          </a:prstGeom>
          <a:noFill/>
          <a:ln w="25400" cap="flat" cmpd="sng">
            <a:noFill/>
            <a:prstDash val="solid"/>
            <a:round/>
          </a:ln>
        </p:spPr>
      </p:pic>
      <p:cxnSp>
        <p:nvCxnSpPr>
          <p:cNvPr id="6" name="Connector 6"/>
          <p:cNvCxnSpPr/>
          <p:nvPr/>
        </p:nvCxnSpPr>
        <p:spPr>
          <a:xfrm>
            <a:off x="1003300" y="3365500"/>
            <a:ext cx="7124711" cy="12700"/>
          </a:xfrm>
          <a:prstGeom prst="line">
            <a:avLst/>
          </a:prstGeom>
          <a:solidFill>
            <a:srgbClr val="DEE0E3">
              <a:alpha val="100000"/>
            </a:srgbClr>
          </a:solidFill>
          <a:ln w="12700" cap="flat" cmpd="sng">
            <a:solidFill>
              <a:srgbClr val="FFC000">
                <a:alpha val="100000"/>
              </a:srgbClr>
            </a:solidFill>
            <a:prstDash val="solid"/>
            <a:miter lim="10000000"/>
            <a:headEnd type="none" w="med" len="med"/>
            <a:tailEnd type="none" w="med" len="med"/>
          </a:ln>
        </p:spPr>
      </p:cxnSp>
      <p:pic>
        <p:nvPicPr>
          <p:cNvPr id="7" name="Picture 7"/>
          <p:cNvPicPr>
            <a:picLocks noChangeAspect="1"/>
          </p:cNvPicPr>
          <p:nvPr/>
        </p:nvPicPr>
        <p:blipFill>
          <a:blip r:embed="rId4"/>
          <a:srcRect/>
          <a:stretch>
            <a:fillRect/>
          </a:stretch>
        </p:blipFill>
        <p:spPr>
          <a:xfrm>
            <a:off x="6438900" y="127000"/>
            <a:ext cx="2616200" cy="279400"/>
          </a:xfrm>
          <a:prstGeom prst="rect">
            <a:avLst/>
          </a:prstGeom>
          <a:noFill/>
          <a:ln w="25400" cap="flat" cmpd="sng">
            <a:noFill/>
            <a:prstDash val="solid"/>
            <a:rou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sp>
        <p:nvSpPr>
          <p:cNvPr id="3" name="AutoShape 3"/>
          <p:cNvSpPr/>
          <p:nvPr/>
        </p:nvSpPr>
        <p:spPr>
          <a:xfrm>
            <a:off x="1181100" y="127000"/>
            <a:ext cx="79629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功能演示：船舶电子证书应用入口</a:t>
            </a:r>
            <a:endParaRPr lang="en-US" sz="1100"/>
          </a:p>
        </p:txBody>
      </p:sp>
      <p:cxnSp>
        <p:nvCxnSpPr>
          <p:cNvPr id="4" name="Connector 4"/>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5" name="AutoShape 5"/>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6" name="AutoShape 6"/>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3</a:t>
            </a:r>
            <a:endParaRPr lang="en-US" sz="1100"/>
          </a:p>
        </p:txBody>
      </p:sp>
      <p:pic>
        <p:nvPicPr>
          <p:cNvPr id="7" name="Picture 7"/>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pic>
        <p:nvPicPr>
          <p:cNvPr id="8" name="Picture 8"/>
          <p:cNvPicPr>
            <a:picLocks noChangeAspect="1"/>
          </p:cNvPicPr>
          <p:nvPr/>
        </p:nvPicPr>
        <p:blipFill>
          <a:blip r:embed="rId3"/>
          <a:srcRect/>
          <a:stretch>
            <a:fillRect/>
          </a:stretch>
        </p:blipFill>
        <p:spPr>
          <a:xfrm>
            <a:off x="469900" y="914400"/>
            <a:ext cx="2832100" cy="508000"/>
          </a:xfrm>
          <a:prstGeom prst="rect">
            <a:avLst/>
          </a:prstGeom>
          <a:noFill/>
          <a:ln w="25400" cap="flat" cmpd="sng">
            <a:noFill/>
            <a:prstDash val="solid"/>
            <a:round/>
          </a:ln>
        </p:spPr>
      </p:pic>
      <p:pic>
        <p:nvPicPr>
          <p:cNvPr id="19" name="图片 18"/>
          <p:cNvPicPr>
            <a:picLocks noChangeAspect="1"/>
          </p:cNvPicPr>
          <p:nvPr/>
        </p:nvPicPr>
        <p:blipFill>
          <a:blip r:embed="rId4"/>
          <a:stretch>
            <a:fillRect/>
          </a:stretch>
        </p:blipFill>
        <p:spPr>
          <a:xfrm>
            <a:off x="133350" y="1493520"/>
            <a:ext cx="5074285" cy="3006725"/>
          </a:xfrm>
          <a:prstGeom prst="rect">
            <a:avLst/>
          </a:prstGeom>
        </p:spPr>
      </p:pic>
      <p:pic>
        <p:nvPicPr>
          <p:cNvPr id="11" name="图片 10"/>
          <p:cNvPicPr>
            <a:picLocks noChangeAspect="1"/>
          </p:cNvPicPr>
          <p:nvPr/>
        </p:nvPicPr>
        <p:blipFill>
          <a:blip r:embed="rId5"/>
          <a:stretch>
            <a:fillRect/>
          </a:stretch>
        </p:blipFill>
        <p:spPr>
          <a:xfrm>
            <a:off x="5236845" y="1555115"/>
            <a:ext cx="3716020" cy="316801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553200" y="4762500"/>
            <a:ext cx="2133600" cy="279400"/>
          </a:xfrm>
          <a:prstGeom prst="rect">
            <a:avLst/>
          </a:prstGeom>
          <a:noFill/>
          <a:ln w="9525" cap="flat" cmpd="sng">
            <a:noFill/>
            <a:prstDash val="solid"/>
            <a:round/>
          </a:ln>
        </p:spPr>
        <p:txBody>
          <a:bodyPr vert="horz" wrap="square" lIns="88900" tIns="50800" rIns="88900" bIns="50800" rtlCol="0" anchor="ctr" anchorCtr="0"/>
          <a:lstStyle/>
          <a:p>
            <a:pPr marL="0" indent="0" algn="r">
              <a:lnSpc>
                <a:spcPct val="100000"/>
              </a:lnSpc>
              <a:defRPr/>
            </a:pPr>
            <a:r>
              <a:rPr lang="en-US" sz="900" b="0" i="0" u="none" strike="noStrike">
                <a:solidFill>
                  <a:srgbClr val="898989"/>
                </a:solidFill>
                <a:latin typeface="Calibri" panose="020F0502020204030204"/>
                <a:ea typeface="Calibri" panose="020F0502020204030204"/>
                <a:cs typeface="Calibri" panose="020F0502020204030204"/>
                <a:sym typeface="Calibri" panose="020F0502020204030204"/>
              </a:rPr>
              <a:t>操作流程简洁高效，全程无纸化申报</a:t>
            </a:r>
            <a:endParaRPr lang="en-US" sz="1100"/>
          </a:p>
        </p:txBody>
      </p:sp>
      <p:pic>
        <p:nvPicPr>
          <p:cNvPr id="3" name="Picture 3"/>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sp>
        <p:nvSpPr>
          <p:cNvPr id="4" name="AutoShape 4"/>
          <p:cNvSpPr/>
          <p:nvPr/>
        </p:nvSpPr>
        <p:spPr>
          <a:xfrm>
            <a:off x="1181100" y="127000"/>
            <a:ext cx="79629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功能演示</a:t>
            </a:r>
            <a:endParaRPr lang="en-US" sz="1100"/>
          </a:p>
        </p:txBody>
      </p:sp>
      <p:cxnSp>
        <p:nvCxnSpPr>
          <p:cNvPr id="5" name="Connector 5"/>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6" name="AutoShape 6"/>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7" name="AutoShape 7"/>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3</a:t>
            </a:r>
            <a:endParaRPr lang="en-US" sz="1100"/>
          </a:p>
        </p:txBody>
      </p:sp>
      <p:pic>
        <p:nvPicPr>
          <p:cNvPr id="8" name="Picture 8"/>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10" name="AutoShape 10"/>
          <p:cNvSpPr/>
          <p:nvPr/>
        </p:nvSpPr>
        <p:spPr>
          <a:xfrm>
            <a:off x="5715000" y="1130300"/>
            <a:ext cx="3302000" cy="355600"/>
          </a:xfrm>
          <a:prstGeom prst="rect">
            <a:avLst/>
          </a:prstGeom>
          <a:noFill/>
          <a:ln w="9525" cap="flat" cmpd="sng">
            <a:noFill/>
            <a:prstDash val="solid"/>
            <a:round/>
          </a:ln>
        </p:spPr>
        <p:txBody>
          <a:bodyPr vert="horz" wrap="square" lIns="88900" tIns="50800" rIns="88900" bIns="50800" rtlCol="0" anchor="t" anchorCtr="0"/>
          <a:lstStyle/>
          <a:p>
            <a:pPr marL="0" indent="0" algn="l">
              <a:lnSpc>
                <a:spcPts val="2500"/>
              </a:lnSpc>
              <a:defRPr/>
            </a:pPr>
            <a:r>
              <a:rPr lang="en-US" sz="1800" b="1" i="0" u="none" strike="noStrike">
                <a:solidFill>
                  <a:srgbClr val="262626"/>
                </a:solidFill>
                <a:latin typeface="微软雅黑" panose="020B0503020204020204" charset="-122"/>
                <a:ea typeface="微软雅黑" panose="020B0503020204020204" charset="-122"/>
                <a:cs typeface="微软雅黑" panose="020B0503020204020204" charset="-122"/>
                <a:sym typeface="微软雅黑" panose="020B0503020204020204" charset="-122"/>
              </a:rPr>
              <a:t>船舶电子证书应用操作全流程</a:t>
            </a:r>
            <a:endParaRPr lang="en-US" sz="1100"/>
          </a:p>
        </p:txBody>
      </p:sp>
      <p:sp>
        <p:nvSpPr>
          <p:cNvPr id="11" name="AutoShape 11"/>
          <p:cNvSpPr/>
          <p:nvPr/>
        </p:nvSpPr>
        <p:spPr>
          <a:xfrm>
            <a:off x="5715000" y="1905000"/>
            <a:ext cx="3111500" cy="3048000"/>
          </a:xfrm>
          <a:prstGeom prst="rect">
            <a:avLst/>
          </a:prstGeom>
          <a:noFill/>
          <a:ln w="9525" cap="flat" cmpd="sng">
            <a:noFill/>
            <a:prstDash val="solid"/>
            <a:round/>
          </a:ln>
        </p:spPr>
        <p:txBody>
          <a:bodyPr vert="horz" wrap="square" lIns="63500" tIns="0" rIns="0" bIns="0" rtlCol="0" anchor="t" anchorCtr="0"/>
          <a:lstStyle/>
          <a:p>
            <a:pPr marL="0" indent="0" algn="l">
              <a:lnSpc>
                <a:spcPct val="117000"/>
              </a:lnSpc>
              <a:defRPr/>
            </a:pPr>
            <a:r>
              <a:rPr lang="en-US" sz="1500" b="1" i="0" u="none" strike="noStrike">
                <a:solidFill>
                  <a:srgbClr val="0052A0"/>
                </a:solidFill>
                <a:latin typeface="Noto Sans SC" panose="020B0200000000000000" charset="-122"/>
                <a:ea typeface="Noto Sans SC" panose="020B0200000000000000" charset="-122"/>
                <a:cs typeface="Noto Sans SC" panose="020B0200000000000000" charset="-122"/>
                <a:sym typeface="Noto Sans SC" panose="020B0200000000000000" charset="-122"/>
              </a:rPr>
              <a:t>01. 关键信息录入</a:t>
            </a:r>
            <a:endParaRPr lang="en-US" sz="1100"/>
          </a:p>
          <a:p>
            <a:pPr marL="0" indent="0" algn="l">
              <a:lnSpc>
                <a:spcPct val="100000"/>
              </a:lnSpc>
            </a:pPr>
            <a:r>
              <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在申报界面准确填写船舶名称、IMO编号等核心身份信息，为证书调用奠定基础。</a:t>
            </a:r>
            <a:endPar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1" i="0" u="none" strike="noStrike">
                <a:solidFill>
                  <a:srgbClr val="0052A0"/>
                </a:solidFill>
                <a:latin typeface="Noto Sans SC" panose="020B0200000000000000" charset="-122"/>
                <a:ea typeface="Noto Sans SC" panose="020B0200000000000000" charset="-122"/>
                <a:cs typeface="Noto Sans SC" panose="020B0200000000000000" charset="-122"/>
                <a:sym typeface="Noto Sans SC" panose="020B0200000000000000" charset="-122"/>
              </a:rPr>
              <a:t>02. 系统自动查询</a:t>
            </a:r>
            <a:endParaRPr lang="en-US" sz="1500" b="1" i="0" u="none" strike="noStrike">
              <a:solidFill>
                <a:srgbClr val="0052A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pPr>
            <a:r>
              <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录入IMO后，系统自动检索数据库，实时反馈该船舶是否存在有效的电子证书资源。</a:t>
            </a:r>
            <a:endPar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17000"/>
              </a:lnSpc>
            </a:pPr>
            <a:r>
              <a:rPr lang="en-US" sz="1500" b="1" i="0" u="none" strike="noStrike">
                <a:solidFill>
                  <a:srgbClr val="0052A0"/>
                </a:solidFill>
                <a:latin typeface="Noto Sans SC" panose="020B0200000000000000" charset="-122"/>
                <a:ea typeface="Noto Sans SC" panose="020B0200000000000000" charset="-122"/>
                <a:cs typeface="Noto Sans SC" panose="020B0200000000000000" charset="-122"/>
                <a:sym typeface="Noto Sans SC" panose="020B0200000000000000" charset="-122"/>
              </a:rPr>
              <a:t>03. 确认与提交申报</a:t>
            </a:r>
            <a:endParaRPr lang="en-US" sz="1500" b="1" i="0" u="none" strike="noStrike">
              <a:solidFill>
                <a:srgbClr val="0052A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0000"/>
              </a:lnSpc>
            </a:pPr>
            <a:r>
              <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rPr>
              <a:t>确认证书列表无误后勾选使用，补充其他申报信息，点击提交即可完成，全程无需上传扫描件。</a:t>
            </a:r>
            <a:endParaRPr lang="en-US" sz="1300" b="0" i="0" u="none" strike="noStrike">
              <a:solidFill>
                <a:srgbClr val="595959"/>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3" name="图片 12"/>
          <p:cNvPicPr>
            <a:picLocks noChangeAspect="1"/>
          </p:cNvPicPr>
          <p:nvPr/>
        </p:nvPicPr>
        <p:blipFill>
          <a:blip r:embed="rId3"/>
          <a:stretch>
            <a:fillRect/>
          </a:stretch>
        </p:blipFill>
        <p:spPr>
          <a:xfrm>
            <a:off x="212090" y="916305"/>
            <a:ext cx="5540375" cy="2705100"/>
          </a:xfrm>
          <a:prstGeom prst="rect">
            <a:avLst/>
          </a:prstGeom>
        </p:spPr>
      </p:pic>
      <p:pic>
        <p:nvPicPr>
          <p:cNvPr id="14" name="图片 13"/>
          <p:cNvPicPr>
            <a:picLocks noChangeAspect="1"/>
          </p:cNvPicPr>
          <p:nvPr/>
        </p:nvPicPr>
        <p:blipFill>
          <a:blip r:embed="rId4"/>
          <a:stretch>
            <a:fillRect/>
          </a:stretch>
        </p:blipFill>
        <p:spPr>
          <a:xfrm>
            <a:off x="344805" y="2519045"/>
            <a:ext cx="5370195" cy="243395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0" y="-9525"/>
            <a:ext cx="9144635" cy="1094899"/>
            <a:chOff x="0" y="-15"/>
            <a:chExt cx="14401" cy="1724"/>
          </a:xfrm>
        </p:grpSpPr>
        <p:grpSp>
          <p:nvGrpSpPr>
            <p:cNvPr id="4" name="组合 3"/>
            <p:cNvGrpSpPr/>
            <p:nvPr/>
          </p:nvGrpSpPr>
          <p:grpSpPr>
            <a:xfrm>
              <a:off x="0" y="-15"/>
              <a:ext cx="14401" cy="1724"/>
              <a:chOff x="0" y="-20"/>
              <a:chExt cx="19201" cy="2299"/>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7"/>
              <p:cNvSpPr txBox="1"/>
              <p:nvPr/>
            </p:nvSpPr>
            <p:spPr>
              <a:xfrm>
                <a:off x="2491" y="278"/>
                <a:ext cx="16710" cy="2001"/>
              </a:xfrm>
              <a:prstGeom prst="rect">
                <a:avLst/>
              </a:prstGeom>
              <a:noFill/>
            </p:spPr>
            <p:txBody>
              <a:bodyPr wrap="square" rtlCol="0">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endParaRPr>
              </a:p>
              <a:p>
                <a:endParaRPr lang="zh-CN" altLang="en-US" sz="2795" dirty="0" smtClean="0">
                  <a:solidFill>
                    <a:schemeClr val="bg1"/>
                  </a:solidFill>
                  <a:latin typeface="微软雅黑" panose="020B0503020204020204" charset="-122"/>
                  <a:ea typeface="微软雅黑" panose="020B0503020204020204" charset="-122"/>
                  <a:sym typeface="+mn-ea"/>
                </a:endParaRPr>
              </a:p>
            </p:txBody>
          </p:sp>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pic>
        <p:nvPicPr>
          <p:cNvPr id="7" name="图片 6"/>
          <p:cNvPicPr>
            <a:picLocks noChangeAspect="1"/>
          </p:cNvPicPr>
          <p:nvPr/>
        </p:nvPicPr>
        <p:blipFill>
          <a:blip r:embed="rId3"/>
          <a:stretch>
            <a:fillRect/>
          </a:stretch>
        </p:blipFill>
        <p:spPr>
          <a:xfrm>
            <a:off x="396240" y="902970"/>
            <a:ext cx="5697855" cy="3864610"/>
          </a:xfrm>
          <a:prstGeom prst="roundRect">
            <a:avLst>
              <a:gd name="adj" fmla="val 9844"/>
            </a:avLst>
          </a:prstGeom>
          <a:effectLst>
            <a:glow rad="76200">
              <a:srgbClr val="0E4D93">
                <a:alpha val="91000"/>
              </a:srgbClr>
            </a:glow>
          </a:effectLst>
        </p:spPr>
      </p:pic>
      <p:pic>
        <p:nvPicPr>
          <p:cNvPr id="5" name="图片 4"/>
          <p:cNvPicPr>
            <a:picLocks noChangeAspect="1"/>
          </p:cNvPicPr>
          <p:nvPr/>
        </p:nvPicPr>
        <p:blipFill>
          <a:blip r:embed="rId4"/>
          <a:stretch>
            <a:fillRect/>
          </a:stretch>
        </p:blipFill>
        <p:spPr>
          <a:xfrm>
            <a:off x="5868035" y="971550"/>
            <a:ext cx="3185795" cy="3086100"/>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0" y="-9525"/>
            <a:ext cx="9144635" cy="1094899"/>
            <a:chOff x="0" y="-15"/>
            <a:chExt cx="14401" cy="1724"/>
          </a:xfrm>
        </p:grpSpPr>
        <p:grpSp>
          <p:nvGrpSpPr>
            <p:cNvPr id="4" name="组合 3"/>
            <p:cNvGrpSpPr/>
            <p:nvPr/>
          </p:nvGrpSpPr>
          <p:grpSpPr>
            <a:xfrm>
              <a:off x="0" y="-15"/>
              <a:ext cx="14401" cy="1724"/>
              <a:chOff x="0" y="-20"/>
              <a:chExt cx="19201" cy="2299"/>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7"/>
              <p:cNvSpPr txBox="1"/>
              <p:nvPr/>
            </p:nvSpPr>
            <p:spPr>
              <a:xfrm>
                <a:off x="2491" y="278"/>
                <a:ext cx="16710" cy="2001"/>
              </a:xfrm>
              <a:prstGeom prst="rect">
                <a:avLst/>
              </a:prstGeom>
              <a:noFill/>
            </p:spPr>
            <p:txBody>
              <a:bodyPr wrap="square" rtlCol="0">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endParaRPr>
              </a:p>
              <a:p>
                <a:endParaRPr lang="zh-CN" altLang="en-US" sz="2795" dirty="0" smtClean="0">
                  <a:solidFill>
                    <a:schemeClr val="bg1"/>
                  </a:solidFill>
                  <a:latin typeface="微软雅黑" panose="020B0503020204020204" charset="-122"/>
                  <a:ea typeface="微软雅黑" panose="020B0503020204020204" charset="-122"/>
                  <a:sym typeface="+mn-ea"/>
                </a:endParaRPr>
              </a:p>
            </p:txBody>
          </p:sp>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pic>
        <p:nvPicPr>
          <p:cNvPr id="3" name="图片 2"/>
          <p:cNvPicPr>
            <a:picLocks noChangeAspect="1"/>
          </p:cNvPicPr>
          <p:nvPr/>
        </p:nvPicPr>
        <p:blipFill>
          <a:blip r:embed="rId3"/>
          <a:stretch>
            <a:fillRect/>
          </a:stretch>
        </p:blipFill>
        <p:spPr>
          <a:xfrm>
            <a:off x="58420" y="806450"/>
            <a:ext cx="8815705" cy="4337050"/>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0" y="-9525"/>
            <a:ext cx="9144635" cy="781050"/>
            <a:chOff x="0" y="-15"/>
            <a:chExt cx="14401" cy="1230"/>
          </a:xfrm>
        </p:grpSpPr>
        <p:grpSp>
          <p:nvGrpSpPr>
            <p:cNvPr id="4" name="组合 3"/>
            <p:cNvGrpSpPr/>
            <p:nvPr/>
          </p:nvGrpSpPr>
          <p:grpSpPr>
            <a:xfrm>
              <a:off x="0" y="-15"/>
              <a:ext cx="14401" cy="1230"/>
              <a:chOff x="0" y="-20"/>
              <a:chExt cx="19201"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7"/>
              <p:cNvSpPr txBox="1"/>
              <p:nvPr/>
            </p:nvSpPr>
            <p:spPr>
              <a:xfrm>
                <a:off x="2491" y="278"/>
                <a:ext cx="16710" cy="1096"/>
              </a:xfrm>
              <a:prstGeom prst="rect">
                <a:avLst/>
              </a:prstGeom>
              <a:noFill/>
            </p:spPr>
            <p:txBody>
              <a:bodyPr wrap="square" rtlCol="0">
                <a:spAutoFit/>
              </a:bodyPr>
              <a:p>
                <a:endParaRPr lang="en-US" altLang="zh-CN" sz="2795" dirty="0" smtClean="0">
                  <a:solidFill>
                    <a:schemeClr val="bg1"/>
                  </a:solidFill>
                  <a:latin typeface="微软雅黑" panose="020B0503020204020204" charset="-122"/>
                  <a:ea typeface="微软雅黑" panose="020B0503020204020204" charset="-122"/>
                  <a:sym typeface="+mn-ea"/>
                </a:endParaRPr>
              </a:p>
            </p:txBody>
          </p:sp>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sp>
        <p:nvSpPr>
          <p:cNvPr id="17" name="文本框 16"/>
          <p:cNvSpPr txBox="1"/>
          <p:nvPr/>
        </p:nvSpPr>
        <p:spPr>
          <a:xfrm>
            <a:off x="1043940" y="123825"/>
            <a:ext cx="4572000" cy="521970"/>
          </a:xfrm>
          <a:prstGeom prst="rect">
            <a:avLst/>
          </a:prstGeom>
          <a:noFill/>
        </p:spPr>
        <p:txBody>
          <a:bodyPr wrap="square" rtlCol="0" anchor="t">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sym typeface="+mn-ea"/>
            </a:endParaRPr>
          </a:p>
        </p:txBody>
      </p:sp>
      <p:pic>
        <p:nvPicPr>
          <p:cNvPr id="3" name="图片 2"/>
          <p:cNvPicPr>
            <a:picLocks noChangeAspect="1"/>
          </p:cNvPicPr>
          <p:nvPr/>
        </p:nvPicPr>
        <p:blipFill>
          <a:blip r:embed="rId3"/>
          <a:stretch>
            <a:fillRect/>
          </a:stretch>
        </p:blipFill>
        <p:spPr>
          <a:xfrm>
            <a:off x="612140" y="833120"/>
            <a:ext cx="7232650" cy="3873500"/>
          </a:xfrm>
          <a:prstGeom prst="rect">
            <a:avLst/>
          </a:prstGeom>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5786" y="918210"/>
            <a:ext cx="7991951" cy="3678079"/>
          </a:xfrm>
          <a:prstGeom prst="rect">
            <a:avLst/>
          </a:prstGeom>
          <a:noFill/>
          <a:ln>
            <a:noFill/>
          </a:ln>
        </p:spPr>
        <p:txBody>
          <a:bodyPr wrap="square" rtlCol="0">
            <a:noAutofit/>
          </a:bodyPr>
          <a:lstStyle/>
          <a:p>
            <a:pPr indent="457200" algn="just" fontAlgn="auto">
              <a:lnSpc>
                <a:spcPct val="110000"/>
              </a:lnSpc>
              <a:buClrTx/>
              <a:buSzTx/>
              <a:buFontTx/>
            </a:pPr>
            <a:endParaRPr lang="zh-CN">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49" name="组合 48"/>
          <p:cNvGrpSpPr/>
          <p:nvPr/>
        </p:nvGrpSpPr>
        <p:grpSpPr>
          <a:xfrm>
            <a:off x="0" y="-9525"/>
            <a:ext cx="9144476" cy="1094899"/>
            <a:chOff x="0" y="-20"/>
            <a:chExt cx="19201" cy="2299"/>
          </a:xfrm>
        </p:grpSpPr>
        <p:pic>
          <p:nvPicPr>
            <p:cNvPr id="50"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7"/>
            <p:cNvSpPr txBox="1"/>
            <p:nvPr/>
          </p:nvSpPr>
          <p:spPr>
            <a:xfrm>
              <a:off x="2491" y="278"/>
              <a:ext cx="16710" cy="2001"/>
            </a:xfrm>
            <a:prstGeom prst="rect">
              <a:avLst/>
            </a:prstGeom>
            <a:noFill/>
          </p:spPr>
          <p:txBody>
            <a:bodyPr wrap="square" rtlCol="0">
              <a:spAutoFit/>
            </a:bodyPr>
            <a:lstStyle/>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endParaRPr>
            </a:p>
            <a:p>
              <a:endParaRPr lang="zh-CN" altLang="en-US" sz="2795" dirty="0" smtClean="0">
                <a:solidFill>
                  <a:schemeClr val="bg1"/>
                </a:solidFill>
                <a:latin typeface="微软雅黑" panose="020B0503020204020204" charset="-122"/>
                <a:ea typeface="微软雅黑" panose="020B0503020204020204" charset="-122"/>
                <a:sym typeface="+mn-ea"/>
              </a:endParaRPr>
            </a:p>
          </p:txBody>
        </p:sp>
        <p:cxnSp>
          <p:nvCxnSpPr>
            <p:cNvPr id="52" name="直接连接符 51"/>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3" name="TextBox 9"/>
            <p:cNvSpPr txBox="1"/>
            <p:nvPr/>
          </p:nvSpPr>
          <p:spPr bwMode="auto">
            <a:xfrm>
              <a:off x="0" y="-20"/>
              <a:ext cx="2034" cy="1613"/>
            </a:xfrm>
            <a:prstGeom prst="rect">
              <a:avLst/>
            </a:prstGeom>
            <a:noFill/>
          </p:spPr>
          <p:txBody>
            <a:bodyPr wrap="square" anchor="ctr">
              <a:spAutoFit/>
            </a:bodyPr>
            <a:lstStyle/>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grpSp>
      <p:pic>
        <p:nvPicPr>
          <p:cNvPr id="5" name="图片 4" descr="灰底"/>
          <p:cNvPicPr>
            <a:picLocks noChangeAspect="1"/>
          </p:cNvPicPr>
          <p:nvPr/>
        </p:nvPicPr>
        <p:blipFill>
          <a:blip r:embed="rId2"/>
          <a:stretch>
            <a:fillRect/>
          </a:stretch>
        </p:blipFill>
        <p:spPr>
          <a:xfrm>
            <a:off x="6443980" y="123825"/>
            <a:ext cx="2613025" cy="274955"/>
          </a:xfrm>
          <a:prstGeom prst="rect">
            <a:avLst/>
          </a:prstGeom>
        </p:spPr>
      </p:pic>
      <p:sp>
        <p:nvSpPr>
          <p:cNvPr id="6" name="矩形 5"/>
          <p:cNvSpPr/>
          <p:nvPr/>
        </p:nvSpPr>
        <p:spPr>
          <a:xfrm>
            <a:off x="2268220" y="3004185"/>
            <a:ext cx="487045" cy="144145"/>
          </a:xfrm>
          <a:prstGeom prst="rect">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 name="图片 3"/>
          <p:cNvPicPr>
            <a:picLocks noChangeAspect="1"/>
          </p:cNvPicPr>
          <p:nvPr/>
        </p:nvPicPr>
        <p:blipFill>
          <a:blip r:embed="rId3"/>
          <a:stretch>
            <a:fillRect/>
          </a:stretch>
        </p:blipFill>
        <p:spPr>
          <a:xfrm>
            <a:off x="128905" y="854075"/>
            <a:ext cx="8716645" cy="4211955"/>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755650" y="50800"/>
            <a:ext cx="4752340" cy="1390015"/>
            <a:chOff x="1190" y="80"/>
            <a:chExt cx="7484" cy="2189"/>
          </a:xfrm>
        </p:grpSpPr>
        <p:sp>
          <p:nvSpPr>
            <p:cNvPr id="35" name="TextBox 1"/>
            <p:cNvSpPr txBox="1"/>
            <p:nvPr/>
          </p:nvSpPr>
          <p:spPr>
            <a:xfrm flipV="1">
              <a:off x="1190" y="425"/>
              <a:ext cx="7484" cy="1844"/>
            </a:xfrm>
            <a:prstGeom prst="rect">
              <a:avLst/>
            </a:prstGeom>
            <a:noFill/>
          </p:spPr>
          <p:txBody>
            <a:bodyPr wrap="square" rtlCol="0">
              <a:noAutofit/>
            </a:bodyPr>
            <a:p>
              <a:endParaRPr lang="zh-CN" altLang="en-US" sz="1400" dirty="0" smtClean="0">
                <a:solidFill>
                  <a:srgbClr val="FF0000"/>
                </a:solidFill>
                <a:latin typeface="微软雅黑" panose="020B0503020204020204" charset="-122"/>
                <a:ea typeface="微软雅黑" panose="020B0503020204020204" charset="-122"/>
                <a:sym typeface="+mn-ea"/>
              </a:endParaRPr>
            </a:p>
          </p:txBody>
        </p:sp>
        <p:cxnSp>
          <p:nvCxnSpPr>
            <p:cNvPr id="36" name="直接连接符 35"/>
            <p:cNvCxnSpPr/>
            <p:nvPr/>
          </p:nvCxnSpPr>
          <p:spPr bwMode="auto">
            <a:xfrm>
              <a:off x="1428" y="80"/>
              <a:ext cx="0" cy="105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 name="object 8"/>
          <p:cNvSpPr/>
          <p:nvPr/>
        </p:nvSpPr>
        <p:spPr>
          <a:xfrm>
            <a:off x="5600065" y="3124835"/>
            <a:ext cx="274955" cy="144145"/>
          </a:xfrm>
          <a:custGeom>
            <a:avLst/>
            <a:gdLst/>
            <a:ahLst/>
            <a:cxnLst/>
            <a:rect l="l" t="t" r="r" b="b"/>
            <a:pathLst>
              <a:path w="274954" h="144145">
                <a:moveTo>
                  <a:pt x="71996" y="0"/>
                </a:moveTo>
                <a:lnTo>
                  <a:pt x="0" y="71996"/>
                </a:lnTo>
                <a:lnTo>
                  <a:pt x="71996" y="143992"/>
                </a:lnTo>
                <a:lnTo>
                  <a:pt x="71996" y="108000"/>
                </a:lnTo>
                <a:lnTo>
                  <a:pt x="274535" y="108000"/>
                </a:lnTo>
                <a:lnTo>
                  <a:pt x="274535" y="35991"/>
                </a:lnTo>
                <a:lnTo>
                  <a:pt x="71996" y="35991"/>
                </a:lnTo>
                <a:lnTo>
                  <a:pt x="71996" y="0"/>
                </a:lnTo>
                <a:close/>
              </a:path>
            </a:pathLst>
          </a:custGeom>
          <a:solidFill>
            <a:srgbClr val="FF0000"/>
          </a:solidFill>
        </p:spPr>
        <p:txBody>
          <a:bodyPr wrap="square" lIns="0" tIns="0" rIns="0" bIns="0" rtlCol="0"/>
          <a:p/>
        </p:txBody>
      </p:sp>
      <p:sp>
        <p:nvSpPr>
          <p:cNvPr id="9" name="object 9"/>
          <p:cNvSpPr/>
          <p:nvPr/>
        </p:nvSpPr>
        <p:spPr>
          <a:xfrm>
            <a:off x="5600065" y="3124835"/>
            <a:ext cx="274955" cy="144145"/>
          </a:xfrm>
          <a:custGeom>
            <a:avLst/>
            <a:gdLst/>
            <a:ahLst/>
            <a:cxnLst/>
            <a:rect l="l" t="t" r="r" b="b"/>
            <a:pathLst>
              <a:path w="274954" h="144145">
                <a:moveTo>
                  <a:pt x="0" y="71996"/>
                </a:moveTo>
                <a:lnTo>
                  <a:pt x="71996" y="0"/>
                </a:lnTo>
                <a:lnTo>
                  <a:pt x="71996" y="35991"/>
                </a:lnTo>
                <a:lnTo>
                  <a:pt x="274535" y="35991"/>
                </a:lnTo>
                <a:lnTo>
                  <a:pt x="274535" y="108000"/>
                </a:lnTo>
                <a:lnTo>
                  <a:pt x="71996" y="108000"/>
                </a:lnTo>
                <a:lnTo>
                  <a:pt x="71996" y="143992"/>
                </a:lnTo>
                <a:lnTo>
                  <a:pt x="0" y="71996"/>
                </a:lnTo>
                <a:close/>
              </a:path>
            </a:pathLst>
          </a:custGeom>
          <a:ln w="25400">
            <a:solidFill>
              <a:srgbClr val="FF0000"/>
            </a:solidFill>
          </a:ln>
        </p:spPr>
        <p:txBody>
          <a:bodyPr wrap="square" lIns="0" tIns="0" rIns="0" bIns="0" rtlCol="0"/>
          <a:p/>
        </p:txBody>
      </p:sp>
      <p:grpSp>
        <p:nvGrpSpPr>
          <p:cNvPr id="18" name="组合 17"/>
          <p:cNvGrpSpPr/>
          <p:nvPr/>
        </p:nvGrpSpPr>
        <p:grpSpPr>
          <a:xfrm>
            <a:off x="0" y="-9525"/>
            <a:ext cx="9144635" cy="781050"/>
            <a:chOff x="0" y="-15"/>
            <a:chExt cx="14401" cy="1230"/>
          </a:xfrm>
        </p:grpSpPr>
        <p:grpSp>
          <p:nvGrpSpPr>
            <p:cNvPr id="11" name="组合 10"/>
            <p:cNvGrpSpPr/>
            <p:nvPr/>
          </p:nvGrpSpPr>
          <p:grpSpPr>
            <a:xfrm>
              <a:off x="0" y="-15"/>
              <a:ext cx="14401" cy="1230"/>
              <a:chOff x="0" y="-20"/>
              <a:chExt cx="19201" cy="1640"/>
            </a:xfrm>
          </p:grpSpPr>
          <p:pic>
            <p:nvPicPr>
              <p:cNvPr id="12"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7"/>
              <p:cNvSpPr txBox="1"/>
              <p:nvPr/>
            </p:nvSpPr>
            <p:spPr>
              <a:xfrm>
                <a:off x="2491" y="278"/>
                <a:ext cx="16710" cy="1096"/>
              </a:xfrm>
              <a:prstGeom prst="rect">
                <a:avLst/>
              </a:prstGeom>
              <a:noFill/>
            </p:spPr>
            <p:txBody>
              <a:bodyPr wrap="square" rtlCol="0">
                <a:spAutoFit/>
              </a:bodyPr>
              <a:p>
                <a:endParaRPr lang="zh-CN" altLang="en-US" sz="2795" dirty="0" smtClean="0">
                  <a:solidFill>
                    <a:schemeClr val="bg1"/>
                  </a:solidFill>
                  <a:latin typeface="微软雅黑" panose="020B0503020204020204" charset="-122"/>
                  <a:ea typeface="微软雅黑" panose="020B0503020204020204" charset="-122"/>
                  <a:sym typeface="+mn-ea"/>
                </a:endParaRPr>
              </a:p>
            </p:txBody>
          </p:sp>
          <p:cxnSp>
            <p:nvCxnSpPr>
              <p:cNvPr id="15" name="直接连接符 14"/>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7" name="图片 16" descr="灰底"/>
            <p:cNvPicPr>
              <a:picLocks noChangeAspect="1"/>
            </p:cNvPicPr>
            <p:nvPr/>
          </p:nvPicPr>
          <p:blipFill>
            <a:blip r:embed="rId2"/>
            <a:stretch>
              <a:fillRect/>
            </a:stretch>
          </p:blipFill>
          <p:spPr>
            <a:xfrm>
              <a:off x="10148" y="195"/>
              <a:ext cx="4115" cy="433"/>
            </a:xfrm>
            <a:prstGeom prst="rect">
              <a:avLst/>
            </a:prstGeom>
          </p:spPr>
        </p:pic>
      </p:grpSp>
      <p:sp>
        <p:nvSpPr>
          <p:cNvPr id="6" name="矩形 5"/>
          <p:cNvSpPr/>
          <p:nvPr/>
        </p:nvSpPr>
        <p:spPr>
          <a:xfrm>
            <a:off x="4406900" y="3364230"/>
            <a:ext cx="835660" cy="201930"/>
          </a:xfrm>
          <a:prstGeom prst="rect">
            <a:avLst/>
          </a:prstGeom>
          <a:solidFill>
            <a:srgbClr val="FFFF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5" name="文本框 4"/>
          <p:cNvSpPr txBox="1"/>
          <p:nvPr/>
        </p:nvSpPr>
        <p:spPr>
          <a:xfrm>
            <a:off x="1043940" y="255905"/>
            <a:ext cx="4572000" cy="398780"/>
          </a:xfrm>
          <a:prstGeom prst="rect">
            <a:avLst/>
          </a:prstGeom>
          <a:noFill/>
        </p:spPr>
        <p:txBody>
          <a:bodyPr wrap="square" rtlCol="0" anchor="t">
            <a:spAutoFit/>
          </a:bodyPr>
          <a:p>
            <a:r>
              <a:rPr lang="zh-CN" altLang="en-US" sz="2000" b="1" dirty="0">
                <a:latin typeface="微软雅黑" panose="020B0503020204020204" charset="-122"/>
                <a:ea typeface="微软雅黑" panose="020B0503020204020204" charset="-122"/>
                <a:sym typeface="+mn-ea"/>
              </a:rPr>
              <a:t>功能演示</a:t>
            </a:r>
            <a:endParaRPr lang="zh-CN" altLang="en-US" sz="2000" b="1" dirty="0">
              <a:latin typeface="微软雅黑" panose="020B0503020204020204" charset="-122"/>
              <a:ea typeface="微软雅黑" panose="020B0503020204020204" charset="-122"/>
              <a:sym typeface="+mn-ea"/>
            </a:endParaRPr>
          </a:p>
        </p:txBody>
      </p:sp>
      <p:pic>
        <p:nvPicPr>
          <p:cNvPr id="7" name="图片 6"/>
          <p:cNvPicPr>
            <a:picLocks noChangeAspect="1"/>
          </p:cNvPicPr>
          <p:nvPr/>
        </p:nvPicPr>
        <p:blipFill>
          <a:blip r:embed="rId3"/>
          <a:stretch>
            <a:fillRect/>
          </a:stretch>
        </p:blipFill>
        <p:spPr>
          <a:xfrm>
            <a:off x="259080" y="771525"/>
            <a:ext cx="8797925" cy="421068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0" y="-9525"/>
            <a:ext cx="9144635" cy="781050"/>
            <a:chOff x="0" y="-15"/>
            <a:chExt cx="14401" cy="1230"/>
          </a:xfrm>
        </p:grpSpPr>
        <p:grpSp>
          <p:nvGrpSpPr>
            <p:cNvPr id="4" name="组合 3"/>
            <p:cNvGrpSpPr/>
            <p:nvPr/>
          </p:nvGrpSpPr>
          <p:grpSpPr>
            <a:xfrm>
              <a:off x="0" y="-15"/>
              <a:ext cx="14401" cy="1230"/>
              <a:chOff x="0" y="-20"/>
              <a:chExt cx="19201"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7"/>
              <p:cNvSpPr txBox="1"/>
              <p:nvPr/>
            </p:nvSpPr>
            <p:spPr>
              <a:xfrm>
                <a:off x="2491" y="278"/>
                <a:ext cx="16710" cy="1096"/>
              </a:xfrm>
              <a:prstGeom prst="rect">
                <a:avLst/>
              </a:prstGeom>
              <a:noFill/>
            </p:spPr>
            <p:txBody>
              <a:bodyPr wrap="square" rtlCol="0">
                <a:spAutoFit/>
              </a:bodyPr>
              <a:p>
                <a:pPr eaLnBrk="1" hangingPunct="1">
                  <a:defRPr/>
                </a:pPr>
                <a:endParaRPr lang="zh-CN" altLang="en-US" sz="2795" dirty="0" smtClean="0">
                  <a:solidFill>
                    <a:schemeClr val="bg1"/>
                  </a:solidFill>
                  <a:latin typeface="微软雅黑" panose="020B0503020204020204" charset="-122"/>
                  <a:ea typeface="微软雅黑" panose="020B0503020204020204" charset="-122"/>
                  <a:sym typeface="+mn-ea"/>
                </a:endParaRPr>
              </a:p>
            </p:txBody>
          </p:sp>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pic>
        <p:nvPicPr>
          <p:cNvPr id="2" name="图片 1"/>
          <p:cNvPicPr>
            <a:picLocks noChangeAspect="1"/>
          </p:cNvPicPr>
          <p:nvPr/>
        </p:nvPicPr>
        <p:blipFill>
          <a:blip r:embed="rId3"/>
          <a:stretch>
            <a:fillRect/>
          </a:stretch>
        </p:blipFill>
        <p:spPr>
          <a:xfrm>
            <a:off x="107950" y="850900"/>
            <a:ext cx="8782685" cy="4163060"/>
          </a:xfrm>
          <a:prstGeom prst="rect">
            <a:avLst/>
          </a:prstGeom>
        </p:spPr>
      </p:pic>
      <p:sp>
        <p:nvSpPr>
          <p:cNvPr id="3" name="文本框 2"/>
          <p:cNvSpPr txBox="1"/>
          <p:nvPr/>
        </p:nvSpPr>
        <p:spPr>
          <a:xfrm>
            <a:off x="1111250" y="123825"/>
            <a:ext cx="4572000" cy="521970"/>
          </a:xfrm>
          <a:prstGeom prst="rect">
            <a:avLst/>
          </a:prstGeom>
          <a:noFill/>
        </p:spPr>
        <p:txBody>
          <a:bodyPr wrap="square" rtlCol="0" anchor="t">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sym typeface="+mn-ea"/>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76700"/>
            <a:ext cx="9144000" cy="1079500"/>
          </a:xfrm>
          <a:prstGeom prst="rect">
            <a:avLst/>
          </a:prstGeom>
          <a:noFill/>
          <a:ln w="25400" cap="flat" cmpd="sng">
            <a:noFill/>
            <a:prstDash val="solid"/>
            <a:round/>
          </a:ln>
        </p:spPr>
      </p:pic>
      <p:pic>
        <p:nvPicPr>
          <p:cNvPr id="3" name="Picture 3"/>
          <p:cNvPicPr>
            <a:picLocks noChangeAspect="1"/>
          </p:cNvPicPr>
          <p:nvPr/>
        </p:nvPicPr>
        <p:blipFill>
          <a:blip r:embed="rId3"/>
          <a:srcRect/>
          <a:stretch>
            <a:fillRect/>
          </a:stretch>
        </p:blipFill>
        <p:spPr>
          <a:xfrm>
            <a:off x="0" y="0"/>
            <a:ext cx="2451100" cy="2476500"/>
          </a:xfrm>
          <a:prstGeom prst="rect">
            <a:avLst/>
          </a:prstGeom>
          <a:noFill/>
          <a:ln w="25400" cap="flat" cmpd="sng">
            <a:noFill/>
            <a:prstDash val="solid"/>
            <a:round/>
          </a:ln>
        </p:spPr>
      </p:pic>
      <p:pic>
        <p:nvPicPr>
          <p:cNvPr id="4" name="Picture 4"/>
          <p:cNvPicPr>
            <a:picLocks noChangeAspect="1"/>
          </p:cNvPicPr>
          <p:nvPr/>
        </p:nvPicPr>
        <p:blipFill>
          <a:blip r:embed="rId4"/>
          <a:srcRect/>
          <a:stretch>
            <a:fillRect/>
          </a:stretch>
        </p:blipFill>
        <p:spPr>
          <a:xfrm>
            <a:off x="5410200" y="4584700"/>
            <a:ext cx="2832100" cy="342900"/>
          </a:xfrm>
          <a:prstGeom prst="rect">
            <a:avLst/>
          </a:prstGeom>
          <a:noFill/>
          <a:ln w="25400" cap="flat" cmpd="sng">
            <a:noFill/>
            <a:prstDash val="solid"/>
            <a:round/>
          </a:ln>
        </p:spPr>
      </p:pic>
      <p:sp>
        <p:nvSpPr>
          <p:cNvPr id="5" name="AutoShape 5"/>
          <p:cNvSpPr/>
          <p:nvPr>
            <p:custDataLst>
              <p:tags r:id="rId5"/>
            </p:custDataLst>
          </p:nvPr>
        </p:nvSpPr>
        <p:spPr>
          <a:xfrm>
            <a:off x="977900" y="1219200"/>
            <a:ext cx="381000" cy="825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4800" b="0"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1</a:t>
            </a:r>
            <a:endParaRPr lang="en-US" sz="1100"/>
          </a:p>
        </p:txBody>
      </p:sp>
      <p:cxnSp>
        <p:nvCxnSpPr>
          <p:cNvPr id="6" name="Connector 6"/>
          <p:cNvCxnSpPr/>
          <p:nvPr>
            <p:custDataLst>
              <p:tags r:id="rId6"/>
            </p:custDataLst>
          </p:nvPr>
        </p:nvCxnSpPr>
        <p:spPr>
          <a:xfrm rot="6616909">
            <a:off x="1309998" y="1663778"/>
            <a:ext cx="478741"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7" name="AutoShape 7"/>
          <p:cNvSpPr/>
          <p:nvPr>
            <p:custDataLst>
              <p:tags r:id="rId7"/>
            </p:custDataLst>
          </p:nvPr>
        </p:nvSpPr>
        <p:spPr>
          <a:xfrm>
            <a:off x="1638300" y="1473200"/>
            <a:ext cx="3009900" cy="10033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建设背景</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深入探究项目开发的初衷与核心动因，明晰建设背景与时代需求。</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8"/>
            </p:custDataLst>
          </p:nvPr>
        </p:nvSpPr>
        <p:spPr>
          <a:xfrm>
            <a:off x="4597400" y="1219200"/>
            <a:ext cx="381000" cy="825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4800" b="0"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2</a:t>
            </a:r>
            <a:endParaRPr lang="en-US" sz="1100"/>
          </a:p>
        </p:txBody>
      </p:sp>
      <p:sp>
        <p:nvSpPr>
          <p:cNvPr id="9" name="AutoShape 9"/>
          <p:cNvSpPr/>
          <p:nvPr>
            <p:custDataLst>
              <p:tags r:id="rId9"/>
            </p:custDataLst>
          </p:nvPr>
        </p:nvSpPr>
        <p:spPr>
          <a:xfrm>
            <a:off x="5219700" y="1447800"/>
            <a:ext cx="3111500" cy="952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建设内容</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全面解析项目的核心架构与关键组成，掌握系统建设的核心内容体系。</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0" name="Connector 10"/>
          <p:cNvCxnSpPr/>
          <p:nvPr>
            <p:custDataLst>
              <p:tags r:id="rId10"/>
            </p:custDataLst>
          </p:nvPr>
        </p:nvCxnSpPr>
        <p:spPr>
          <a:xfrm rot="6701656">
            <a:off x="4920716" y="1663777"/>
            <a:ext cx="48360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11" name="AutoShape 11"/>
          <p:cNvSpPr/>
          <p:nvPr>
            <p:custDataLst>
              <p:tags r:id="rId11"/>
            </p:custDataLst>
          </p:nvPr>
        </p:nvSpPr>
        <p:spPr>
          <a:xfrm>
            <a:off x="977900" y="2400300"/>
            <a:ext cx="342900" cy="825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4800" b="0"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3</a:t>
            </a:r>
            <a:endParaRPr lang="en-US" sz="1100"/>
          </a:p>
        </p:txBody>
      </p:sp>
      <p:sp>
        <p:nvSpPr>
          <p:cNvPr id="12" name="AutoShape 12"/>
          <p:cNvSpPr/>
          <p:nvPr>
            <p:custDataLst>
              <p:tags r:id="rId12"/>
            </p:custDataLst>
          </p:nvPr>
        </p:nvSpPr>
        <p:spPr>
          <a:xfrm>
            <a:off x="1676400" y="2616200"/>
            <a:ext cx="2921000" cy="8890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功能演示</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通过实操演示详解系统功能模块，手把手掌握核心操作流程与方法。</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3" name="Connector 13"/>
          <p:cNvCxnSpPr/>
          <p:nvPr>
            <p:custDataLst>
              <p:tags r:id="rId13"/>
            </p:custDataLst>
          </p:nvPr>
        </p:nvCxnSpPr>
        <p:spPr>
          <a:xfrm rot="6701656">
            <a:off x="1288516" y="2844877"/>
            <a:ext cx="48360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14" name="AutoShape 14"/>
          <p:cNvSpPr/>
          <p:nvPr/>
        </p:nvSpPr>
        <p:spPr>
          <a:xfrm rot="10800000">
            <a:off x="3136900" y="9017"/>
            <a:ext cx="2819400" cy="838200"/>
          </a:xfrm>
          <a:prstGeom prst="round2SameRect">
            <a:avLst>
              <a:gd name="adj1" fmla="val 16593"/>
              <a:gd name="adj2" fmla="val 0"/>
            </a:avLst>
          </a:prstGeom>
          <a:solidFill>
            <a:srgbClr val="00B0F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3886200" y="152400"/>
            <a:ext cx="1320800" cy="558800"/>
          </a:xfrm>
          <a:prstGeom prst="rect">
            <a:avLst/>
          </a:prstGeom>
          <a:noFill/>
          <a:ln w="9525" cap="flat" cmpd="sng">
            <a:noFill/>
            <a:prstDash val="solid"/>
            <a:round/>
          </a:ln>
        </p:spPr>
        <p:txBody>
          <a:bodyPr vert="horz" wrap="square" lIns="0" tIns="0" rIns="0" bIns="0" rtlCol="0" anchor="ctr" anchorCtr="0"/>
          <a:lstStyle/>
          <a:p>
            <a:pPr marL="0" indent="0" algn="ctr">
              <a:lnSpc>
                <a:spcPct val="100000"/>
              </a:lnSpc>
              <a:defRPr/>
            </a:pPr>
            <a:r>
              <a:rPr lang="en-US" sz="3600" b="1"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目录</a:t>
            </a:r>
            <a:endParaRPr lang="en-US" sz="1100"/>
          </a:p>
        </p:txBody>
      </p:sp>
      <p:pic>
        <p:nvPicPr>
          <p:cNvPr id="16" name="Picture 16"/>
          <p:cNvPicPr>
            <a:picLocks noChangeAspect="1"/>
          </p:cNvPicPr>
          <p:nvPr/>
        </p:nvPicPr>
        <p:blipFill>
          <a:blip r:embed="rId14"/>
          <a:srcRect/>
          <a:stretch>
            <a:fillRect/>
          </a:stretch>
        </p:blipFill>
        <p:spPr>
          <a:xfrm>
            <a:off x="6438900" y="127000"/>
            <a:ext cx="2616200" cy="279400"/>
          </a:xfrm>
          <a:prstGeom prst="rect">
            <a:avLst/>
          </a:prstGeom>
          <a:noFill/>
          <a:ln w="25400" cap="flat" cmpd="sng">
            <a:noFill/>
            <a:prstDash val="solid"/>
            <a:round/>
          </a:ln>
        </p:spPr>
      </p:pic>
      <p:sp>
        <p:nvSpPr>
          <p:cNvPr id="17" name="AutoShape 17"/>
          <p:cNvSpPr/>
          <p:nvPr>
            <p:custDataLst>
              <p:tags r:id="rId15"/>
            </p:custDataLst>
          </p:nvPr>
        </p:nvSpPr>
        <p:spPr>
          <a:xfrm>
            <a:off x="4597400" y="2400300"/>
            <a:ext cx="381000" cy="825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4800" b="0"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4</a:t>
            </a:r>
            <a:endParaRPr lang="en-US" sz="1100"/>
          </a:p>
        </p:txBody>
      </p:sp>
      <p:sp>
        <p:nvSpPr>
          <p:cNvPr id="18" name="AutoShape 18"/>
          <p:cNvSpPr/>
          <p:nvPr>
            <p:custDataLst>
              <p:tags r:id="rId16"/>
            </p:custDataLst>
          </p:nvPr>
        </p:nvSpPr>
        <p:spPr>
          <a:xfrm>
            <a:off x="5219700" y="2628900"/>
            <a:ext cx="3111500" cy="8890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问题答疑</a:t>
            </a:r>
            <a:endParaRPr lang="en-US" sz="1100"/>
          </a:p>
          <a:p>
            <a:pPr marL="0" indent="0" algn="l">
              <a:lnSpc>
                <a:spcPct val="108000"/>
              </a:lnSpc>
            </a:pPr>
            <a:r>
              <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rPr>
              <a:t>聚焦实际应用中的常见困惑与难点，逐一解答并提供解决方案参考。</a:t>
            </a:r>
            <a:endParaRPr lang="en-US" sz="1400" b="0" i="0" u="none" strike="noStrike">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19" name="Connector 19"/>
          <p:cNvCxnSpPr/>
          <p:nvPr>
            <p:custDataLst>
              <p:tags r:id="rId17"/>
            </p:custDataLst>
          </p:nvPr>
        </p:nvCxnSpPr>
        <p:spPr>
          <a:xfrm rot="6701656">
            <a:off x="4920716" y="2844877"/>
            <a:ext cx="48360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srcRect/>
          <a:stretch>
            <a:fillRect/>
          </a:stretch>
        </p:blipFill>
        <p:spPr>
          <a:xfrm>
            <a:off x="0" y="0"/>
            <a:ext cx="9067800" cy="774700"/>
          </a:xfrm>
          <a:prstGeom prst="rect">
            <a:avLst/>
          </a:prstGeom>
          <a:noFill/>
          <a:ln w="25400" cap="flat" cmpd="sng">
            <a:noFill/>
            <a:prstDash val="solid"/>
            <a:round/>
          </a:ln>
        </p:spPr>
      </p:pic>
      <p:pic>
        <p:nvPicPr>
          <p:cNvPr id="7" name="Picture 7"/>
          <p:cNvPicPr>
            <a:picLocks noChangeAspect="1"/>
          </p:cNvPicPr>
          <p:nvPr/>
        </p:nvPicPr>
        <p:blipFill>
          <a:blip r:embed="rId2"/>
          <a:srcRect/>
          <a:stretch>
            <a:fillRect/>
          </a:stretch>
        </p:blipFill>
        <p:spPr>
          <a:xfrm>
            <a:off x="6388100" y="127000"/>
            <a:ext cx="2590800" cy="279400"/>
          </a:xfrm>
          <a:prstGeom prst="rect">
            <a:avLst/>
          </a:prstGeom>
          <a:noFill/>
          <a:ln w="25400" cap="flat" cmpd="sng">
            <a:noFill/>
            <a:prstDash val="solid"/>
            <a:round/>
          </a:ln>
        </p:spPr>
      </p:pic>
      <p:pic>
        <p:nvPicPr>
          <p:cNvPr id="2" name="图片 1"/>
          <p:cNvPicPr>
            <a:picLocks noChangeAspect="1"/>
          </p:cNvPicPr>
          <p:nvPr/>
        </p:nvPicPr>
        <p:blipFill>
          <a:blip r:embed="rId3"/>
          <a:stretch>
            <a:fillRect/>
          </a:stretch>
        </p:blipFill>
        <p:spPr>
          <a:xfrm>
            <a:off x="0" y="854710"/>
            <a:ext cx="4956175" cy="3599180"/>
          </a:xfrm>
          <a:prstGeom prst="rect">
            <a:avLst/>
          </a:prstGeom>
        </p:spPr>
      </p:pic>
      <p:sp>
        <p:nvSpPr>
          <p:cNvPr id="4" name="文本框 3"/>
          <p:cNvSpPr txBox="1"/>
          <p:nvPr/>
        </p:nvSpPr>
        <p:spPr>
          <a:xfrm>
            <a:off x="1064895" y="127000"/>
            <a:ext cx="4572000" cy="521970"/>
          </a:xfrm>
          <a:prstGeom prst="rect">
            <a:avLst/>
          </a:prstGeom>
          <a:noFill/>
        </p:spPr>
        <p:txBody>
          <a:bodyPr wrap="square" rtlCol="0" anchor="t">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sym typeface="+mn-ea"/>
            </a:endParaRPr>
          </a:p>
        </p:txBody>
      </p:sp>
      <p:sp>
        <p:nvSpPr>
          <p:cNvPr id="5" name="文本框 4"/>
          <p:cNvSpPr txBox="1"/>
          <p:nvPr/>
        </p:nvSpPr>
        <p:spPr>
          <a:xfrm>
            <a:off x="0" y="6350"/>
            <a:ext cx="1186180" cy="768350"/>
          </a:xfrm>
          <a:prstGeom prst="rect">
            <a:avLst/>
          </a:prstGeom>
          <a:noFill/>
        </p:spPr>
        <p:txBody>
          <a:bodyPr wrap="square" rtlCol="0" anchor="t">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sym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sym typeface="+mn-ea"/>
            </a:endParaRPr>
          </a:p>
        </p:txBody>
      </p:sp>
      <p:pic>
        <p:nvPicPr>
          <p:cNvPr id="6" name="图片 5"/>
          <p:cNvPicPr>
            <a:picLocks noChangeAspect="1"/>
          </p:cNvPicPr>
          <p:nvPr/>
        </p:nvPicPr>
        <p:blipFill>
          <a:blip r:embed="rId4"/>
          <a:stretch>
            <a:fillRect/>
          </a:stretch>
        </p:blipFill>
        <p:spPr>
          <a:xfrm>
            <a:off x="3797300" y="2078355"/>
            <a:ext cx="5270500" cy="25527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srcRect/>
          <a:stretch>
            <a:fillRect/>
          </a:stretch>
        </p:blipFill>
        <p:spPr>
          <a:xfrm>
            <a:off x="0" y="0"/>
            <a:ext cx="9067800" cy="774700"/>
          </a:xfrm>
          <a:prstGeom prst="rect">
            <a:avLst/>
          </a:prstGeom>
          <a:noFill/>
          <a:ln w="25400" cap="flat" cmpd="sng">
            <a:noFill/>
            <a:prstDash val="solid"/>
            <a:round/>
          </a:ln>
        </p:spPr>
      </p:pic>
      <p:pic>
        <p:nvPicPr>
          <p:cNvPr id="7" name="Picture 7"/>
          <p:cNvPicPr>
            <a:picLocks noChangeAspect="1"/>
          </p:cNvPicPr>
          <p:nvPr/>
        </p:nvPicPr>
        <p:blipFill>
          <a:blip r:embed="rId2"/>
          <a:srcRect/>
          <a:stretch>
            <a:fillRect/>
          </a:stretch>
        </p:blipFill>
        <p:spPr>
          <a:xfrm>
            <a:off x="6388100" y="127000"/>
            <a:ext cx="2590800" cy="279400"/>
          </a:xfrm>
          <a:prstGeom prst="rect">
            <a:avLst/>
          </a:prstGeom>
          <a:noFill/>
          <a:ln w="25400" cap="flat" cmpd="sng">
            <a:noFill/>
            <a:prstDash val="solid"/>
            <a:round/>
          </a:ln>
        </p:spPr>
      </p:pic>
      <p:sp>
        <p:nvSpPr>
          <p:cNvPr id="4" name="文本框 3"/>
          <p:cNvSpPr txBox="1"/>
          <p:nvPr/>
        </p:nvSpPr>
        <p:spPr>
          <a:xfrm>
            <a:off x="6231890" y="1124903"/>
            <a:ext cx="5080000" cy="337185"/>
          </a:xfrm>
          <a:prstGeom prst="rect">
            <a:avLst/>
          </a:prstGeom>
        </p:spPr>
        <p:txBody>
          <a:bodyPr>
            <a:spAutoFit/>
          </a:bodyPr>
          <a:p>
            <a:r>
              <a:rPr lang="zh-CN" altLang="en-US" sz="1600"/>
              <a:t>进境</a:t>
            </a:r>
            <a:r>
              <a:rPr lang="en-US" altLang="zh-CN" sz="1600"/>
              <a:t>(</a:t>
            </a:r>
            <a:r>
              <a:rPr lang="zh-CN" altLang="en-US" sz="1600"/>
              <a:t>港</a:t>
            </a:r>
            <a:r>
              <a:rPr lang="en-US" altLang="zh-CN" sz="1600"/>
              <a:t>)</a:t>
            </a:r>
            <a:r>
              <a:rPr lang="zh-CN" altLang="en-US" sz="1600"/>
              <a:t>单证调用</a:t>
            </a:r>
            <a:endParaRPr lang="zh-CN" altLang="en-US" sz="1600"/>
          </a:p>
        </p:txBody>
      </p:sp>
      <p:pic>
        <p:nvPicPr>
          <p:cNvPr id="6" name="图片 5"/>
          <p:cNvPicPr>
            <a:picLocks noChangeAspect="1"/>
          </p:cNvPicPr>
          <p:nvPr/>
        </p:nvPicPr>
        <p:blipFill>
          <a:blip r:embed="rId3"/>
          <a:stretch>
            <a:fillRect/>
          </a:stretch>
        </p:blipFill>
        <p:spPr>
          <a:xfrm>
            <a:off x="307340" y="844550"/>
            <a:ext cx="6013450" cy="3359785"/>
          </a:xfrm>
          <a:prstGeom prst="rect">
            <a:avLst/>
          </a:prstGeom>
        </p:spPr>
      </p:pic>
      <p:pic>
        <p:nvPicPr>
          <p:cNvPr id="5" name="图片 4"/>
          <p:cNvPicPr>
            <a:picLocks noChangeAspect="1"/>
          </p:cNvPicPr>
          <p:nvPr/>
        </p:nvPicPr>
        <p:blipFill>
          <a:blip r:embed="rId4"/>
          <a:stretch>
            <a:fillRect/>
          </a:stretch>
        </p:blipFill>
        <p:spPr>
          <a:xfrm>
            <a:off x="3029585" y="2488565"/>
            <a:ext cx="5829300" cy="2480945"/>
          </a:xfrm>
          <a:prstGeom prst="rect">
            <a:avLst/>
          </a:prstGeom>
        </p:spPr>
      </p:pic>
      <p:sp>
        <p:nvSpPr>
          <p:cNvPr id="8" name="文本框 7"/>
          <p:cNvSpPr txBox="1"/>
          <p:nvPr/>
        </p:nvSpPr>
        <p:spPr>
          <a:xfrm>
            <a:off x="1240790" y="127000"/>
            <a:ext cx="4572000" cy="521970"/>
          </a:xfrm>
          <a:prstGeom prst="rect">
            <a:avLst/>
          </a:prstGeom>
          <a:noFill/>
        </p:spPr>
        <p:txBody>
          <a:bodyPr wrap="square" rtlCol="0" anchor="t">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sym typeface="+mn-ea"/>
            </a:endParaRPr>
          </a:p>
        </p:txBody>
      </p:sp>
      <p:sp>
        <p:nvSpPr>
          <p:cNvPr id="9" name="文本框 8"/>
          <p:cNvSpPr txBox="1"/>
          <p:nvPr/>
        </p:nvSpPr>
        <p:spPr>
          <a:xfrm>
            <a:off x="0" y="6350"/>
            <a:ext cx="1168400" cy="768350"/>
          </a:xfrm>
          <a:prstGeom prst="rect">
            <a:avLst/>
          </a:prstGeom>
          <a:noFill/>
        </p:spPr>
        <p:txBody>
          <a:bodyPr wrap="square" rtlCol="0" anchor="t">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sym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srcRect/>
          <a:stretch>
            <a:fillRect/>
          </a:stretch>
        </p:blipFill>
        <p:spPr>
          <a:xfrm>
            <a:off x="0" y="0"/>
            <a:ext cx="9067800" cy="774700"/>
          </a:xfrm>
          <a:prstGeom prst="rect">
            <a:avLst/>
          </a:prstGeom>
          <a:noFill/>
          <a:ln w="25400" cap="flat" cmpd="sng">
            <a:noFill/>
            <a:prstDash val="solid"/>
            <a:round/>
          </a:ln>
        </p:spPr>
      </p:pic>
      <p:pic>
        <p:nvPicPr>
          <p:cNvPr id="7" name="Picture 7"/>
          <p:cNvPicPr>
            <a:picLocks noChangeAspect="1"/>
          </p:cNvPicPr>
          <p:nvPr/>
        </p:nvPicPr>
        <p:blipFill>
          <a:blip r:embed="rId2"/>
          <a:srcRect/>
          <a:stretch>
            <a:fillRect/>
          </a:stretch>
        </p:blipFill>
        <p:spPr>
          <a:xfrm>
            <a:off x="6388100" y="127000"/>
            <a:ext cx="2590800" cy="279400"/>
          </a:xfrm>
          <a:prstGeom prst="rect">
            <a:avLst/>
          </a:prstGeom>
          <a:noFill/>
          <a:ln w="25400" cap="flat" cmpd="sng">
            <a:noFill/>
            <a:prstDash val="solid"/>
            <a:round/>
          </a:ln>
        </p:spPr>
      </p:pic>
      <p:pic>
        <p:nvPicPr>
          <p:cNvPr id="5" name="图片 4"/>
          <p:cNvPicPr>
            <a:picLocks noChangeAspect="1"/>
          </p:cNvPicPr>
          <p:nvPr/>
        </p:nvPicPr>
        <p:blipFill>
          <a:blip r:embed="rId3"/>
          <a:stretch>
            <a:fillRect/>
          </a:stretch>
        </p:blipFill>
        <p:spPr>
          <a:xfrm>
            <a:off x="115570" y="847725"/>
            <a:ext cx="6026150" cy="2838450"/>
          </a:xfrm>
          <a:prstGeom prst="rect">
            <a:avLst/>
          </a:prstGeom>
        </p:spPr>
      </p:pic>
      <p:pic>
        <p:nvPicPr>
          <p:cNvPr id="6" name="图片 5"/>
          <p:cNvPicPr>
            <a:picLocks noChangeAspect="1"/>
          </p:cNvPicPr>
          <p:nvPr/>
        </p:nvPicPr>
        <p:blipFill>
          <a:blip r:embed="rId4"/>
          <a:stretch>
            <a:fillRect/>
          </a:stretch>
        </p:blipFill>
        <p:spPr>
          <a:xfrm>
            <a:off x="3187700" y="1576070"/>
            <a:ext cx="5791200" cy="2889250"/>
          </a:xfrm>
          <a:prstGeom prst="rect">
            <a:avLst/>
          </a:prstGeom>
        </p:spPr>
      </p:pic>
      <p:sp>
        <p:nvSpPr>
          <p:cNvPr id="8" name="文本框 7"/>
          <p:cNvSpPr txBox="1"/>
          <p:nvPr/>
        </p:nvSpPr>
        <p:spPr>
          <a:xfrm>
            <a:off x="842645" y="127000"/>
            <a:ext cx="4572000" cy="521970"/>
          </a:xfrm>
          <a:prstGeom prst="rect">
            <a:avLst/>
          </a:prstGeom>
          <a:noFill/>
        </p:spPr>
        <p:txBody>
          <a:bodyPr wrap="square" rtlCol="0" anchor="t">
            <a:spAutoFit/>
          </a:bodyPr>
          <a:p>
            <a:r>
              <a:rPr lang="zh-CN" altLang="en-US" sz="2795" b="1" dirty="0">
                <a:latin typeface="微软雅黑" panose="020B0503020204020204" charset="-122"/>
                <a:ea typeface="微软雅黑" panose="020B0503020204020204" charset="-122"/>
                <a:sym typeface="+mn-ea"/>
              </a:rPr>
              <a:t>功能演示</a:t>
            </a:r>
            <a:endParaRPr lang="zh-CN" altLang="en-US" sz="2795" b="1" dirty="0">
              <a:latin typeface="微软雅黑" panose="020B0503020204020204" charset="-122"/>
              <a:ea typeface="微软雅黑" panose="020B0503020204020204" charset="-122"/>
              <a:sym typeface="+mn-ea"/>
            </a:endParaRPr>
          </a:p>
        </p:txBody>
      </p:sp>
      <p:sp>
        <p:nvSpPr>
          <p:cNvPr id="9" name="文本框 8"/>
          <p:cNvSpPr txBox="1"/>
          <p:nvPr/>
        </p:nvSpPr>
        <p:spPr>
          <a:xfrm>
            <a:off x="0" y="6350"/>
            <a:ext cx="918210" cy="768350"/>
          </a:xfrm>
          <a:prstGeom prst="rect">
            <a:avLst/>
          </a:prstGeom>
          <a:noFill/>
        </p:spPr>
        <p:txBody>
          <a:bodyPr wrap="square" rtlCol="0" anchor="t">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sym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553200" y="4762500"/>
            <a:ext cx="2133600" cy="279400"/>
          </a:xfrm>
          <a:prstGeom prst="rect">
            <a:avLst/>
          </a:prstGeom>
          <a:noFill/>
          <a:ln w="9525" cap="flat" cmpd="sng">
            <a:noFill/>
            <a:prstDash val="solid"/>
            <a:round/>
          </a:ln>
        </p:spPr>
        <p:txBody>
          <a:bodyPr vert="horz" wrap="square" lIns="88900" tIns="50800" rIns="88900" bIns="50800" rtlCol="0" anchor="ctr" anchorCtr="0"/>
          <a:lstStyle/>
          <a:p>
            <a:pPr marL="0" indent="0" algn="r">
              <a:lnSpc>
                <a:spcPct val="100000"/>
              </a:lnSpc>
              <a:defRPr/>
            </a:pPr>
            <a:r>
              <a:rPr lang="en-US" sz="900" b="0" i="0" u="none" strike="noStrike">
                <a:solidFill>
                  <a:srgbClr val="898989"/>
                </a:solidFill>
                <a:latin typeface="Calibri" panose="020F0502020204030204"/>
                <a:ea typeface="Calibri" panose="020F0502020204030204"/>
                <a:cs typeface="Calibri" panose="020F0502020204030204"/>
                <a:sym typeface="Calibri" panose="020F0502020204030204"/>
              </a:rPr>
              <a:t>系统操作界面截图 | 公路舱单模块</a:t>
            </a:r>
            <a:endParaRPr lang="en-US" sz="1100"/>
          </a:p>
        </p:txBody>
      </p:sp>
      <p:pic>
        <p:nvPicPr>
          <p:cNvPr id="3" name="Picture 3"/>
          <p:cNvPicPr>
            <a:picLocks noChangeAspect="1"/>
          </p:cNvPicPr>
          <p:nvPr/>
        </p:nvPicPr>
        <p:blipFill>
          <a:blip r:embed="rId1"/>
          <a:srcRect/>
          <a:stretch>
            <a:fillRect/>
          </a:stretch>
        </p:blipFill>
        <p:spPr>
          <a:xfrm>
            <a:off x="0" y="0"/>
            <a:ext cx="9067800" cy="774700"/>
          </a:xfrm>
          <a:prstGeom prst="rect">
            <a:avLst/>
          </a:prstGeom>
          <a:noFill/>
          <a:ln w="25400" cap="flat" cmpd="sng">
            <a:noFill/>
            <a:prstDash val="solid"/>
            <a:round/>
          </a:ln>
        </p:spPr>
      </p:pic>
      <p:cxnSp>
        <p:nvCxnSpPr>
          <p:cNvPr id="4" name="Connector 4"/>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5" name="AutoShape 5"/>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6" name="AutoShape 6"/>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algn="ctr">
              <a:lnSpc>
                <a:spcPct val="100000"/>
              </a:lnSpc>
              <a:buSzTx/>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7" name="Picture 7"/>
          <p:cNvPicPr>
            <a:picLocks noChangeAspect="1"/>
          </p:cNvPicPr>
          <p:nvPr/>
        </p:nvPicPr>
        <p:blipFill>
          <a:blip r:embed="rId2"/>
          <a:srcRect/>
          <a:stretch>
            <a:fillRect/>
          </a:stretch>
        </p:blipFill>
        <p:spPr>
          <a:xfrm>
            <a:off x="6388100" y="127000"/>
            <a:ext cx="2590800" cy="279400"/>
          </a:xfrm>
          <a:prstGeom prst="rect">
            <a:avLst/>
          </a:prstGeom>
          <a:noFill/>
          <a:ln w="25400" cap="flat" cmpd="sng">
            <a:noFill/>
            <a:prstDash val="solid"/>
            <a:round/>
          </a:ln>
        </p:spPr>
      </p:pic>
      <p:sp>
        <p:nvSpPr>
          <p:cNvPr id="9" name="AutoShape 9"/>
          <p:cNvSpPr/>
          <p:nvPr/>
        </p:nvSpPr>
        <p:spPr>
          <a:xfrm>
            <a:off x="1193800" y="152400"/>
            <a:ext cx="6057265" cy="647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zh-CN" altLang="en-US" sz="1800" b="1">
                <a:sym typeface="+mn-ea"/>
              </a:rPr>
              <a:t>内港公路舱单</a:t>
            </a:r>
            <a:r>
              <a:rPr lang="en-US" altLang="zh-CN" sz="1800" b="1">
                <a:sym typeface="+mn-ea"/>
              </a:rPr>
              <a:t>“</a:t>
            </a:r>
            <a:r>
              <a:rPr lang="zh-CN" altLang="en-US" sz="1800" b="1">
                <a:sym typeface="+mn-ea"/>
              </a:rPr>
              <a:t>一单两报</a:t>
            </a:r>
            <a:r>
              <a:rPr lang="en-US" altLang="zh-CN" sz="1800" b="1">
                <a:sym typeface="+mn-ea"/>
              </a:rPr>
              <a:t>”</a:t>
            </a:r>
            <a:r>
              <a:rPr lang="zh-CN" altLang="en-US" sz="1800" b="1">
                <a:sym typeface="+mn-ea"/>
              </a:rPr>
              <a:t>申报系统只支持持有电子口岸卡介质的操作员账户登录操作，无卡用户登录后无法操作。</a:t>
            </a:r>
            <a:endParaRPr lang="en-US" sz="1100"/>
          </a:p>
        </p:txBody>
      </p:sp>
      <p:pic>
        <p:nvPicPr>
          <p:cNvPr id="10" name="图片 9"/>
          <p:cNvPicPr>
            <a:picLocks noChangeAspect="1"/>
          </p:cNvPicPr>
          <p:nvPr/>
        </p:nvPicPr>
        <p:blipFill>
          <a:blip r:embed="rId3"/>
          <a:stretch>
            <a:fillRect/>
          </a:stretch>
        </p:blipFill>
        <p:spPr>
          <a:xfrm>
            <a:off x="4902835" y="923290"/>
            <a:ext cx="4164965" cy="2788920"/>
          </a:xfrm>
          <a:prstGeom prst="rect">
            <a:avLst/>
          </a:prstGeom>
        </p:spPr>
      </p:pic>
      <p:pic>
        <p:nvPicPr>
          <p:cNvPr id="11" name="图片 10"/>
          <p:cNvPicPr>
            <a:picLocks noChangeAspect="1"/>
          </p:cNvPicPr>
          <p:nvPr/>
        </p:nvPicPr>
        <p:blipFill>
          <a:blip r:embed="rId4"/>
          <a:stretch>
            <a:fillRect/>
          </a:stretch>
        </p:blipFill>
        <p:spPr>
          <a:xfrm>
            <a:off x="122555" y="923290"/>
            <a:ext cx="4780280" cy="29083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0" y="-9525"/>
            <a:ext cx="9144159" cy="781050"/>
            <a:chOff x="0" y="-15"/>
            <a:chExt cx="14400" cy="1230"/>
          </a:xfrm>
        </p:grpSpPr>
        <p:grpSp>
          <p:nvGrpSpPr>
            <p:cNvPr id="4" name="组合 3"/>
            <p:cNvGrpSpPr/>
            <p:nvPr/>
          </p:nvGrpSpPr>
          <p:grpSpPr>
            <a:xfrm>
              <a:off x="0" y="-15"/>
              <a:ext cx="14400" cy="1230"/>
              <a:chOff x="0" y="-20"/>
              <a:chExt cx="19200"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
              <a:ext cx="1526" cy="1210"/>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3</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pic>
        <p:nvPicPr>
          <p:cNvPr id="2" name="图片 1"/>
          <p:cNvPicPr>
            <a:picLocks noChangeAspect="1"/>
          </p:cNvPicPr>
          <p:nvPr/>
        </p:nvPicPr>
        <p:blipFill>
          <a:blip r:embed="rId3"/>
          <a:stretch>
            <a:fillRect/>
          </a:stretch>
        </p:blipFill>
        <p:spPr>
          <a:xfrm>
            <a:off x="36195" y="1059815"/>
            <a:ext cx="5099685" cy="2795905"/>
          </a:xfrm>
          <a:prstGeom prst="rect">
            <a:avLst/>
          </a:prstGeom>
        </p:spPr>
      </p:pic>
      <p:sp>
        <p:nvSpPr>
          <p:cNvPr id="3" name="文本框 2"/>
          <p:cNvSpPr txBox="1"/>
          <p:nvPr/>
        </p:nvSpPr>
        <p:spPr>
          <a:xfrm>
            <a:off x="1101725" y="165100"/>
            <a:ext cx="5414010" cy="368300"/>
          </a:xfrm>
          <a:prstGeom prst="rect">
            <a:avLst/>
          </a:prstGeom>
          <a:noFill/>
        </p:spPr>
        <p:txBody>
          <a:bodyPr wrap="square" rtlCol="0">
            <a:spAutoFit/>
          </a:bodyPr>
          <a:p>
            <a:endParaRPr lang="zh-CN" altLang="en-US"/>
          </a:p>
        </p:txBody>
      </p:sp>
      <p:pic>
        <p:nvPicPr>
          <p:cNvPr id="6" name="图片 5"/>
          <p:cNvPicPr>
            <a:picLocks noChangeAspect="1"/>
          </p:cNvPicPr>
          <p:nvPr/>
        </p:nvPicPr>
        <p:blipFill>
          <a:blip r:embed="rId4"/>
          <a:stretch>
            <a:fillRect/>
          </a:stretch>
        </p:blipFill>
        <p:spPr>
          <a:xfrm>
            <a:off x="5219700" y="1131570"/>
            <a:ext cx="3741420" cy="2749550"/>
          </a:xfrm>
          <a:prstGeom prst="rect">
            <a:avLst/>
          </a:prstGeom>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Picture 3"/>
          <p:cNvPicPr>
            <a:picLocks noChangeAspect="1"/>
          </p:cNvPicPr>
          <p:nvPr/>
        </p:nvPicPr>
        <p:blipFill>
          <a:blip r:embed="rId1"/>
          <a:srcRect/>
          <a:stretch>
            <a:fillRect/>
          </a:stretch>
        </p:blipFill>
        <p:spPr>
          <a:xfrm>
            <a:off x="0" y="0"/>
            <a:ext cx="9067800" cy="774700"/>
          </a:xfrm>
          <a:prstGeom prst="rect">
            <a:avLst/>
          </a:prstGeom>
          <a:noFill/>
          <a:ln w="25400" cap="flat" cmpd="sng">
            <a:noFill/>
            <a:prstDash val="solid"/>
            <a:round/>
          </a:ln>
        </p:spPr>
      </p:pic>
      <p:pic>
        <p:nvPicPr>
          <p:cNvPr id="7" name="Picture 7"/>
          <p:cNvPicPr>
            <a:picLocks noChangeAspect="1"/>
          </p:cNvPicPr>
          <p:nvPr/>
        </p:nvPicPr>
        <p:blipFill>
          <a:blip r:embed="rId2"/>
          <a:srcRect/>
          <a:stretch>
            <a:fillRect/>
          </a:stretch>
        </p:blipFill>
        <p:spPr>
          <a:xfrm>
            <a:off x="6388100" y="127000"/>
            <a:ext cx="2590800" cy="279400"/>
          </a:xfrm>
          <a:prstGeom prst="rect">
            <a:avLst/>
          </a:prstGeom>
          <a:noFill/>
          <a:ln w="25400" cap="flat" cmpd="sng">
            <a:noFill/>
            <a:prstDash val="solid"/>
            <a:round/>
          </a:ln>
        </p:spPr>
      </p:pic>
      <p:pic>
        <p:nvPicPr>
          <p:cNvPr id="4" name="图片 3"/>
          <p:cNvPicPr>
            <a:picLocks noChangeAspect="1"/>
          </p:cNvPicPr>
          <p:nvPr/>
        </p:nvPicPr>
        <p:blipFill>
          <a:blip r:embed="rId3"/>
          <a:stretch>
            <a:fillRect/>
          </a:stretch>
        </p:blipFill>
        <p:spPr>
          <a:xfrm>
            <a:off x="120650" y="927735"/>
            <a:ext cx="7437755" cy="3814445"/>
          </a:xfrm>
          <a:prstGeom prst="rect">
            <a:avLst/>
          </a:prstGeom>
        </p:spPr>
      </p:pic>
      <p:sp>
        <p:nvSpPr>
          <p:cNvPr id="5" name="文本框 4"/>
          <p:cNvSpPr txBox="1"/>
          <p:nvPr/>
        </p:nvSpPr>
        <p:spPr>
          <a:xfrm>
            <a:off x="43815" y="86995"/>
            <a:ext cx="7447915" cy="600710"/>
          </a:xfrm>
          <a:prstGeom prst="rect">
            <a:avLst/>
          </a:prstGeom>
        </p:spPr>
        <p:txBody>
          <a:bodyPr wrap="square">
            <a:noAutofit/>
          </a:bodyPr>
          <a:p>
            <a:r>
              <a:rPr lang="zh-CN" altLang="en-US" sz="1600"/>
              <a:t>确定好查询条件后，点击进口舱单推送页面中的【查询】蓝色按钮，</a:t>
            </a:r>
            <a:endParaRPr lang="zh-CN" altLang="en-US" sz="1600"/>
          </a:p>
          <a:p>
            <a:r>
              <a:rPr lang="zh-CN" altLang="en-US" sz="1600"/>
              <a:t>系统将符合查询 条件的结果展示在下方列表中</a:t>
            </a:r>
            <a:endParaRPr lang="zh-CN" altLang="en-US" sz="16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Picture 7"/>
          <p:cNvPicPr>
            <a:picLocks noChangeAspect="1"/>
          </p:cNvPicPr>
          <p:nvPr/>
        </p:nvPicPr>
        <p:blipFill>
          <a:blip r:embed="rId1"/>
          <a:srcRect/>
          <a:stretch>
            <a:fillRect/>
          </a:stretch>
        </p:blipFill>
        <p:spPr>
          <a:xfrm>
            <a:off x="6388100" y="127000"/>
            <a:ext cx="2590800" cy="279400"/>
          </a:xfrm>
          <a:prstGeom prst="rect">
            <a:avLst/>
          </a:prstGeom>
          <a:noFill/>
          <a:ln w="25400" cap="flat" cmpd="sng">
            <a:noFill/>
            <a:prstDash val="solid"/>
            <a:round/>
          </a:ln>
        </p:spPr>
      </p:pic>
      <p:pic>
        <p:nvPicPr>
          <p:cNvPr id="2" name="图片 1"/>
          <p:cNvPicPr>
            <a:picLocks noChangeAspect="1"/>
          </p:cNvPicPr>
          <p:nvPr/>
        </p:nvPicPr>
        <p:blipFill>
          <a:blip r:embed="rId2"/>
          <a:stretch>
            <a:fillRect/>
          </a:stretch>
        </p:blipFill>
        <p:spPr>
          <a:xfrm>
            <a:off x="408940" y="889635"/>
            <a:ext cx="7473950" cy="3810000"/>
          </a:xfrm>
          <a:prstGeom prst="rect">
            <a:avLst/>
          </a:prstGeom>
        </p:spPr>
      </p:pic>
      <p:pic>
        <p:nvPicPr>
          <p:cNvPr id="3" name="Picture 3"/>
          <p:cNvPicPr>
            <a:picLocks noChangeAspect="1"/>
          </p:cNvPicPr>
          <p:nvPr/>
        </p:nvPicPr>
        <p:blipFill>
          <a:blip r:embed="rId3"/>
          <a:srcRect/>
          <a:stretch>
            <a:fillRect/>
          </a:stretch>
        </p:blipFill>
        <p:spPr>
          <a:xfrm>
            <a:off x="0" y="0"/>
            <a:ext cx="9067800" cy="774700"/>
          </a:xfrm>
          <a:prstGeom prst="rect">
            <a:avLst/>
          </a:prstGeom>
          <a:noFill/>
          <a:ln w="25400" cap="flat" cmpd="sng">
            <a:noFill/>
            <a:prstDash val="solid"/>
            <a:round/>
          </a:ln>
        </p:spPr>
      </p:pic>
      <p:pic>
        <p:nvPicPr>
          <p:cNvPr id="4" name="Picture 7"/>
          <p:cNvPicPr>
            <a:picLocks noChangeAspect="1"/>
          </p:cNvPicPr>
          <p:nvPr/>
        </p:nvPicPr>
        <p:blipFill>
          <a:blip r:embed="rId1"/>
          <a:srcRect/>
          <a:stretch>
            <a:fillRect/>
          </a:stretch>
        </p:blipFill>
        <p:spPr>
          <a:xfrm>
            <a:off x="6193155" y="246380"/>
            <a:ext cx="2590800" cy="287020"/>
          </a:xfrm>
          <a:prstGeom prst="rect">
            <a:avLst/>
          </a:prstGeom>
          <a:noFill/>
          <a:ln w="25400" cap="flat" cmpd="sng">
            <a:noFill/>
            <a:prstDash val="solid"/>
            <a:rou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2040890" y="2322830"/>
            <a:ext cx="5320665" cy="2159000"/>
          </a:xfrm>
          <a:prstGeom prst="rect">
            <a:avLst/>
          </a:prstGeom>
        </p:spPr>
      </p:pic>
      <p:sp>
        <p:nvSpPr>
          <p:cNvPr id="5" name="文本框 4"/>
          <p:cNvSpPr txBox="1"/>
          <p:nvPr/>
        </p:nvSpPr>
        <p:spPr>
          <a:xfrm>
            <a:off x="1236345" y="127000"/>
            <a:ext cx="4774565" cy="808990"/>
          </a:xfrm>
          <a:prstGeom prst="rect">
            <a:avLst/>
          </a:prstGeom>
          <a:noFill/>
        </p:spPr>
        <p:txBody>
          <a:bodyPr wrap="square" rtlCol="0" anchor="t">
            <a:noAutofit/>
          </a:bodyPr>
          <a:p>
            <a:pPr marL="0" indent="0" algn="just">
              <a:lnSpc>
                <a:spcPct val="108000"/>
              </a:lnSpc>
              <a:defRPr/>
            </a:pPr>
            <a:endParaRPr lang="en-US" altLang="en-US" sz="1200">
              <a:solidFill>
                <a:srgbClr val="3C3C3C"/>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3" name="Picture 3"/>
          <p:cNvPicPr>
            <a:picLocks noChangeAspect="1"/>
          </p:cNvPicPr>
          <p:nvPr/>
        </p:nvPicPr>
        <p:blipFill>
          <a:blip r:embed="rId2"/>
          <a:srcRect/>
          <a:stretch>
            <a:fillRect/>
          </a:stretch>
        </p:blipFill>
        <p:spPr>
          <a:xfrm>
            <a:off x="0" y="0"/>
            <a:ext cx="9067800" cy="774700"/>
          </a:xfrm>
          <a:prstGeom prst="rect">
            <a:avLst/>
          </a:prstGeom>
          <a:noFill/>
          <a:ln w="25400" cap="flat" cmpd="sng">
            <a:noFill/>
            <a:prstDash val="solid"/>
            <a:round/>
          </a:ln>
        </p:spPr>
      </p:pic>
      <p:pic>
        <p:nvPicPr>
          <p:cNvPr id="4" name="Picture 7"/>
          <p:cNvPicPr>
            <a:picLocks noChangeAspect="1"/>
          </p:cNvPicPr>
          <p:nvPr/>
        </p:nvPicPr>
        <p:blipFill>
          <a:blip r:embed="rId3"/>
          <a:srcRect/>
          <a:stretch>
            <a:fillRect/>
          </a:stretch>
        </p:blipFill>
        <p:spPr>
          <a:xfrm>
            <a:off x="6193155" y="246380"/>
            <a:ext cx="2590800" cy="287020"/>
          </a:xfrm>
          <a:prstGeom prst="rect">
            <a:avLst/>
          </a:prstGeom>
          <a:noFill/>
          <a:ln w="25400" cap="flat" cmpd="sng">
            <a:noFill/>
            <a:prstDash val="solid"/>
            <a:round/>
          </a:ln>
        </p:spPr>
      </p:pic>
      <p:pic>
        <p:nvPicPr>
          <p:cNvPr id="6" name="图片 5"/>
          <p:cNvPicPr>
            <a:picLocks noChangeAspect="1"/>
          </p:cNvPicPr>
          <p:nvPr/>
        </p:nvPicPr>
        <p:blipFill>
          <a:blip r:embed="rId4"/>
          <a:stretch>
            <a:fillRect/>
          </a:stretch>
        </p:blipFill>
        <p:spPr>
          <a:xfrm>
            <a:off x="756285" y="828040"/>
            <a:ext cx="7461250" cy="106045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89400"/>
            <a:ext cx="9144000" cy="1079500"/>
          </a:xfrm>
          <a:prstGeom prst="rect">
            <a:avLst/>
          </a:prstGeom>
          <a:noFill/>
          <a:ln w="25400" cap="flat" cmpd="sng">
            <a:noFill/>
            <a:prstDash val="solid"/>
            <a:round/>
          </a:ln>
        </p:spPr>
      </p:pic>
      <p:sp>
        <p:nvSpPr>
          <p:cNvPr id="3" name="AutoShape 3"/>
          <p:cNvSpPr/>
          <p:nvPr/>
        </p:nvSpPr>
        <p:spPr>
          <a:xfrm>
            <a:off x="76200" y="1320800"/>
            <a:ext cx="8915400" cy="24257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0000"/>
              </a:lnSpc>
              <a:defRPr/>
            </a:pPr>
            <a:r>
              <a:rPr lang="en-US" sz="3600" b="1"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04 </a:t>
            </a:r>
            <a:r>
              <a:rPr lang="en-US" sz="3600"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问题答疑</a:t>
            </a:r>
            <a:endParaRPr lang="en-US" sz="3600" b="1">
              <a:solidFill>
                <a:srgbClr val="FFFFFF"/>
              </a:solidFill>
              <a:latin typeface="微软雅黑" panose="020B0503020204020204" charset="-122"/>
              <a:ea typeface="微软雅黑" panose="020B0503020204020204" charset="-122"/>
              <a:cs typeface="微软雅黑" panose="020B0503020204020204" charset="-122"/>
            </a:endParaRPr>
          </a:p>
          <a:p>
            <a:pPr marL="0" indent="0" algn="ctr">
              <a:lnSpc>
                <a:spcPct val="108000"/>
              </a:lnSpc>
            </a:pPr>
            <a:r>
              <a:rPr lang="en-US" sz="2400">
                <a:solidFill>
                  <a:srgbClr val="FFFFFF">
                    <a:alpha val="90196"/>
                  </a:srgbClr>
                </a:solidFill>
                <a:latin typeface="微软雅黑" panose="020B0503020204020204" charset="-122"/>
                <a:ea typeface="微软雅黑" panose="020B0503020204020204" charset="-122"/>
                <a:cs typeface="微软雅黑" panose="020B0503020204020204" charset="-122"/>
                <a:sym typeface="Noto Sans SC" panose="020B0200000000000000" charset="-122"/>
              </a:rPr>
              <a:t>--聚焦实际应用中的常见困惑与难点，</a:t>
            </a:r>
            <a:endParaRPr lang="en-US" sz="2400">
              <a:solidFill>
                <a:srgbClr val="FFFFFF">
                  <a:alpha val="90196"/>
                </a:srgbClr>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a:p>
            <a:pPr marL="0" indent="0" algn="ctr">
              <a:lnSpc>
                <a:spcPct val="108000"/>
              </a:lnSpc>
            </a:pPr>
            <a:r>
              <a:rPr lang="en-US" sz="2400">
                <a:solidFill>
                  <a:srgbClr val="FFFFFF">
                    <a:alpha val="90196"/>
                  </a:srgbClr>
                </a:solidFill>
                <a:latin typeface="微软雅黑" panose="020B0503020204020204" charset="-122"/>
                <a:ea typeface="微软雅黑" panose="020B0503020204020204" charset="-122"/>
                <a:cs typeface="微软雅黑" panose="020B0503020204020204" charset="-122"/>
                <a:sym typeface="Noto Sans SC" panose="020B0200000000000000" charset="-122"/>
              </a:rPr>
              <a:t>逐一解答并提供解决方案参考</a:t>
            </a:r>
            <a:endPar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Noto Sans SC" panose="020B0200000000000000" charset="-122"/>
            </a:endParaRPr>
          </a:p>
          <a:p>
            <a:pPr marL="0" indent="0" algn="ctr">
              <a:lnSpc>
                <a:spcPct val="108000"/>
              </a:lnSpc>
              <a:defRPr/>
            </a:pPr>
            <a:endPar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1339850" y="3365500"/>
            <a:ext cx="6902450" cy="7239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endParaRPr lang="en-US" sz="1400" b="0" i="0" u="none" strike="noStrike">
              <a:solidFill>
                <a:srgbClr val="FFFFFF">
                  <a:alpha val="7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5" name="Picture 5"/>
          <p:cNvPicPr>
            <a:picLocks noChangeAspect="1"/>
          </p:cNvPicPr>
          <p:nvPr/>
        </p:nvPicPr>
        <p:blipFill>
          <a:blip r:embed="rId3"/>
          <a:srcRect/>
          <a:stretch>
            <a:fillRect/>
          </a:stretch>
        </p:blipFill>
        <p:spPr>
          <a:xfrm>
            <a:off x="5410200" y="4584700"/>
            <a:ext cx="2832100" cy="342900"/>
          </a:xfrm>
          <a:prstGeom prst="rect">
            <a:avLst/>
          </a:prstGeom>
          <a:noFill/>
          <a:ln w="25400" cap="flat" cmpd="sng">
            <a:noFill/>
            <a:prstDash val="solid"/>
            <a:round/>
          </a:ln>
        </p:spPr>
      </p:pic>
      <p:cxnSp>
        <p:nvCxnSpPr>
          <p:cNvPr id="6" name="Connector 6"/>
          <p:cNvCxnSpPr/>
          <p:nvPr/>
        </p:nvCxnSpPr>
        <p:spPr>
          <a:xfrm>
            <a:off x="1003300" y="3365500"/>
            <a:ext cx="7124711" cy="12700"/>
          </a:xfrm>
          <a:prstGeom prst="line">
            <a:avLst/>
          </a:prstGeom>
          <a:solidFill>
            <a:srgbClr val="DEE0E3">
              <a:alpha val="100000"/>
            </a:srgbClr>
          </a:solidFill>
          <a:ln w="12700" cap="flat" cmpd="sng">
            <a:solidFill>
              <a:srgbClr val="FFC000">
                <a:alpha val="100000"/>
              </a:srgbClr>
            </a:solidFill>
            <a:prstDash val="solid"/>
            <a:miter lim="10000000"/>
            <a:headEnd type="none" w="med" len="med"/>
            <a:tailEnd type="none" w="med" len="med"/>
          </a:ln>
        </p:spPr>
      </p:cxnSp>
      <p:pic>
        <p:nvPicPr>
          <p:cNvPr id="7" name="Picture 7"/>
          <p:cNvPicPr>
            <a:picLocks noChangeAspect="1"/>
          </p:cNvPicPr>
          <p:nvPr/>
        </p:nvPicPr>
        <p:blipFill>
          <a:blip r:embed="rId4"/>
          <a:srcRect/>
          <a:stretch>
            <a:fillRect/>
          </a:stretch>
        </p:blipFill>
        <p:spPr>
          <a:xfrm>
            <a:off x="6438900" y="127000"/>
            <a:ext cx="2616200" cy="279400"/>
          </a:xfrm>
          <a:prstGeom prst="rect">
            <a:avLst/>
          </a:prstGeom>
          <a:noFill/>
          <a:ln w="25400" cap="flat" cmpd="sng">
            <a:noFill/>
            <a:prstDash val="solid"/>
            <a:round/>
          </a:ln>
        </p:spPr>
      </p:pic>
      <p:sp>
        <p:nvSpPr>
          <p:cNvPr id="8" name="文本框 7"/>
          <p:cNvSpPr txBox="1"/>
          <p:nvPr/>
        </p:nvSpPr>
        <p:spPr>
          <a:xfrm>
            <a:off x="76200" y="2186940"/>
            <a:ext cx="3234055" cy="1016000"/>
          </a:xfrm>
          <a:prstGeom prst="rect">
            <a:avLst/>
          </a:prstGeom>
          <a:noFill/>
        </p:spPr>
        <p:txBody>
          <a:bodyPr wrap="square" rtlCol="0">
            <a:noAutofit/>
          </a:bodyPr>
          <a:p>
            <a:endParaRPr lang="zh-CN"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6" name="组合 15"/>
          <p:cNvGrpSpPr/>
          <p:nvPr/>
        </p:nvGrpSpPr>
        <p:grpSpPr>
          <a:xfrm>
            <a:off x="160655" y="55245"/>
            <a:ext cx="8808720" cy="819150"/>
            <a:chOff x="0" y="-15"/>
            <a:chExt cx="14400" cy="1230"/>
          </a:xfrm>
        </p:grpSpPr>
        <p:grpSp>
          <p:nvGrpSpPr>
            <p:cNvPr id="4" name="组合 3"/>
            <p:cNvGrpSpPr/>
            <p:nvPr/>
          </p:nvGrpSpPr>
          <p:grpSpPr>
            <a:xfrm>
              <a:off x="0" y="-15"/>
              <a:ext cx="14400" cy="1230"/>
              <a:chOff x="0" y="-20"/>
              <a:chExt cx="19200"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6"/>
              <a:ext cx="1526" cy="1154"/>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4</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sp>
        <p:nvSpPr>
          <p:cNvPr id="2" name="文本框 1"/>
          <p:cNvSpPr txBox="1"/>
          <p:nvPr/>
        </p:nvSpPr>
        <p:spPr>
          <a:xfrm>
            <a:off x="430530" y="975995"/>
            <a:ext cx="8454390" cy="5334635"/>
          </a:xfrm>
          <a:prstGeom prst="rect">
            <a:avLst/>
          </a:prstGeom>
        </p:spPr>
        <p:txBody>
          <a:bodyPr>
            <a:noAutofit/>
          </a:bodyPr>
          <a:p>
            <a:pPr marL="0" indent="406400" algn="l" defTabSz="266700">
              <a:spcBef>
                <a:spcPct val="0"/>
              </a:spcBef>
              <a:spcAft>
                <a:spcPct val="0"/>
              </a:spcAft>
            </a:pPr>
            <a:r>
              <a:rPr lang="en-US" altLang="zh-CN" sz="1600" i="0">
                <a:solidFill>
                  <a:srgbClr val="000000"/>
                </a:solidFill>
                <a:latin typeface="仿宋_GB2312" panose="02010609030101010101" charset="-122"/>
                <a:ea typeface="仿宋_GB2312" panose="02010609030101010101" charset="-122"/>
              </a:rPr>
              <a:t> </a:t>
            </a:r>
            <a:r>
              <a:rPr lang="zh-CN" altLang="en-US" sz="1600" i="0">
                <a:solidFill>
                  <a:srgbClr val="000000"/>
                </a:solidFill>
                <a:latin typeface="仿宋_GB2312" panose="02010609030101010101" charset="-122"/>
                <a:ea typeface="仿宋_GB2312" panose="02010609030101010101" charset="-122"/>
              </a:rPr>
              <a:t>一、中新船舶电子证书常见问题</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i="0">
                <a:solidFill>
                  <a:srgbClr val="000000"/>
                </a:solidFill>
                <a:latin typeface="仿宋_GB2312" panose="02010609030101010101" charset="-122"/>
                <a:ea typeface="仿宋_GB2312" panose="02010609030101010101" charset="-122"/>
              </a:rPr>
              <a:t>1. </a:t>
            </a:r>
            <a:r>
              <a:rPr lang="zh-CN" altLang="en-US" sz="1600" i="0">
                <a:solidFill>
                  <a:srgbClr val="000000"/>
                </a:solidFill>
                <a:latin typeface="仿宋_GB2312" panose="02010609030101010101" charset="-122"/>
                <a:ea typeface="仿宋_GB2312" panose="02010609030101010101" charset="-122"/>
              </a:rPr>
              <a:t>问：录入</a:t>
            </a:r>
            <a:r>
              <a:rPr lang="en-US" altLang="zh-CN" sz="1600" i="0">
                <a:solidFill>
                  <a:srgbClr val="000000"/>
                </a:solidFill>
                <a:latin typeface="仿宋_GB2312" panose="02010609030101010101" charset="-122"/>
                <a:ea typeface="仿宋_GB2312" panose="02010609030101010101" charset="-122"/>
              </a:rPr>
              <a:t>IMO</a:t>
            </a:r>
            <a:r>
              <a:rPr lang="zh-CN" altLang="en-US" sz="1600" i="0">
                <a:solidFill>
                  <a:srgbClr val="000000"/>
                </a:solidFill>
                <a:latin typeface="仿宋_GB2312" panose="02010609030101010101" charset="-122"/>
                <a:ea typeface="仿宋_GB2312" panose="02010609030101010101" charset="-122"/>
              </a:rPr>
              <a:t>号，系统无法调取电子证书，是什么原因？</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i="0">
                <a:solidFill>
                  <a:srgbClr val="000000"/>
                </a:solidFill>
                <a:latin typeface="仿宋_GB2312" panose="02010609030101010101" charset="-122"/>
                <a:ea typeface="仿宋_GB2312" panose="02010609030101010101" charset="-122"/>
              </a:rPr>
              <a:t>答：排查四点：</a:t>
            </a:r>
            <a:r>
              <a:rPr lang="en-US" altLang="zh-CN" sz="1600" i="0">
                <a:solidFill>
                  <a:srgbClr val="000000"/>
                </a:solidFill>
                <a:latin typeface="仿宋_GB2312" panose="02010609030101010101" charset="-122"/>
                <a:ea typeface="仿宋_GB2312" panose="02010609030101010101" charset="-122"/>
              </a:rPr>
              <a:t>①</a:t>
            </a:r>
            <a:r>
              <a:rPr lang="zh-CN" altLang="en-US" sz="1600" i="0">
                <a:solidFill>
                  <a:srgbClr val="000000"/>
                </a:solidFill>
                <a:latin typeface="仿宋_GB2312" panose="02010609030101010101" charset="-122"/>
                <a:ea typeface="仿宋_GB2312" panose="02010609030101010101" charset="-122"/>
              </a:rPr>
              <a:t>船旗国不是中国</a:t>
            </a:r>
            <a:r>
              <a:rPr lang="en-US" altLang="zh-CN" sz="1600" i="0">
                <a:solidFill>
                  <a:srgbClr val="000000"/>
                </a:solidFill>
                <a:latin typeface="仿宋_GB2312" panose="02010609030101010101" charset="-122"/>
                <a:ea typeface="仿宋_GB2312" panose="02010609030101010101" charset="-122"/>
              </a:rPr>
              <a:t>/</a:t>
            </a:r>
            <a:r>
              <a:rPr lang="zh-CN" altLang="en-US" sz="1600" i="0">
                <a:solidFill>
                  <a:srgbClr val="000000"/>
                </a:solidFill>
                <a:latin typeface="仿宋_GB2312" panose="02010609030101010101" charset="-122"/>
                <a:ea typeface="仿宋_GB2312" panose="02010609030101010101" charset="-122"/>
              </a:rPr>
              <a:t>新加坡；</a:t>
            </a:r>
            <a:r>
              <a:rPr lang="en-US" altLang="zh-CN" sz="1600" i="0">
                <a:solidFill>
                  <a:srgbClr val="000000"/>
                </a:solidFill>
                <a:latin typeface="仿宋_GB2312" panose="02010609030101010101" charset="-122"/>
                <a:ea typeface="仿宋_GB2312" panose="02010609030101010101" charset="-122"/>
              </a:rPr>
              <a:t>②</a:t>
            </a:r>
            <a:r>
              <a:rPr lang="zh-CN" altLang="en-US" sz="1600" i="0">
                <a:solidFill>
                  <a:srgbClr val="000000"/>
                </a:solidFill>
                <a:latin typeface="仿宋_GB2312" panose="02010609030101010101" charset="-122"/>
                <a:ea typeface="仿宋_GB2312" panose="02010609030101010101" charset="-122"/>
              </a:rPr>
              <a:t>未填写所属海事局；</a:t>
            </a:r>
            <a:r>
              <a:rPr lang="en-US" altLang="zh-CN" sz="1600" i="0">
                <a:solidFill>
                  <a:srgbClr val="000000"/>
                </a:solidFill>
                <a:latin typeface="仿宋_GB2312" panose="02010609030101010101" charset="-122"/>
                <a:ea typeface="仿宋_GB2312" panose="02010609030101010101" charset="-122"/>
              </a:rPr>
              <a:t>③</a:t>
            </a:r>
            <a:r>
              <a:rPr lang="zh-CN" altLang="en-US" sz="1600" i="0">
                <a:solidFill>
                  <a:srgbClr val="000000"/>
                </a:solidFill>
                <a:latin typeface="仿宋_GB2312" panose="02010609030101010101" charset="-122"/>
                <a:ea typeface="仿宋_GB2312" panose="02010609030101010101" charset="-122"/>
              </a:rPr>
              <a:t>船舶证书过期、未在海事系统完成更新；</a:t>
            </a:r>
            <a:r>
              <a:rPr lang="en-US" altLang="zh-CN" sz="1600" i="0">
                <a:solidFill>
                  <a:srgbClr val="000000"/>
                </a:solidFill>
                <a:latin typeface="仿宋_GB2312" panose="02010609030101010101" charset="-122"/>
                <a:ea typeface="仿宋_GB2312" panose="02010609030101010101" charset="-122"/>
              </a:rPr>
              <a:t>④</a:t>
            </a:r>
            <a:r>
              <a:rPr lang="zh-CN" altLang="en-US" sz="1600" i="0">
                <a:solidFill>
                  <a:srgbClr val="000000"/>
                </a:solidFill>
                <a:latin typeface="仿宋_GB2312" panose="02010609030101010101" charset="-122"/>
                <a:ea typeface="仿宋_GB2312" panose="02010609030101010101" charset="-122"/>
              </a:rPr>
              <a:t>网络缓存异常，清理浏览器缓存重新登录操作。</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i="0">
                <a:solidFill>
                  <a:srgbClr val="000000"/>
                </a:solidFill>
                <a:latin typeface="仿宋_GB2312" panose="02010609030101010101" charset="-122"/>
                <a:ea typeface="仿宋_GB2312" panose="02010609030101010101" charset="-122"/>
              </a:rPr>
              <a:t>2. </a:t>
            </a:r>
            <a:r>
              <a:rPr lang="zh-CN" altLang="en-US" sz="1600" i="0">
                <a:solidFill>
                  <a:srgbClr val="000000"/>
                </a:solidFill>
                <a:latin typeface="仿宋_GB2312" panose="02010609030101010101" charset="-122"/>
                <a:ea typeface="仿宋_GB2312" panose="02010609030101010101" charset="-122"/>
              </a:rPr>
              <a:t>问：新加坡籍船舶为什么没有证书附件？</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i="0">
                <a:solidFill>
                  <a:srgbClr val="000000"/>
                </a:solidFill>
                <a:latin typeface="仿宋_GB2312" panose="02010609030101010101" charset="-122"/>
                <a:ea typeface="仿宋_GB2312" panose="02010609030101010101" charset="-122"/>
              </a:rPr>
              <a:t>答：系统当前规则仅支持中国籍船舶调取证书</a:t>
            </a:r>
            <a:r>
              <a:rPr lang="en-US" altLang="zh-CN" sz="1600" i="0">
                <a:solidFill>
                  <a:srgbClr val="000000"/>
                </a:solidFill>
                <a:latin typeface="仿宋_GB2312" panose="02010609030101010101" charset="-122"/>
                <a:ea typeface="仿宋_GB2312" panose="02010609030101010101" charset="-122"/>
              </a:rPr>
              <a:t>PDF</a:t>
            </a:r>
            <a:r>
              <a:rPr lang="zh-CN" altLang="en-US" sz="1600" i="0">
                <a:solidFill>
                  <a:srgbClr val="000000"/>
                </a:solidFill>
                <a:latin typeface="仿宋_GB2312" panose="02010609030101010101" charset="-122"/>
                <a:ea typeface="仿宋_GB2312" panose="02010609030101010101" charset="-122"/>
              </a:rPr>
              <a:t>附件，新加坡船舶仅同步文字信息，无附件返填功能。</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i="0">
                <a:solidFill>
                  <a:srgbClr val="000000"/>
                </a:solidFill>
                <a:latin typeface="仿宋_GB2312" panose="02010609030101010101" charset="-122"/>
                <a:ea typeface="仿宋_GB2312" panose="02010609030101010101" charset="-122"/>
              </a:rPr>
              <a:t>3. </a:t>
            </a:r>
            <a:r>
              <a:rPr lang="zh-CN" altLang="en-US" sz="1600" i="0">
                <a:solidFill>
                  <a:srgbClr val="000000"/>
                </a:solidFill>
                <a:latin typeface="仿宋_GB2312" panose="02010609030101010101" charset="-122"/>
                <a:ea typeface="仿宋_GB2312" panose="02010609030101010101" charset="-122"/>
              </a:rPr>
              <a:t>问：调取证书后数据填错，可以修改预览页面信息吗？</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i="0">
                <a:solidFill>
                  <a:srgbClr val="000000"/>
                </a:solidFill>
                <a:latin typeface="仿宋_GB2312" panose="02010609030101010101" charset="-122"/>
                <a:ea typeface="仿宋_GB2312" panose="02010609030101010101" charset="-122"/>
              </a:rPr>
              <a:t>答：预览页面仅用于核对证书有效性，信息无法修改；基础船舶信息需要在动态主页面修改，重新调取证书。</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i="0">
                <a:solidFill>
                  <a:srgbClr val="000000"/>
                </a:solidFill>
                <a:latin typeface="仿宋_GB2312" panose="02010609030101010101" charset="-122"/>
                <a:ea typeface="仿宋_GB2312" panose="02010609030101010101" charset="-122"/>
              </a:rPr>
              <a:t>4. </a:t>
            </a:r>
            <a:r>
              <a:rPr lang="zh-CN" altLang="en-US" sz="1600" i="0">
                <a:solidFill>
                  <a:srgbClr val="000000"/>
                </a:solidFill>
                <a:latin typeface="仿宋_GB2312" panose="02010609030101010101" charset="-122"/>
                <a:ea typeface="仿宋_GB2312" panose="02010609030101010101" charset="-122"/>
              </a:rPr>
              <a:t>问：调取证书功能是否收费？</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i="0">
                <a:solidFill>
                  <a:srgbClr val="000000"/>
                </a:solidFill>
                <a:latin typeface="仿宋_GB2312" panose="02010609030101010101" charset="-122"/>
                <a:ea typeface="仿宋_GB2312" panose="02010609030101010101" charset="-122"/>
              </a:rPr>
              <a:t>答：单一窗口该功能免费开放，无任何服务费。</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endParaRPr lang="en-US" altLang="zh-CN" sz="1600" i="0">
              <a:solidFill>
                <a:srgbClr val="000000"/>
              </a:solidFill>
              <a:latin typeface="仿宋_GB2312" panose="02010609030101010101" charset="-122"/>
              <a:ea typeface="仿宋_GB2312" panose="02010609030101010101"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89400"/>
            <a:ext cx="9144000" cy="1079500"/>
          </a:xfrm>
          <a:prstGeom prst="rect">
            <a:avLst/>
          </a:prstGeom>
          <a:noFill/>
          <a:ln w="25400" cap="flat" cmpd="sng">
            <a:noFill/>
            <a:prstDash val="solid"/>
            <a:round/>
          </a:ln>
        </p:spPr>
      </p:pic>
      <p:sp>
        <p:nvSpPr>
          <p:cNvPr id="3" name="AutoShape 3"/>
          <p:cNvSpPr/>
          <p:nvPr/>
        </p:nvSpPr>
        <p:spPr>
          <a:xfrm>
            <a:off x="76200" y="1320800"/>
            <a:ext cx="8915400" cy="24257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8000"/>
              </a:lnSpc>
              <a:defRPr/>
            </a:pPr>
            <a:r>
              <a:rPr lang="en-US" sz="3600" b="1"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01 建设背景</a:t>
            </a:r>
            <a:endParaRPr lang="en-US" sz="1100"/>
          </a:p>
          <a:p>
            <a:pPr marL="0" indent="0" algn="ctr">
              <a:lnSpc>
                <a:spcPct val="125000"/>
              </a:lnSpc>
            </a:pPr>
            <a:r>
              <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洞察全球数字化浪潮，探索贸易便利化的创新之路</a:t>
            </a:r>
            <a:endPar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marL="0" indent="0" algn="ctr">
              <a:lnSpc>
                <a:spcPct val="125000"/>
              </a:lnSpc>
            </a:pPr>
            <a:r>
              <a:rPr lang="en-US" sz="1600" b="0" i="0" u="none" strike="noStrike">
                <a:solidFill>
                  <a:srgbClr val="FFFFFF">
                    <a:alpha val="80000"/>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 为何而来？源于时代发展的必然需求与行业变革的内在驱动</a:t>
            </a:r>
            <a:endParaRPr lang="en-US" sz="1600" b="0" i="0" u="none" strike="noStrike">
              <a:solidFill>
                <a:srgbClr val="FFFFFF">
                  <a:alpha val="80000"/>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1125855" y="3365500"/>
            <a:ext cx="7116445" cy="7239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0000"/>
              </a:lnSpc>
              <a:defRPr/>
            </a:pPr>
            <a:r>
              <a:rPr lang="en-US" sz="16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紧跟国际贸易“单一窗口”建设步伐，推动跨境数据互联互通</a:t>
            </a:r>
            <a:endParaRPr lang="en-US" sz="1100"/>
          </a:p>
        </p:txBody>
      </p:sp>
      <p:pic>
        <p:nvPicPr>
          <p:cNvPr id="5" name="Picture 5"/>
          <p:cNvPicPr>
            <a:picLocks noChangeAspect="1"/>
          </p:cNvPicPr>
          <p:nvPr/>
        </p:nvPicPr>
        <p:blipFill>
          <a:blip r:embed="rId3"/>
          <a:srcRect/>
          <a:stretch>
            <a:fillRect/>
          </a:stretch>
        </p:blipFill>
        <p:spPr>
          <a:xfrm>
            <a:off x="5410200" y="4584700"/>
            <a:ext cx="2832100" cy="342900"/>
          </a:xfrm>
          <a:prstGeom prst="rect">
            <a:avLst/>
          </a:prstGeom>
          <a:noFill/>
          <a:ln w="25400" cap="flat" cmpd="sng">
            <a:noFill/>
            <a:prstDash val="solid"/>
            <a:round/>
          </a:ln>
        </p:spPr>
      </p:pic>
      <p:cxnSp>
        <p:nvCxnSpPr>
          <p:cNvPr id="6" name="Connector 6"/>
          <p:cNvCxnSpPr/>
          <p:nvPr/>
        </p:nvCxnSpPr>
        <p:spPr>
          <a:xfrm>
            <a:off x="1003300" y="3365500"/>
            <a:ext cx="7124711" cy="12700"/>
          </a:xfrm>
          <a:prstGeom prst="line">
            <a:avLst/>
          </a:prstGeom>
          <a:solidFill>
            <a:srgbClr val="DEE0E3">
              <a:alpha val="100000"/>
            </a:srgbClr>
          </a:solidFill>
          <a:ln w="12700" cap="flat" cmpd="sng">
            <a:solidFill>
              <a:srgbClr val="FFC000">
                <a:alpha val="100000"/>
              </a:srgbClr>
            </a:solidFill>
            <a:prstDash val="solid"/>
            <a:miter lim="10000000"/>
            <a:headEnd type="none" w="med" len="med"/>
            <a:tailEnd type="none" w="med" len="med"/>
          </a:ln>
        </p:spPr>
      </p:cxnSp>
      <p:pic>
        <p:nvPicPr>
          <p:cNvPr id="7" name="Picture 7"/>
          <p:cNvPicPr>
            <a:picLocks noChangeAspect="1"/>
          </p:cNvPicPr>
          <p:nvPr/>
        </p:nvPicPr>
        <p:blipFill>
          <a:blip r:embed="rId4"/>
          <a:srcRect/>
          <a:stretch>
            <a:fillRect/>
          </a:stretch>
        </p:blipFill>
        <p:spPr>
          <a:xfrm>
            <a:off x="6438900" y="127000"/>
            <a:ext cx="2616200" cy="279400"/>
          </a:xfrm>
          <a:prstGeom prst="rect">
            <a:avLst/>
          </a:prstGeom>
          <a:noFill/>
          <a:ln w="25400" cap="flat" cmpd="sng">
            <a:noFill/>
            <a:prstDash val="solid"/>
            <a:rou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6" name="组合 15"/>
          <p:cNvGrpSpPr/>
          <p:nvPr/>
        </p:nvGrpSpPr>
        <p:grpSpPr>
          <a:xfrm>
            <a:off x="160655" y="55245"/>
            <a:ext cx="8808720" cy="819150"/>
            <a:chOff x="0" y="-15"/>
            <a:chExt cx="14400" cy="1230"/>
          </a:xfrm>
        </p:grpSpPr>
        <p:grpSp>
          <p:nvGrpSpPr>
            <p:cNvPr id="4" name="组合 3"/>
            <p:cNvGrpSpPr/>
            <p:nvPr/>
          </p:nvGrpSpPr>
          <p:grpSpPr>
            <a:xfrm>
              <a:off x="0" y="-15"/>
              <a:ext cx="14400" cy="1230"/>
              <a:chOff x="0" y="-20"/>
              <a:chExt cx="19200"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6"/>
              <a:ext cx="1526" cy="1154"/>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4</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sp>
        <p:nvSpPr>
          <p:cNvPr id="2" name="文本框 1"/>
          <p:cNvSpPr txBox="1"/>
          <p:nvPr/>
        </p:nvSpPr>
        <p:spPr>
          <a:xfrm>
            <a:off x="628015" y="1099820"/>
            <a:ext cx="7937500" cy="3010535"/>
          </a:xfrm>
          <a:prstGeom prst="rect">
            <a:avLst/>
          </a:prstGeom>
          <a:noFill/>
        </p:spPr>
        <p:txBody>
          <a:bodyPr wrap="square" rtlCol="0" anchor="t">
            <a:noAutofit/>
          </a:bodyPr>
          <a:p>
            <a:pPr marL="0" indent="406400" algn="l" defTabSz="266700">
              <a:spcBef>
                <a:spcPct val="0"/>
              </a:spcBef>
              <a:spcAft>
                <a:spcPct val="0"/>
              </a:spcAft>
            </a:pPr>
            <a:r>
              <a:rPr lang="en-US" altLang="zh-CN" sz="1600">
                <a:latin typeface="仿宋_GB2312" panose="02010609030101010101" charset="-122"/>
                <a:ea typeface="仿宋_GB2312" panose="02010609030101010101" charset="-122"/>
                <a:sym typeface="+mn-ea"/>
              </a:rPr>
              <a:t> </a:t>
            </a:r>
            <a:r>
              <a:rPr lang="zh-CN" altLang="en-US" sz="1600">
                <a:latin typeface="仿宋_GB2312" panose="02010609030101010101" charset="-122"/>
                <a:ea typeface="仿宋_GB2312" panose="02010609030101010101" charset="-122"/>
                <a:sym typeface="+mn-ea"/>
              </a:rPr>
              <a:t>二、内港公路舱单“一单两报”高频问题</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a:latin typeface="仿宋_GB2312" panose="02010609030101010101" charset="-122"/>
                <a:ea typeface="仿宋_GB2312" panose="02010609030101010101" charset="-122"/>
                <a:sym typeface="+mn-ea"/>
              </a:rPr>
              <a:t>1. </a:t>
            </a:r>
            <a:r>
              <a:rPr lang="zh-CN" altLang="en-US" sz="1600">
                <a:latin typeface="仿宋_GB2312" panose="02010609030101010101" charset="-122"/>
                <a:ea typeface="仿宋_GB2312" panose="02010609030101010101" charset="-122"/>
                <a:sym typeface="+mn-ea"/>
              </a:rPr>
              <a:t>问：登录公路舱单模块，找不到“内港舱单推送”菜单？</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a:latin typeface="仿宋_GB2312" panose="02010609030101010101" charset="-122"/>
                <a:ea typeface="仿宋_GB2312" panose="02010609030101010101" charset="-122"/>
                <a:sym typeface="+mn-ea"/>
              </a:rPr>
              <a:t>答：</a:t>
            </a:r>
            <a:r>
              <a:rPr lang="en-US" altLang="zh-CN" sz="1600">
                <a:latin typeface="仿宋_GB2312" panose="02010609030101010101" charset="-122"/>
                <a:ea typeface="仿宋_GB2312" panose="02010609030101010101" charset="-122"/>
                <a:sym typeface="+mn-ea"/>
              </a:rPr>
              <a:t>①</a:t>
            </a:r>
            <a:r>
              <a:rPr lang="zh-CN" altLang="en-US" sz="1600">
                <a:latin typeface="仿宋_GB2312" panose="02010609030101010101" charset="-122"/>
                <a:ea typeface="仿宋_GB2312" panose="02010609030101010101" charset="-122"/>
                <a:sym typeface="+mn-ea"/>
              </a:rPr>
              <a:t>未插入电子口岸实体</a:t>
            </a:r>
            <a:r>
              <a:rPr lang="en-US" altLang="zh-CN" sz="1600">
                <a:latin typeface="仿宋_GB2312" panose="02010609030101010101" charset="-122"/>
                <a:ea typeface="仿宋_GB2312" panose="02010609030101010101" charset="-122"/>
                <a:sym typeface="+mn-ea"/>
              </a:rPr>
              <a:t>IC</a:t>
            </a:r>
            <a:r>
              <a:rPr lang="zh-CN" altLang="en-US" sz="1600">
                <a:latin typeface="仿宋_GB2312" panose="02010609030101010101" charset="-122"/>
                <a:ea typeface="仿宋_GB2312" panose="02010609030101010101" charset="-122"/>
                <a:sym typeface="+mn-ea"/>
              </a:rPr>
              <a:t>卡；</a:t>
            </a:r>
            <a:r>
              <a:rPr lang="en-US" altLang="zh-CN" sz="1600">
                <a:latin typeface="仿宋_GB2312" panose="02010609030101010101" charset="-122"/>
                <a:ea typeface="仿宋_GB2312" panose="02010609030101010101" charset="-122"/>
                <a:sym typeface="+mn-ea"/>
              </a:rPr>
              <a:t>②</a:t>
            </a:r>
            <a:r>
              <a:rPr lang="zh-CN" altLang="en-US" sz="1600">
                <a:latin typeface="仿宋_GB2312" panose="02010609030101010101" charset="-122"/>
                <a:ea typeface="仿宋_GB2312" panose="02010609030101010101" charset="-122"/>
                <a:sym typeface="+mn-ea"/>
              </a:rPr>
              <a:t>企业法人未登录确认用户须知；</a:t>
            </a:r>
            <a:r>
              <a:rPr lang="en-US" altLang="zh-CN" sz="1600">
                <a:latin typeface="仿宋_GB2312" panose="02010609030101010101" charset="-122"/>
                <a:ea typeface="仿宋_GB2312" panose="02010609030101010101" charset="-122"/>
                <a:sym typeface="+mn-ea"/>
              </a:rPr>
              <a:t>③</a:t>
            </a:r>
            <a:r>
              <a:rPr lang="zh-CN" altLang="en-US" sz="1600">
                <a:latin typeface="仿宋_GB2312" panose="02010609030101010101" charset="-122"/>
                <a:ea typeface="仿宋_GB2312" panose="02010609030101010101" charset="-122"/>
                <a:sym typeface="+mn-ea"/>
              </a:rPr>
              <a:t>企业无公路舱单申报备案资质，需要先完成企业备案。</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a:latin typeface="仿宋_GB2312" panose="02010609030101010101" charset="-122"/>
                <a:ea typeface="仿宋_GB2312" panose="02010609030101010101" charset="-122"/>
                <a:sym typeface="+mn-ea"/>
              </a:rPr>
              <a:t>2. </a:t>
            </a:r>
            <a:r>
              <a:rPr lang="zh-CN" altLang="en-US" sz="1600">
                <a:latin typeface="仿宋_GB2312" panose="02010609030101010101" charset="-122"/>
                <a:ea typeface="仿宋_GB2312" panose="02010609030101010101" charset="-122"/>
                <a:sym typeface="+mn-ea"/>
              </a:rPr>
              <a:t>问：推送舱单后香港海关收不到数据怎么办？</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a:latin typeface="仿宋_GB2312" panose="02010609030101010101" charset="-122"/>
                <a:ea typeface="仿宋_GB2312" panose="02010609030101010101" charset="-122"/>
                <a:sym typeface="+mn-ea"/>
              </a:rPr>
              <a:t>答：</a:t>
            </a:r>
            <a:r>
              <a:rPr lang="en-US" altLang="zh-CN" sz="1600">
                <a:latin typeface="仿宋_GB2312" panose="02010609030101010101" charset="-122"/>
                <a:ea typeface="仿宋_GB2312" panose="02010609030101010101" charset="-122"/>
                <a:sym typeface="+mn-ea"/>
              </a:rPr>
              <a:t>①</a:t>
            </a:r>
            <a:r>
              <a:rPr lang="zh-CN" altLang="en-US" sz="1600">
                <a:latin typeface="仿宋_GB2312" panose="02010609030101010101" charset="-122"/>
                <a:ea typeface="仿宋_GB2312" panose="02010609030101010101" charset="-122"/>
                <a:sym typeface="+mn-ea"/>
              </a:rPr>
              <a:t>核对舱单商品信息、运输工具信息是否完整；</a:t>
            </a:r>
            <a:r>
              <a:rPr lang="en-US" altLang="zh-CN" sz="1600">
                <a:latin typeface="仿宋_GB2312" panose="02010609030101010101" charset="-122"/>
                <a:ea typeface="仿宋_GB2312" panose="02010609030101010101" charset="-122"/>
                <a:sym typeface="+mn-ea"/>
              </a:rPr>
              <a:t>②</a:t>
            </a:r>
            <a:r>
              <a:rPr lang="zh-CN" altLang="en-US" sz="1600">
                <a:latin typeface="仿宋_GB2312" panose="02010609030101010101" charset="-122"/>
                <a:ea typeface="仿宋_GB2312" panose="02010609030101010101" charset="-122"/>
                <a:sym typeface="+mn-ea"/>
              </a:rPr>
              <a:t>检查推送状态是否显示推送成功；</a:t>
            </a:r>
            <a:r>
              <a:rPr lang="en-US" altLang="zh-CN" sz="1600">
                <a:latin typeface="仿宋_GB2312" panose="02010609030101010101" charset="-122"/>
                <a:ea typeface="仿宋_GB2312" panose="02010609030101010101" charset="-122"/>
                <a:sym typeface="+mn-ea"/>
              </a:rPr>
              <a:t>③</a:t>
            </a:r>
            <a:r>
              <a:rPr lang="zh-CN" altLang="en-US" sz="1600">
                <a:latin typeface="仿宋_GB2312" panose="02010609030101010101" charset="-122"/>
                <a:ea typeface="仿宋_GB2312" panose="02010609030101010101" charset="-122"/>
                <a:sym typeface="+mn-ea"/>
              </a:rPr>
              <a:t>联系单一窗口客服查询跨境传输通道是否异常。</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a:latin typeface="仿宋_GB2312" panose="02010609030101010101" charset="-122"/>
                <a:ea typeface="仿宋_GB2312" panose="02010609030101010101" charset="-122"/>
                <a:sym typeface="+mn-ea"/>
              </a:rPr>
              <a:t>3. </a:t>
            </a:r>
            <a:r>
              <a:rPr lang="zh-CN" altLang="en-US" sz="1600">
                <a:latin typeface="仿宋_GB2312" panose="02010609030101010101" charset="-122"/>
                <a:ea typeface="仿宋_GB2312" panose="02010609030101010101" charset="-122"/>
                <a:sym typeface="+mn-ea"/>
              </a:rPr>
              <a:t>问：操作员卡无法使用推送功能？</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zh-CN" altLang="en-US" sz="1600">
                <a:latin typeface="仿宋_GB2312" panose="02010609030101010101" charset="-122"/>
                <a:ea typeface="仿宋_GB2312" panose="02010609030101010101" charset="-122"/>
                <a:sym typeface="+mn-ea"/>
              </a:rPr>
              <a:t>答：确认法人卡已勾选“同意用户须知”，若法人后期关闭权限，需要法人重新登录开启权限。</a:t>
            </a:r>
            <a:endParaRPr lang="zh-CN" altLang="en-US" sz="1600" i="0">
              <a:solidFill>
                <a:srgbClr val="000000"/>
              </a:solidFill>
              <a:latin typeface="仿宋_GB2312" panose="02010609030101010101" charset="-122"/>
              <a:ea typeface="仿宋_GB2312" panose="02010609030101010101" charset="-122"/>
            </a:endParaRPr>
          </a:p>
          <a:p>
            <a:pPr marL="0" indent="406400" algn="l" defTabSz="266700">
              <a:spcBef>
                <a:spcPct val="0"/>
              </a:spcBef>
              <a:spcAft>
                <a:spcPct val="0"/>
              </a:spcAft>
            </a:pPr>
            <a:r>
              <a:rPr lang="en-US" altLang="zh-CN" sz="1600">
                <a:latin typeface="仿宋_GB2312" panose="02010609030101010101" charset="-122"/>
                <a:ea typeface="仿宋_GB2312" panose="02010609030101010101" charset="-122"/>
                <a:sym typeface="+mn-ea"/>
              </a:rPr>
              <a:t> </a:t>
            </a:r>
            <a:endParaRPr lang="en-US" altLang="zh-CN" sz="1600">
              <a:latin typeface="仿宋_GB2312" panose="02010609030101010101" charset="-122"/>
              <a:ea typeface="仿宋_GB2312" panose="02010609030101010101" charset="-122"/>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灯片编号占位符 10"/>
          <p:cNvSpPr>
            <a:spLocks noGrp="1"/>
          </p:cNvSpPr>
          <p:nvPr>
            <p:ph type="sldNum" sz="quarter" idx="12"/>
          </p:nvPr>
        </p:nvSpPr>
        <p:spPr/>
        <p:txBody>
          <a:bodyPr/>
          <a:lstStyle/>
          <a:p>
            <a:fld id="{0C913308-F349-4B6D-A68A-DD1791B4A57B}" type="slidenum">
              <a:rPr lang="zh-CN" altLang="en-US" sz="900" smtClean="0"/>
            </a:fld>
            <a:endParaRPr lang="zh-CN" altLang="en-US" sz="900"/>
          </a:p>
        </p:txBody>
      </p:sp>
      <p:grpSp>
        <p:nvGrpSpPr>
          <p:cNvPr id="16" name="组合 15"/>
          <p:cNvGrpSpPr/>
          <p:nvPr/>
        </p:nvGrpSpPr>
        <p:grpSpPr>
          <a:xfrm>
            <a:off x="160655" y="55245"/>
            <a:ext cx="8808720" cy="819150"/>
            <a:chOff x="0" y="-15"/>
            <a:chExt cx="14400" cy="1230"/>
          </a:xfrm>
        </p:grpSpPr>
        <p:grpSp>
          <p:nvGrpSpPr>
            <p:cNvPr id="4" name="组合 3"/>
            <p:cNvGrpSpPr/>
            <p:nvPr/>
          </p:nvGrpSpPr>
          <p:grpSpPr>
            <a:xfrm>
              <a:off x="0" y="-15"/>
              <a:ext cx="14400" cy="1230"/>
              <a:chOff x="0" y="-20"/>
              <a:chExt cx="19200" cy="1640"/>
            </a:xfrm>
          </p:grpSpPr>
          <p:pic>
            <p:nvPicPr>
              <p:cNvPr id="9" name="Picture 3" descr="C:\Users\今日世纪DIY\Desktop\images\品牌标志规范_03.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9200" cy="162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直接连接符 12"/>
              <p:cNvCxnSpPr/>
              <p:nvPr/>
            </p:nvCxnSpPr>
            <p:spPr bwMode="auto">
              <a:xfrm>
                <a:off x="2034" y="123"/>
                <a:ext cx="0" cy="1409"/>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9"/>
              <p:cNvSpPr txBox="1"/>
              <p:nvPr/>
            </p:nvSpPr>
            <p:spPr bwMode="auto">
              <a:xfrm>
                <a:off x="0" y="-20"/>
                <a:ext cx="2034" cy="1613"/>
              </a:xfrm>
              <a:prstGeom prst="rect">
                <a:avLst/>
              </a:prstGeom>
              <a:noFill/>
            </p:spPr>
            <p:txBody>
              <a:bodyPr wrap="square" anchor="ctr">
                <a:spAutoFit/>
              </a:bodyPr>
              <a:p>
                <a:pPr algn="ctr" eaLnBrk="1" fontAlgn="auto" hangingPunct="1">
                  <a:spcBef>
                    <a:spcPts val="0"/>
                  </a:spcBef>
                  <a:spcAft>
                    <a:spcPts val="0"/>
                  </a:spcAft>
                  <a:defRPr/>
                </a:pPr>
                <a:endParaRPr lang="zh-CN" altLang="en-US" sz="4400" b="1" dirty="0">
                  <a:solidFill>
                    <a:schemeClr val="bg1"/>
                  </a:solidFill>
                  <a:effectLst>
                    <a:outerShdw blurRad="38100" dist="38100" dir="2700000" algn="tl">
                      <a:srgbClr val="000000">
                        <a:alpha val="43137"/>
                      </a:srgbClr>
                    </a:outerShdw>
                  </a:effectLst>
                  <a:latin typeface="+mn-lt"/>
                  <a:ea typeface="+mn-ea"/>
                </a:endParaRPr>
              </a:p>
            </p:txBody>
          </p:sp>
        </p:grpSp>
        <p:sp>
          <p:nvSpPr>
            <p:cNvPr id="19" name="TextBox 18"/>
            <p:cNvSpPr txBox="1"/>
            <p:nvPr/>
          </p:nvSpPr>
          <p:spPr bwMode="auto">
            <a:xfrm>
              <a:off x="0" y="26"/>
              <a:ext cx="1526" cy="1154"/>
            </a:xfrm>
            <a:prstGeom prst="rect">
              <a:avLst/>
            </a:prstGeom>
            <a:noFill/>
          </p:spPr>
          <p:txBody>
            <a:bodyPr wrap="square" anchor="ctr">
              <a:spAutoFit/>
            </a:bodyPr>
            <a:p>
              <a:pPr algn="ctr" eaLnBrk="1" fontAlgn="auto" hangingPunct="1">
                <a:spcBef>
                  <a:spcPts val="0"/>
                </a:spcBef>
                <a:spcAft>
                  <a:spcPts val="0"/>
                </a:spcAft>
                <a:defRPr/>
              </a:pPr>
              <a:r>
                <a:rPr lang="en-US" altLang="zh-CN" sz="4400" b="1" dirty="0">
                  <a:solidFill>
                    <a:schemeClr val="bg1"/>
                  </a:solidFill>
                  <a:effectLst>
                    <a:outerShdw blurRad="38100" dist="38100" dir="2700000" algn="tl">
                      <a:srgbClr val="000000">
                        <a:alpha val="43137"/>
                      </a:srgbClr>
                    </a:outerShdw>
                  </a:effectLst>
                  <a:latin typeface="+mn-lt"/>
                  <a:ea typeface="+mn-ea"/>
                </a:rPr>
                <a:t>4</a:t>
              </a:r>
              <a:endParaRPr lang="en-US" altLang="zh-CN" sz="4400" b="1" dirty="0">
                <a:solidFill>
                  <a:schemeClr val="bg1"/>
                </a:solidFill>
                <a:effectLst>
                  <a:outerShdw blurRad="38100" dist="38100" dir="2700000" algn="tl">
                    <a:srgbClr val="000000">
                      <a:alpha val="43137"/>
                    </a:srgbClr>
                  </a:outerShdw>
                </a:effectLst>
                <a:latin typeface="+mn-lt"/>
                <a:ea typeface="+mn-ea"/>
              </a:endParaRPr>
            </a:p>
          </p:txBody>
        </p:sp>
        <p:pic>
          <p:nvPicPr>
            <p:cNvPr id="15" name="图片 14" descr="灰底"/>
            <p:cNvPicPr>
              <a:picLocks noChangeAspect="1"/>
            </p:cNvPicPr>
            <p:nvPr/>
          </p:nvPicPr>
          <p:blipFill>
            <a:blip r:embed="rId2"/>
            <a:stretch>
              <a:fillRect/>
            </a:stretch>
          </p:blipFill>
          <p:spPr>
            <a:xfrm>
              <a:off x="10148" y="195"/>
              <a:ext cx="4115" cy="433"/>
            </a:xfrm>
            <a:prstGeom prst="rect">
              <a:avLst/>
            </a:prstGeom>
          </p:spPr>
        </p:pic>
      </p:grpSp>
      <p:pic>
        <p:nvPicPr>
          <p:cNvPr id="2" name="图片 1"/>
          <p:cNvPicPr>
            <a:picLocks noChangeAspect="1"/>
          </p:cNvPicPr>
          <p:nvPr/>
        </p:nvPicPr>
        <p:blipFill>
          <a:blip r:embed="rId3"/>
          <a:stretch>
            <a:fillRect/>
          </a:stretch>
        </p:blipFill>
        <p:spPr>
          <a:xfrm>
            <a:off x="212725" y="1379220"/>
            <a:ext cx="4514215" cy="3590925"/>
          </a:xfrm>
          <a:prstGeom prst="rect">
            <a:avLst/>
          </a:prstGeom>
        </p:spPr>
      </p:pic>
      <p:pic>
        <p:nvPicPr>
          <p:cNvPr id="7" name="图片 6"/>
          <p:cNvPicPr>
            <a:picLocks noChangeAspect="1"/>
          </p:cNvPicPr>
          <p:nvPr/>
        </p:nvPicPr>
        <p:blipFill>
          <a:blip r:embed="rId4"/>
          <a:stretch>
            <a:fillRect/>
          </a:stretch>
        </p:blipFill>
        <p:spPr>
          <a:xfrm>
            <a:off x="4855210" y="1412875"/>
            <a:ext cx="4030345" cy="330454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今日世纪DIY\Desktop\images\未标题-1_02.png"/>
          <p:cNvPicPr>
            <a:picLocks noChangeAspect="1" noChangeArrowheads="1"/>
          </p:cNvPicPr>
          <p:nvPr/>
        </p:nvPicPr>
        <p:blipFill>
          <a:blip r:embed="rId1">
            <a:alphaModFix amt="80000"/>
            <a:extLst>
              <a:ext uri="{28A0092B-C50C-407E-A947-70E740481C1C}">
                <a14:useLocalDpi xmlns:a14="http://schemas.microsoft.com/office/drawing/2010/main" val="0"/>
              </a:ext>
            </a:extLst>
          </a:blip>
          <a:srcRect/>
          <a:stretch>
            <a:fillRect/>
          </a:stretch>
        </p:blipFill>
        <p:spPr bwMode="auto">
          <a:xfrm>
            <a:off x="0" y="4083918"/>
            <a:ext cx="914400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今日世纪DIY\Desktop\images\未标题-1_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66"/>
            <a:ext cx="2454559" cy="24808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84168" y="4623977"/>
            <a:ext cx="2016224" cy="306705"/>
          </a:xfrm>
          <a:prstGeom prst="rect">
            <a:avLst/>
          </a:prstGeom>
          <a:noFill/>
        </p:spPr>
        <p:txBody>
          <a:bodyPr wrap="square" rtlCol="0">
            <a:spAutoFit/>
          </a:bodyPr>
          <a:lstStyle/>
          <a:p>
            <a:r>
              <a:rPr lang="en-US" altLang="zh-CN" sz="1400" dirty="0">
                <a:solidFill>
                  <a:srgbClr val="0085D0"/>
                </a:solidFill>
                <a:latin typeface="微软雅黑" panose="020B0503020204020204" charset="-122"/>
                <a:ea typeface="微软雅黑" panose="020B0503020204020204" charset="-122"/>
              </a:rPr>
              <a:t>www.hebeieport.com</a:t>
            </a:r>
            <a:endParaRPr lang="en-US" altLang="zh-CN" sz="1400" dirty="0">
              <a:solidFill>
                <a:srgbClr val="0085D0"/>
              </a:solidFill>
              <a:latin typeface="微软雅黑" panose="020B0503020204020204" charset="-122"/>
              <a:ea typeface="微软雅黑" panose="020B0503020204020204" charset="-122"/>
            </a:endParaRPr>
          </a:p>
        </p:txBody>
      </p:sp>
      <p:pic>
        <p:nvPicPr>
          <p:cNvPr id="17" name="图片 16" descr="灰底"/>
          <p:cNvPicPr>
            <a:picLocks noChangeAspect="1"/>
          </p:cNvPicPr>
          <p:nvPr/>
        </p:nvPicPr>
        <p:blipFill>
          <a:blip r:embed="rId3"/>
          <a:stretch>
            <a:fillRect/>
          </a:stretch>
        </p:blipFill>
        <p:spPr>
          <a:xfrm>
            <a:off x="6443980" y="123825"/>
            <a:ext cx="2613025" cy="274955"/>
          </a:xfrm>
          <a:prstGeom prst="rect">
            <a:avLst/>
          </a:prstGeom>
        </p:spPr>
      </p:pic>
      <p:sp>
        <p:nvSpPr>
          <p:cNvPr id="6" name="TextBox 3"/>
          <p:cNvSpPr txBox="1"/>
          <p:nvPr/>
        </p:nvSpPr>
        <p:spPr>
          <a:xfrm>
            <a:off x="4986039" y="1642051"/>
            <a:ext cx="3456645" cy="1200329"/>
          </a:xfrm>
          <a:prstGeom prst="rect">
            <a:avLst/>
          </a:prstGeom>
          <a:noFill/>
        </p:spPr>
        <p:txBody>
          <a:bodyPr wrap="square" rtlCol="0">
            <a:spAutoFit/>
          </a:bodyPr>
          <a:p>
            <a:r>
              <a:rPr lang="en-US" altLang="zh-CN" sz="7200" dirty="0" smtClean="0">
                <a:solidFill>
                  <a:schemeClr val="bg1"/>
                </a:solidFill>
                <a:latin typeface="微软雅黑" panose="020B0503020204020204" charset="-122"/>
                <a:ea typeface="微软雅黑" panose="020B0503020204020204" charset="-122"/>
              </a:rPr>
              <a:t>Thanks</a:t>
            </a:r>
            <a:endParaRPr lang="en-US" altLang="zh-CN" sz="7200" dirty="0" smtClean="0">
              <a:solidFill>
                <a:schemeClr val="bg1"/>
              </a:solidFill>
              <a:latin typeface="微软雅黑" panose="020B0503020204020204" charset="-122"/>
              <a:ea typeface="微软雅黑" panose="020B0503020204020204" charset="-122"/>
            </a:endParaRPr>
          </a:p>
        </p:txBody>
      </p:sp>
      <p:sp>
        <p:nvSpPr>
          <p:cNvPr id="18" name="TextBox 7"/>
          <p:cNvSpPr txBox="1"/>
          <p:nvPr/>
        </p:nvSpPr>
        <p:spPr>
          <a:xfrm>
            <a:off x="5076048" y="2646366"/>
            <a:ext cx="3276625" cy="338554"/>
          </a:xfrm>
          <a:prstGeom prst="rect">
            <a:avLst/>
          </a:prstGeom>
          <a:noFill/>
        </p:spPr>
        <p:txBody>
          <a:bodyPr wrap="square" rtlCol="0">
            <a:spAutoFit/>
          </a:bodyPr>
          <a:p>
            <a:r>
              <a:rPr lang="zh-CN" altLang="en-US" sz="1600" dirty="0" smtClean="0">
                <a:solidFill>
                  <a:schemeClr val="bg1"/>
                </a:solidFill>
                <a:latin typeface="微软雅黑" panose="020B0503020204020204" charset="-122"/>
                <a:ea typeface="微软雅黑" panose="020B0503020204020204" charset="-122"/>
              </a:rPr>
              <a:t>河北省电子口岸发展股份有限公司</a:t>
            </a:r>
            <a:endParaRPr lang="zh-CN" altLang="en-US" sz="1600" dirty="0">
              <a:solidFill>
                <a:schemeClr val="bg1"/>
              </a:solidFill>
              <a:latin typeface="微软雅黑" panose="020B0503020204020204" charset="-122"/>
              <a:ea typeface="微软雅黑" panose="020B0503020204020204" charset="-122"/>
            </a:endParaRPr>
          </a:p>
        </p:txBody>
      </p:sp>
      <p:sp>
        <p:nvSpPr>
          <p:cNvPr id="19" name="TextBox 1"/>
          <p:cNvSpPr txBox="1"/>
          <p:nvPr/>
        </p:nvSpPr>
        <p:spPr>
          <a:xfrm>
            <a:off x="6084168" y="4623977"/>
            <a:ext cx="2016224" cy="307777"/>
          </a:xfrm>
          <a:prstGeom prst="rect">
            <a:avLst/>
          </a:prstGeom>
          <a:noFill/>
        </p:spPr>
        <p:txBody>
          <a:bodyPr wrap="square" rtlCol="0">
            <a:spAutoFit/>
          </a:bodyPr>
          <a:p>
            <a:r>
              <a:rPr lang="en-US" altLang="zh-CN" sz="1400" dirty="0" smtClean="0">
                <a:solidFill>
                  <a:srgbClr val="0085D0"/>
                </a:solidFill>
                <a:latin typeface="微软雅黑" panose="020B0503020204020204" charset="-122"/>
                <a:ea typeface="微软雅黑" panose="020B0503020204020204" charset="-122"/>
              </a:rPr>
              <a:t>www.hebeieport.com</a:t>
            </a:r>
            <a:endParaRPr lang="en-US" altLang="zh-CN" sz="1400" dirty="0" smtClean="0">
              <a:solidFill>
                <a:srgbClr val="0085D0"/>
              </a:solidFill>
              <a:latin typeface="微软雅黑" panose="020B0503020204020204" charset="-122"/>
              <a:ea typeface="微软雅黑" panose="020B0503020204020204" charset="-122"/>
            </a:endParaRPr>
          </a:p>
        </p:txBody>
      </p:sp>
      <p:pic>
        <p:nvPicPr>
          <p:cNvPr id="2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18" y="2680762"/>
            <a:ext cx="792000" cy="80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Box 10"/>
          <p:cNvSpPr txBox="1"/>
          <p:nvPr/>
        </p:nvSpPr>
        <p:spPr>
          <a:xfrm>
            <a:off x="2123728" y="2846135"/>
            <a:ext cx="2286000" cy="307777"/>
          </a:xfrm>
          <a:prstGeom prst="rect">
            <a:avLst/>
          </a:prstGeom>
          <a:noFill/>
        </p:spPr>
        <p:txBody>
          <a:bodyPr wrap="square" rtlCol="0">
            <a:spAutoFit/>
          </a:bodyPr>
          <a:p>
            <a:r>
              <a:rPr lang="zh-CN" altLang="en-US" sz="1400" dirty="0" smtClean="0">
                <a:solidFill>
                  <a:schemeClr val="bg1"/>
                </a:solidFill>
                <a:latin typeface="黑体" panose="02010609060101010101" charset="-122"/>
                <a:ea typeface="黑体" panose="02010609060101010101" charset="-122"/>
              </a:rPr>
              <a:t>河北省电子口岸订阅号</a:t>
            </a:r>
            <a:endParaRPr lang="en-US" altLang="zh-CN" sz="1400" dirty="0" smtClean="0">
              <a:solidFill>
                <a:schemeClr val="bg1"/>
              </a:solidFill>
              <a:latin typeface="黑体" panose="02010609060101010101" charset="-122"/>
              <a:ea typeface="黑体" panose="02010609060101010101" charset="-122"/>
            </a:endParaRPr>
          </a:p>
        </p:txBody>
      </p:sp>
      <p:sp>
        <p:nvSpPr>
          <p:cNvPr id="22" name="矩形 21"/>
          <p:cNvSpPr/>
          <p:nvPr/>
        </p:nvSpPr>
        <p:spPr>
          <a:xfrm>
            <a:off x="6054550" y="2998400"/>
            <a:ext cx="1354858" cy="369332"/>
          </a:xfrm>
          <a:prstGeom prst="rect">
            <a:avLst/>
          </a:prstGeom>
        </p:spPr>
        <p:txBody>
          <a:bodyPr wrap="none">
            <a:spAutoFit/>
          </a:bodyPr>
          <a:p>
            <a:r>
              <a:rPr lang="en-US" altLang="zh-CN" b="1" dirty="0">
                <a:solidFill>
                  <a:schemeClr val="bg1"/>
                </a:solidFill>
                <a:latin typeface="黑体" panose="02010609060101010101" charset="-122"/>
                <a:ea typeface="黑体" panose="02010609060101010101" charset="-122"/>
              </a:rPr>
              <a:t>0311-95198</a:t>
            </a:r>
            <a:endParaRPr lang="zh-CN" altLang="en-US" b="1" dirty="0">
              <a:solidFill>
                <a:schemeClr val="bg1"/>
              </a:solidFill>
              <a:latin typeface="黑体" panose="02010609060101010101" charset="-122"/>
              <a:ea typeface="黑体" panose="02010609060101010101" charset="-122"/>
            </a:endParaRPr>
          </a:p>
        </p:txBody>
      </p:sp>
      <p:cxnSp>
        <p:nvCxnSpPr>
          <p:cNvPr id="23" name="直接连接符 22"/>
          <p:cNvCxnSpPr/>
          <p:nvPr/>
        </p:nvCxnSpPr>
        <p:spPr>
          <a:xfrm>
            <a:off x="4986039" y="1581150"/>
            <a:ext cx="0" cy="167640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4" name="TextBox 12"/>
          <p:cNvSpPr txBox="1"/>
          <p:nvPr/>
        </p:nvSpPr>
        <p:spPr>
          <a:xfrm>
            <a:off x="1753235" y="1419860"/>
            <a:ext cx="3344545" cy="1168400"/>
          </a:xfrm>
          <a:prstGeom prst="rect">
            <a:avLst/>
          </a:prstGeom>
          <a:noFill/>
        </p:spPr>
        <p:txBody>
          <a:bodyPr wrap="square" rtlCol="0">
            <a:spAutoFit/>
          </a:bodyPr>
          <a:p>
            <a:r>
              <a:rPr lang="zh-CN" altLang="en-US" sz="1400" dirty="0" smtClean="0">
                <a:solidFill>
                  <a:schemeClr val="bg1"/>
                </a:solidFill>
                <a:latin typeface="黑体" panose="02010609060101010101" charset="-122"/>
                <a:ea typeface="黑体" panose="02010609060101010101" charset="-122"/>
              </a:rPr>
              <a:t>货主</a:t>
            </a:r>
            <a:r>
              <a:rPr lang="en-US" altLang="zh-CN" sz="1400" dirty="0" smtClean="0">
                <a:solidFill>
                  <a:schemeClr val="bg1"/>
                </a:solidFill>
                <a:latin typeface="黑体" panose="02010609060101010101" charset="-122"/>
                <a:ea typeface="黑体" panose="02010609060101010101" charset="-122"/>
              </a:rPr>
              <a:t>               </a:t>
            </a:r>
            <a:r>
              <a:rPr lang="zh-CN" altLang="en-US" sz="1400" dirty="0" smtClean="0">
                <a:solidFill>
                  <a:schemeClr val="bg1"/>
                </a:solidFill>
                <a:latin typeface="黑体" panose="02010609060101010101" charset="-122"/>
                <a:ea typeface="黑体" panose="02010609060101010101" charset="-122"/>
              </a:rPr>
              <a:t>货代</a:t>
            </a:r>
            <a:endParaRPr lang="zh-CN" altLang="en-US" sz="1400" dirty="0" smtClean="0">
              <a:solidFill>
                <a:schemeClr val="bg1"/>
              </a:solidFill>
              <a:latin typeface="黑体" panose="02010609060101010101" charset="-122"/>
              <a:ea typeface="黑体" panose="02010609060101010101" charset="-122"/>
            </a:endParaRPr>
          </a:p>
          <a:p>
            <a:r>
              <a:rPr lang="zh-CN" altLang="en-US" sz="1400" dirty="0" smtClean="0">
                <a:solidFill>
                  <a:schemeClr val="bg1"/>
                </a:solidFill>
                <a:latin typeface="黑体" panose="02010609060101010101" charset="-122"/>
                <a:ea typeface="黑体" panose="02010609060101010101" charset="-122"/>
              </a:rPr>
              <a:t>一群</a:t>
            </a:r>
            <a:r>
              <a:rPr lang="en-US" altLang="zh-CN" sz="1400" dirty="0" smtClean="0">
                <a:solidFill>
                  <a:schemeClr val="bg1"/>
                </a:solidFill>
                <a:latin typeface="黑体" panose="02010609060101010101" charset="-122"/>
                <a:ea typeface="黑体" panose="02010609060101010101" charset="-122"/>
              </a:rPr>
              <a:t>:1053160817    </a:t>
            </a:r>
            <a:r>
              <a:rPr lang="zh-CN" altLang="en-US" sz="1400" dirty="0" smtClean="0">
                <a:solidFill>
                  <a:schemeClr val="bg1"/>
                </a:solidFill>
                <a:latin typeface="黑体" panose="02010609060101010101" charset="-122"/>
                <a:ea typeface="黑体" panose="02010609060101010101" charset="-122"/>
              </a:rPr>
              <a:t>一群：</a:t>
            </a:r>
            <a:r>
              <a:rPr lang="en-US" altLang="zh-CN" sz="1400" dirty="0" smtClean="0">
                <a:solidFill>
                  <a:schemeClr val="bg1"/>
                </a:solidFill>
                <a:latin typeface="黑体" panose="02010609060101010101" charset="-122"/>
                <a:ea typeface="黑体" panose="02010609060101010101" charset="-122"/>
              </a:rPr>
              <a:t>982155251 </a:t>
            </a:r>
            <a:endParaRPr lang="en-US" altLang="zh-CN" sz="1400" dirty="0" smtClean="0">
              <a:solidFill>
                <a:schemeClr val="bg1"/>
              </a:solidFill>
              <a:latin typeface="黑体" panose="02010609060101010101" charset="-122"/>
              <a:ea typeface="黑体" panose="02010609060101010101" charset="-122"/>
            </a:endParaRPr>
          </a:p>
          <a:p>
            <a:r>
              <a:rPr lang="zh-CN" altLang="en-US" sz="1400" dirty="0" smtClean="0">
                <a:solidFill>
                  <a:schemeClr val="bg1"/>
                </a:solidFill>
                <a:latin typeface="黑体" panose="02010609060101010101" charset="-122"/>
                <a:ea typeface="黑体" panose="02010609060101010101" charset="-122"/>
                <a:sym typeface="+mn-ea"/>
              </a:rPr>
              <a:t>二群</a:t>
            </a:r>
            <a:r>
              <a:rPr lang="en-US" altLang="zh-CN" sz="1400" dirty="0" smtClean="0">
                <a:solidFill>
                  <a:schemeClr val="bg1"/>
                </a:solidFill>
                <a:latin typeface="黑体" panose="02010609060101010101" charset="-122"/>
                <a:ea typeface="黑体" panose="02010609060101010101" charset="-122"/>
                <a:sym typeface="+mn-ea"/>
              </a:rPr>
              <a:t>:849251833     </a:t>
            </a:r>
            <a:r>
              <a:rPr lang="zh-CN" altLang="en-US" sz="1400" dirty="0" smtClean="0">
                <a:solidFill>
                  <a:schemeClr val="bg1"/>
                </a:solidFill>
                <a:latin typeface="黑体" panose="02010609060101010101" charset="-122"/>
                <a:ea typeface="黑体" panose="02010609060101010101" charset="-122"/>
                <a:sym typeface="+mn-ea"/>
              </a:rPr>
              <a:t>二群：</a:t>
            </a:r>
            <a:r>
              <a:rPr lang="en-US" altLang="zh-CN" sz="1400" dirty="0" smtClean="0">
                <a:solidFill>
                  <a:schemeClr val="bg1"/>
                </a:solidFill>
                <a:latin typeface="黑体" panose="02010609060101010101" charset="-122"/>
                <a:ea typeface="黑体" panose="02010609060101010101" charset="-122"/>
                <a:sym typeface="+mn-ea"/>
              </a:rPr>
              <a:t>252976559  </a:t>
            </a:r>
            <a:endParaRPr lang="en-US" altLang="zh-CN" sz="1400" dirty="0" smtClean="0">
              <a:solidFill>
                <a:schemeClr val="bg1"/>
              </a:solidFill>
              <a:latin typeface="黑体" panose="02010609060101010101" charset="-122"/>
              <a:ea typeface="黑体" panose="02010609060101010101" charset="-122"/>
              <a:sym typeface="+mn-ea"/>
            </a:endParaRPr>
          </a:p>
          <a:p>
            <a:r>
              <a:rPr lang="zh-CN" altLang="en-US" sz="1400" dirty="0" smtClean="0">
                <a:solidFill>
                  <a:schemeClr val="bg1"/>
                </a:solidFill>
                <a:latin typeface="黑体" panose="02010609060101010101" charset="-122"/>
                <a:ea typeface="黑体" panose="02010609060101010101" charset="-122"/>
                <a:sym typeface="+mn-ea"/>
              </a:rPr>
              <a:t>三群</a:t>
            </a:r>
            <a:r>
              <a:rPr lang="en-US" altLang="zh-CN" sz="1400" dirty="0" smtClean="0">
                <a:solidFill>
                  <a:schemeClr val="bg1"/>
                </a:solidFill>
                <a:latin typeface="黑体" panose="02010609060101010101" charset="-122"/>
                <a:ea typeface="黑体" panose="02010609060101010101" charset="-122"/>
                <a:sym typeface="+mn-ea"/>
              </a:rPr>
              <a:t>:725217495     </a:t>
            </a:r>
            <a:r>
              <a:rPr lang="zh-CN" altLang="en-US" sz="1400" dirty="0" smtClean="0">
                <a:solidFill>
                  <a:schemeClr val="bg1"/>
                </a:solidFill>
                <a:latin typeface="黑体" panose="02010609060101010101" charset="-122"/>
                <a:ea typeface="黑体" panose="02010609060101010101" charset="-122"/>
                <a:sym typeface="+mn-ea"/>
              </a:rPr>
              <a:t>三群：</a:t>
            </a:r>
            <a:r>
              <a:rPr lang="en-US" altLang="zh-CN" sz="1400" dirty="0" smtClean="0">
                <a:solidFill>
                  <a:schemeClr val="bg1"/>
                </a:solidFill>
                <a:latin typeface="黑体" panose="02010609060101010101" charset="-122"/>
                <a:ea typeface="黑体" panose="02010609060101010101" charset="-122"/>
                <a:sym typeface="+mn-ea"/>
              </a:rPr>
              <a:t>983734036</a:t>
            </a:r>
            <a:endParaRPr lang="en-US" altLang="zh-CN" sz="1400" dirty="0" smtClean="0">
              <a:solidFill>
                <a:schemeClr val="bg1"/>
              </a:solidFill>
              <a:latin typeface="黑体" panose="02010609060101010101" charset="-122"/>
              <a:ea typeface="黑体" panose="02010609060101010101" charset="-122"/>
              <a:sym typeface="+mn-ea"/>
            </a:endParaRPr>
          </a:p>
          <a:p>
            <a:r>
              <a:rPr lang="zh-CN" altLang="en-US" sz="1400" dirty="0" smtClean="0">
                <a:solidFill>
                  <a:schemeClr val="bg1"/>
                </a:solidFill>
                <a:latin typeface="黑体" panose="02010609060101010101" charset="-122"/>
                <a:ea typeface="黑体" panose="02010609060101010101" charset="-122"/>
                <a:sym typeface="+mn-ea"/>
              </a:rPr>
              <a:t>四群</a:t>
            </a:r>
            <a:r>
              <a:rPr lang="en-US" altLang="zh-CN" sz="1400" dirty="0" smtClean="0">
                <a:solidFill>
                  <a:schemeClr val="bg1"/>
                </a:solidFill>
                <a:latin typeface="黑体" panose="02010609060101010101" charset="-122"/>
                <a:ea typeface="黑体" panose="02010609060101010101" charset="-122"/>
                <a:sym typeface="+mn-ea"/>
              </a:rPr>
              <a:t>:991929423     </a:t>
            </a:r>
            <a:r>
              <a:rPr lang="zh-CN" altLang="en-US" sz="1400" dirty="0" smtClean="0">
                <a:solidFill>
                  <a:schemeClr val="bg1"/>
                </a:solidFill>
                <a:latin typeface="黑体" panose="02010609060101010101" charset="-122"/>
                <a:ea typeface="黑体" panose="02010609060101010101" charset="-122"/>
                <a:sym typeface="+mn-ea"/>
              </a:rPr>
              <a:t>跨境：</a:t>
            </a:r>
            <a:r>
              <a:rPr lang="en-US" altLang="zh-CN" sz="1400" dirty="0" smtClean="0">
                <a:solidFill>
                  <a:schemeClr val="bg1"/>
                </a:solidFill>
                <a:latin typeface="黑体" panose="02010609060101010101" charset="-122"/>
                <a:ea typeface="黑体" panose="02010609060101010101" charset="-122"/>
                <a:sym typeface="+mn-ea"/>
              </a:rPr>
              <a:t>656300638</a:t>
            </a:r>
            <a:endParaRPr lang="en-US" altLang="zh-CN" sz="1400" dirty="0" smtClean="0">
              <a:solidFill>
                <a:schemeClr val="bg1"/>
              </a:solidFill>
              <a:latin typeface="黑体" panose="02010609060101010101" charset="-122"/>
              <a:ea typeface="黑体" panose="02010609060101010101" charset="-122"/>
              <a:sym typeface="+mn-ea"/>
            </a:endParaRPr>
          </a:p>
        </p:txBody>
      </p:sp>
      <p:sp>
        <p:nvSpPr>
          <p:cNvPr id="25" name="TextBox 17"/>
          <p:cNvSpPr txBox="1"/>
          <p:nvPr/>
        </p:nvSpPr>
        <p:spPr>
          <a:xfrm>
            <a:off x="1908463" y="3991406"/>
            <a:ext cx="2448272" cy="307777"/>
          </a:xfrm>
          <a:prstGeom prst="rect">
            <a:avLst/>
          </a:prstGeom>
          <a:noFill/>
        </p:spPr>
        <p:txBody>
          <a:bodyPr wrap="square" rtlCol="0">
            <a:spAutoFit/>
          </a:bodyPr>
          <a:p>
            <a:r>
              <a:rPr lang="zh-CN" altLang="en-US" sz="1400" dirty="0" smtClean="0">
                <a:solidFill>
                  <a:schemeClr val="bg1"/>
                </a:solidFill>
                <a:latin typeface="黑体" panose="02010609060101010101" charset="-122"/>
                <a:ea typeface="黑体" panose="02010609060101010101" charset="-122"/>
              </a:rPr>
              <a:t>河北电子口岸公众服务平台</a:t>
            </a:r>
            <a:endParaRPr lang="en-US" altLang="zh-CN" sz="1400" dirty="0" smtClean="0">
              <a:solidFill>
                <a:schemeClr val="bg1"/>
              </a:solidFill>
              <a:latin typeface="黑体" panose="02010609060101010101" charset="-122"/>
              <a:ea typeface="黑体" panose="02010609060101010101" charset="-122"/>
            </a:endParaRPr>
          </a:p>
        </p:txBody>
      </p:sp>
      <p:pic>
        <p:nvPicPr>
          <p:cNvPr id="2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3329" y="3692862"/>
            <a:ext cx="792000" cy="799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图片 26"/>
          <p:cNvPicPr>
            <a:picLocks noChangeAspect="1"/>
          </p:cNvPicPr>
          <p:nvPr>
            <p:custDataLst>
              <p:tags r:id="rId6"/>
            </p:custDataLst>
          </p:nvPr>
        </p:nvPicPr>
        <p:blipFill>
          <a:blip r:embed="rId7"/>
          <a:stretch>
            <a:fillRect/>
          </a:stretch>
        </p:blipFill>
        <p:spPr>
          <a:xfrm>
            <a:off x="899795" y="1564005"/>
            <a:ext cx="792000" cy="873545"/>
          </a:xfrm>
          <a:prstGeom prst="rect">
            <a:avLst/>
          </a:prstGeom>
        </p:spPr>
      </p:pic>
      <p:pic>
        <p:nvPicPr>
          <p:cNvPr id="3" name="图片 2"/>
          <p:cNvPicPr>
            <a:picLocks noChangeAspect="1"/>
          </p:cNvPicPr>
          <p:nvPr/>
        </p:nvPicPr>
        <p:blipFill>
          <a:blip r:embed="rId8"/>
          <a:stretch>
            <a:fillRect/>
          </a:stretch>
        </p:blipFill>
        <p:spPr>
          <a:xfrm>
            <a:off x="635" y="-6350"/>
            <a:ext cx="9234170" cy="5149850"/>
          </a:xfrm>
          <a:prstGeom prst="rect">
            <a:avLst/>
          </a:prstGeom>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553200" y="4762500"/>
            <a:ext cx="2133600" cy="279400"/>
          </a:xfrm>
          <a:prstGeom prst="rect">
            <a:avLst/>
          </a:prstGeom>
          <a:noFill/>
          <a:ln w="9525" cap="flat" cmpd="sng">
            <a:noFill/>
            <a:prstDash val="solid"/>
            <a:round/>
          </a:ln>
        </p:spPr>
        <p:txBody>
          <a:bodyPr vert="horz" wrap="square" lIns="88900" tIns="50800" rIns="88900" bIns="50800" rtlCol="0" anchor="ctr" anchorCtr="0"/>
          <a:lstStyle/>
          <a:p>
            <a:pPr marL="0" indent="0" algn="r">
              <a:lnSpc>
                <a:spcPct val="100000"/>
              </a:lnSpc>
              <a:defRPr/>
            </a:pPr>
            <a:endParaRPr lang="en-US" sz="1100"/>
          </a:p>
        </p:txBody>
      </p:sp>
      <p:pic>
        <p:nvPicPr>
          <p:cNvPr id="3" name="Picture 3"/>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sp>
        <p:nvSpPr>
          <p:cNvPr id="4" name="AutoShape 4"/>
          <p:cNvSpPr/>
          <p:nvPr/>
        </p:nvSpPr>
        <p:spPr>
          <a:xfrm>
            <a:off x="1181100" y="127000"/>
            <a:ext cx="79629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建设背景：宏观驱动力</a:t>
            </a:r>
            <a:endParaRPr lang="en-US" sz="1100"/>
          </a:p>
        </p:txBody>
      </p:sp>
      <p:cxnSp>
        <p:nvCxnSpPr>
          <p:cNvPr id="5" name="Connector 5"/>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6" name="AutoShape 6"/>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7" name="AutoShape 7"/>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1</a:t>
            </a:r>
            <a:endParaRPr lang="en-US" sz="1100"/>
          </a:p>
        </p:txBody>
      </p:sp>
      <p:pic>
        <p:nvPicPr>
          <p:cNvPr id="8" name="Picture 8"/>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pic>
        <p:nvPicPr>
          <p:cNvPr id="10" name="Picture 10"/>
          <p:cNvPicPr>
            <a:picLocks noChangeAspect="1"/>
          </p:cNvPicPr>
          <p:nvPr/>
        </p:nvPicPr>
        <p:blipFill>
          <a:blip r:embed="rId3"/>
          <a:srcRect/>
          <a:stretch>
            <a:fillRect/>
          </a:stretch>
        </p:blipFill>
        <p:spPr>
          <a:xfrm>
            <a:off x="179705" y="1311275"/>
            <a:ext cx="431800" cy="508000"/>
          </a:xfrm>
          <a:prstGeom prst="rect">
            <a:avLst/>
          </a:prstGeom>
          <a:noFill/>
          <a:ln w="25400" cap="flat" cmpd="sng">
            <a:noFill/>
            <a:prstDash val="solid"/>
            <a:round/>
          </a:ln>
        </p:spPr>
      </p:pic>
      <p:sp>
        <p:nvSpPr>
          <p:cNvPr id="11" name="Freeform 11"/>
          <p:cNvSpPr/>
          <p:nvPr/>
        </p:nvSpPr>
        <p:spPr>
          <a:xfrm>
            <a:off x="177800" y="2355850"/>
            <a:ext cx="504000" cy="431999"/>
          </a:xfrm>
          <a:custGeom>
            <a:avLst/>
            <a:gdLst/>
            <a:ahLst/>
            <a:cxnLst/>
            <a:rect l="l" t="t" r="r" b="b"/>
            <a:pathLst>
              <a:path w="504000" h="431999">
                <a:moveTo>
                  <a:pt x="104154" y="370376"/>
                </a:moveTo>
                <a:lnTo>
                  <a:pt x="103181" y="370448"/>
                </a:lnTo>
                <a:lnTo>
                  <a:pt x="102138" y="370517"/>
                </a:lnTo>
                <a:lnTo>
                  <a:pt x="101166" y="370589"/>
                </a:lnTo>
                <a:lnTo>
                  <a:pt x="100193" y="370801"/>
                </a:lnTo>
                <a:lnTo>
                  <a:pt x="99221" y="371013"/>
                </a:lnTo>
                <a:lnTo>
                  <a:pt x="98387" y="371295"/>
                </a:lnTo>
                <a:lnTo>
                  <a:pt x="96511" y="371931"/>
                </a:lnTo>
                <a:lnTo>
                  <a:pt x="94844" y="372850"/>
                </a:lnTo>
                <a:lnTo>
                  <a:pt x="93176" y="373840"/>
                </a:lnTo>
                <a:lnTo>
                  <a:pt x="91647" y="374970"/>
                </a:lnTo>
                <a:lnTo>
                  <a:pt x="90326" y="376312"/>
                </a:lnTo>
                <a:lnTo>
                  <a:pt x="89007" y="377656"/>
                </a:lnTo>
                <a:lnTo>
                  <a:pt x="87895" y="379211"/>
                </a:lnTo>
                <a:lnTo>
                  <a:pt x="86923" y="380906"/>
                </a:lnTo>
                <a:lnTo>
                  <a:pt x="86018" y="382603"/>
                </a:lnTo>
                <a:lnTo>
                  <a:pt x="85394" y="384510"/>
                </a:lnTo>
                <a:lnTo>
                  <a:pt x="85115" y="385428"/>
                </a:lnTo>
                <a:lnTo>
                  <a:pt x="84907" y="386348"/>
                </a:lnTo>
                <a:lnTo>
                  <a:pt x="84699" y="387337"/>
                </a:lnTo>
                <a:lnTo>
                  <a:pt x="84560" y="388398"/>
                </a:lnTo>
                <a:lnTo>
                  <a:pt x="84491" y="389387"/>
                </a:lnTo>
                <a:lnTo>
                  <a:pt x="84491" y="390376"/>
                </a:lnTo>
                <a:lnTo>
                  <a:pt x="84491" y="391436"/>
                </a:lnTo>
                <a:lnTo>
                  <a:pt x="84560" y="392425"/>
                </a:lnTo>
                <a:lnTo>
                  <a:pt x="84699" y="393485"/>
                </a:lnTo>
                <a:lnTo>
                  <a:pt x="84907" y="394475"/>
                </a:lnTo>
                <a:lnTo>
                  <a:pt x="85115" y="395393"/>
                </a:lnTo>
                <a:lnTo>
                  <a:pt x="85394" y="396384"/>
                </a:lnTo>
                <a:lnTo>
                  <a:pt x="86018" y="398220"/>
                </a:lnTo>
                <a:lnTo>
                  <a:pt x="86923" y="399986"/>
                </a:lnTo>
                <a:lnTo>
                  <a:pt x="87895" y="401612"/>
                </a:lnTo>
                <a:lnTo>
                  <a:pt x="89007" y="403238"/>
                </a:lnTo>
                <a:lnTo>
                  <a:pt x="90326" y="404580"/>
                </a:lnTo>
                <a:lnTo>
                  <a:pt x="91647" y="405922"/>
                </a:lnTo>
                <a:lnTo>
                  <a:pt x="93176" y="407054"/>
                </a:lnTo>
                <a:lnTo>
                  <a:pt x="94844" y="408043"/>
                </a:lnTo>
                <a:lnTo>
                  <a:pt x="96511" y="408892"/>
                </a:lnTo>
                <a:lnTo>
                  <a:pt x="98387" y="409527"/>
                </a:lnTo>
                <a:lnTo>
                  <a:pt x="99221" y="409881"/>
                </a:lnTo>
                <a:lnTo>
                  <a:pt x="100193" y="410022"/>
                </a:lnTo>
                <a:lnTo>
                  <a:pt x="101166" y="410163"/>
                </a:lnTo>
                <a:lnTo>
                  <a:pt x="102138" y="410375"/>
                </a:lnTo>
                <a:lnTo>
                  <a:pt x="103181" y="410446"/>
                </a:lnTo>
                <a:lnTo>
                  <a:pt x="104154" y="410446"/>
                </a:lnTo>
                <a:lnTo>
                  <a:pt x="171760" y="410446"/>
                </a:lnTo>
                <a:lnTo>
                  <a:pt x="172733" y="410446"/>
                </a:lnTo>
                <a:lnTo>
                  <a:pt x="173775" y="410375"/>
                </a:lnTo>
                <a:lnTo>
                  <a:pt x="174748" y="410163"/>
                </a:lnTo>
                <a:lnTo>
                  <a:pt x="175721" y="410022"/>
                </a:lnTo>
                <a:lnTo>
                  <a:pt x="176694" y="409881"/>
                </a:lnTo>
                <a:lnTo>
                  <a:pt x="177597" y="409527"/>
                </a:lnTo>
                <a:lnTo>
                  <a:pt x="179473" y="408892"/>
                </a:lnTo>
                <a:lnTo>
                  <a:pt x="181140" y="408043"/>
                </a:lnTo>
                <a:lnTo>
                  <a:pt x="182738" y="407054"/>
                </a:lnTo>
                <a:lnTo>
                  <a:pt x="184267" y="405922"/>
                </a:lnTo>
                <a:lnTo>
                  <a:pt x="185656" y="404580"/>
                </a:lnTo>
                <a:lnTo>
                  <a:pt x="186977" y="403238"/>
                </a:lnTo>
                <a:lnTo>
                  <a:pt x="188088" y="401612"/>
                </a:lnTo>
                <a:lnTo>
                  <a:pt x="189061" y="399986"/>
                </a:lnTo>
                <a:lnTo>
                  <a:pt x="189964" y="398220"/>
                </a:lnTo>
                <a:lnTo>
                  <a:pt x="190590" y="396384"/>
                </a:lnTo>
                <a:lnTo>
                  <a:pt x="190868" y="395393"/>
                </a:lnTo>
                <a:lnTo>
                  <a:pt x="191077" y="394475"/>
                </a:lnTo>
                <a:lnTo>
                  <a:pt x="191215" y="393485"/>
                </a:lnTo>
                <a:lnTo>
                  <a:pt x="191285" y="392425"/>
                </a:lnTo>
                <a:lnTo>
                  <a:pt x="191423" y="391436"/>
                </a:lnTo>
                <a:lnTo>
                  <a:pt x="191493" y="390376"/>
                </a:lnTo>
                <a:lnTo>
                  <a:pt x="191423" y="389387"/>
                </a:lnTo>
                <a:lnTo>
                  <a:pt x="191285" y="388398"/>
                </a:lnTo>
                <a:lnTo>
                  <a:pt x="191215" y="387337"/>
                </a:lnTo>
                <a:lnTo>
                  <a:pt x="191077" y="386348"/>
                </a:lnTo>
                <a:lnTo>
                  <a:pt x="190868" y="385428"/>
                </a:lnTo>
                <a:lnTo>
                  <a:pt x="190590" y="384510"/>
                </a:lnTo>
                <a:lnTo>
                  <a:pt x="189964" y="382603"/>
                </a:lnTo>
                <a:lnTo>
                  <a:pt x="189061" y="380906"/>
                </a:lnTo>
                <a:lnTo>
                  <a:pt x="188088" y="379211"/>
                </a:lnTo>
                <a:lnTo>
                  <a:pt x="186977" y="377656"/>
                </a:lnTo>
                <a:lnTo>
                  <a:pt x="185656" y="376312"/>
                </a:lnTo>
                <a:lnTo>
                  <a:pt x="184267" y="374970"/>
                </a:lnTo>
                <a:lnTo>
                  <a:pt x="182738" y="373840"/>
                </a:lnTo>
                <a:lnTo>
                  <a:pt x="181140" y="372850"/>
                </a:lnTo>
                <a:lnTo>
                  <a:pt x="179473" y="371931"/>
                </a:lnTo>
                <a:lnTo>
                  <a:pt x="177597" y="371295"/>
                </a:lnTo>
                <a:lnTo>
                  <a:pt x="176694" y="371013"/>
                </a:lnTo>
                <a:lnTo>
                  <a:pt x="175721" y="370801"/>
                </a:lnTo>
                <a:lnTo>
                  <a:pt x="174748" y="370589"/>
                </a:lnTo>
                <a:lnTo>
                  <a:pt x="173775" y="370517"/>
                </a:lnTo>
                <a:lnTo>
                  <a:pt x="172733" y="370448"/>
                </a:lnTo>
                <a:lnTo>
                  <a:pt x="171760" y="370376"/>
                </a:lnTo>
                <a:lnTo>
                  <a:pt x="104154" y="370376"/>
                </a:lnTo>
                <a:close/>
                <a:moveTo>
                  <a:pt x="365770" y="332671"/>
                </a:moveTo>
                <a:lnTo>
                  <a:pt x="364100" y="332743"/>
                </a:lnTo>
                <a:lnTo>
                  <a:pt x="362570" y="333024"/>
                </a:lnTo>
                <a:lnTo>
                  <a:pt x="361039" y="333379"/>
                </a:lnTo>
                <a:lnTo>
                  <a:pt x="359579" y="333944"/>
                </a:lnTo>
                <a:lnTo>
                  <a:pt x="358257" y="334650"/>
                </a:lnTo>
                <a:lnTo>
                  <a:pt x="356866" y="335427"/>
                </a:lnTo>
                <a:lnTo>
                  <a:pt x="355683" y="336346"/>
                </a:lnTo>
                <a:lnTo>
                  <a:pt x="354500" y="337405"/>
                </a:lnTo>
                <a:lnTo>
                  <a:pt x="353526" y="338606"/>
                </a:lnTo>
                <a:lnTo>
                  <a:pt x="352552" y="339808"/>
                </a:lnTo>
                <a:lnTo>
                  <a:pt x="351787" y="341150"/>
                </a:lnTo>
                <a:lnTo>
                  <a:pt x="351092" y="342491"/>
                </a:lnTo>
                <a:lnTo>
                  <a:pt x="350675" y="343976"/>
                </a:lnTo>
                <a:lnTo>
                  <a:pt x="350257" y="345529"/>
                </a:lnTo>
                <a:lnTo>
                  <a:pt x="349979" y="347083"/>
                </a:lnTo>
                <a:lnTo>
                  <a:pt x="349909" y="348779"/>
                </a:lnTo>
                <a:lnTo>
                  <a:pt x="349979" y="350404"/>
                </a:lnTo>
                <a:lnTo>
                  <a:pt x="350257" y="352029"/>
                </a:lnTo>
                <a:lnTo>
                  <a:pt x="350675" y="353583"/>
                </a:lnTo>
                <a:lnTo>
                  <a:pt x="351092" y="355067"/>
                </a:lnTo>
                <a:lnTo>
                  <a:pt x="351787" y="356479"/>
                </a:lnTo>
                <a:lnTo>
                  <a:pt x="352552" y="357751"/>
                </a:lnTo>
                <a:lnTo>
                  <a:pt x="353526" y="359023"/>
                </a:lnTo>
                <a:lnTo>
                  <a:pt x="354500" y="360153"/>
                </a:lnTo>
                <a:lnTo>
                  <a:pt x="355683" y="361213"/>
                </a:lnTo>
                <a:lnTo>
                  <a:pt x="356866" y="362132"/>
                </a:lnTo>
                <a:lnTo>
                  <a:pt x="358257" y="362909"/>
                </a:lnTo>
                <a:lnTo>
                  <a:pt x="359579" y="363615"/>
                </a:lnTo>
                <a:lnTo>
                  <a:pt x="361039" y="364180"/>
                </a:lnTo>
                <a:lnTo>
                  <a:pt x="362570" y="364533"/>
                </a:lnTo>
                <a:lnTo>
                  <a:pt x="364100" y="364745"/>
                </a:lnTo>
                <a:lnTo>
                  <a:pt x="365770" y="364815"/>
                </a:lnTo>
                <a:lnTo>
                  <a:pt x="420102" y="364815"/>
                </a:lnTo>
                <a:lnTo>
                  <a:pt x="421702" y="364745"/>
                </a:lnTo>
                <a:lnTo>
                  <a:pt x="423372" y="364533"/>
                </a:lnTo>
                <a:lnTo>
                  <a:pt x="424903" y="364180"/>
                </a:lnTo>
                <a:lnTo>
                  <a:pt x="426363" y="363615"/>
                </a:lnTo>
                <a:lnTo>
                  <a:pt x="427685" y="362909"/>
                </a:lnTo>
                <a:lnTo>
                  <a:pt x="429007" y="362132"/>
                </a:lnTo>
                <a:lnTo>
                  <a:pt x="430190" y="361213"/>
                </a:lnTo>
                <a:lnTo>
                  <a:pt x="431372" y="360153"/>
                </a:lnTo>
                <a:lnTo>
                  <a:pt x="432416" y="359023"/>
                </a:lnTo>
                <a:lnTo>
                  <a:pt x="433320" y="357751"/>
                </a:lnTo>
                <a:lnTo>
                  <a:pt x="434085" y="356479"/>
                </a:lnTo>
                <a:lnTo>
                  <a:pt x="434711" y="355067"/>
                </a:lnTo>
                <a:lnTo>
                  <a:pt x="435337" y="353583"/>
                </a:lnTo>
                <a:lnTo>
                  <a:pt x="435685" y="352029"/>
                </a:lnTo>
                <a:lnTo>
                  <a:pt x="435963" y="350404"/>
                </a:lnTo>
                <a:lnTo>
                  <a:pt x="436033" y="348779"/>
                </a:lnTo>
                <a:lnTo>
                  <a:pt x="435963" y="347083"/>
                </a:lnTo>
                <a:lnTo>
                  <a:pt x="435685" y="345529"/>
                </a:lnTo>
                <a:lnTo>
                  <a:pt x="435337" y="343976"/>
                </a:lnTo>
                <a:lnTo>
                  <a:pt x="434711" y="342491"/>
                </a:lnTo>
                <a:lnTo>
                  <a:pt x="434085" y="341150"/>
                </a:lnTo>
                <a:lnTo>
                  <a:pt x="433320" y="339808"/>
                </a:lnTo>
                <a:lnTo>
                  <a:pt x="432416" y="338606"/>
                </a:lnTo>
                <a:lnTo>
                  <a:pt x="431372" y="337405"/>
                </a:lnTo>
                <a:lnTo>
                  <a:pt x="430190" y="336346"/>
                </a:lnTo>
                <a:lnTo>
                  <a:pt x="429007" y="335427"/>
                </a:lnTo>
                <a:lnTo>
                  <a:pt x="427685" y="334650"/>
                </a:lnTo>
                <a:lnTo>
                  <a:pt x="426363" y="333944"/>
                </a:lnTo>
                <a:lnTo>
                  <a:pt x="424903" y="333379"/>
                </a:lnTo>
                <a:lnTo>
                  <a:pt x="423372" y="333024"/>
                </a:lnTo>
                <a:lnTo>
                  <a:pt x="421702" y="332743"/>
                </a:lnTo>
                <a:lnTo>
                  <a:pt x="420102" y="332671"/>
                </a:lnTo>
                <a:lnTo>
                  <a:pt x="365770" y="332671"/>
                </a:lnTo>
                <a:close/>
                <a:moveTo>
                  <a:pt x="391414" y="135993"/>
                </a:moveTo>
                <a:lnTo>
                  <a:pt x="392946" y="135993"/>
                </a:lnTo>
                <a:lnTo>
                  <a:pt x="394479" y="135993"/>
                </a:lnTo>
                <a:lnTo>
                  <a:pt x="396010" y="136205"/>
                </a:lnTo>
                <a:lnTo>
                  <a:pt x="397472" y="136417"/>
                </a:lnTo>
                <a:lnTo>
                  <a:pt x="398934" y="136771"/>
                </a:lnTo>
                <a:lnTo>
                  <a:pt x="400395" y="137194"/>
                </a:lnTo>
                <a:lnTo>
                  <a:pt x="401858" y="137690"/>
                </a:lnTo>
                <a:lnTo>
                  <a:pt x="403250" y="138255"/>
                </a:lnTo>
                <a:lnTo>
                  <a:pt x="404574" y="138891"/>
                </a:lnTo>
                <a:lnTo>
                  <a:pt x="405896" y="139598"/>
                </a:lnTo>
                <a:lnTo>
                  <a:pt x="407149" y="140445"/>
                </a:lnTo>
                <a:lnTo>
                  <a:pt x="408473" y="141294"/>
                </a:lnTo>
                <a:lnTo>
                  <a:pt x="409656" y="142283"/>
                </a:lnTo>
                <a:lnTo>
                  <a:pt x="410840" y="143273"/>
                </a:lnTo>
                <a:lnTo>
                  <a:pt x="411954" y="144404"/>
                </a:lnTo>
                <a:lnTo>
                  <a:pt x="413068" y="145534"/>
                </a:lnTo>
                <a:lnTo>
                  <a:pt x="414111" y="146666"/>
                </a:lnTo>
                <a:lnTo>
                  <a:pt x="415087" y="148008"/>
                </a:lnTo>
                <a:lnTo>
                  <a:pt x="416061" y="149281"/>
                </a:lnTo>
                <a:lnTo>
                  <a:pt x="416966" y="150694"/>
                </a:lnTo>
                <a:lnTo>
                  <a:pt x="417802" y="152108"/>
                </a:lnTo>
                <a:lnTo>
                  <a:pt x="418568" y="153662"/>
                </a:lnTo>
                <a:lnTo>
                  <a:pt x="419334" y="155147"/>
                </a:lnTo>
                <a:lnTo>
                  <a:pt x="419960" y="156701"/>
                </a:lnTo>
                <a:lnTo>
                  <a:pt x="420517" y="158327"/>
                </a:lnTo>
                <a:lnTo>
                  <a:pt x="421075" y="159953"/>
                </a:lnTo>
                <a:lnTo>
                  <a:pt x="421561" y="161719"/>
                </a:lnTo>
                <a:lnTo>
                  <a:pt x="421979" y="163416"/>
                </a:lnTo>
                <a:lnTo>
                  <a:pt x="422327" y="165254"/>
                </a:lnTo>
                <a:lnTo>
                  <a:pt x="422537" y="167020"/>
                </a:lnTo>
                <a:lnTo>
                  <a:pt x="422676" y="168858"/>
                </a:lnTo>
                <a:lnTo>
                  <a:pt x="422885" y="170767"/>
                </a:lnTo>
                <a:lnTo>
                  <a:pt x="422885" y="172604"/>
                </a:lnTo>
                <a:lnTo>
                  <a:pt x="422954" y="174512"/>
                </a:lnTo>
                <a:lnTo>
                  <a:pt x="423094" y="176209"/>
                </a:lnTo>
                <a:lnTo>
                  <a:pt x="423302" y="177975"/>
                </a:lnTo>
                <a:lnTo>
                  <a:pt x="423581" y="179530"/>
                </a:lnTo>
                <a:lnTo>
                  <a:pt x="423929" y="180945"/>
                </a:lnTo>
                <a:lnTo>
                  <a:pt x="424416" y="182287"/>
                </a:lnTo>
                <a:lnTo>
                  <a:pt x="424904" y="183559"/>
                </a:lnTo>
                <a:lnTo>
                  <a:pt x="425461" y="184690"/>
                </a:lnTo>
                <a:lnTo>
                  <a:pt x="426018" y="185750"/>
                </a:lnTo>
                <a:lnTo>
                  <a:pt x="426644" y="186740"/>
                </a:lnTo>
                <a:lnTo>
                  <a:pt x="427341" y="187658"/>
                </a:lnTo>
                <a:lnTo>
                  <a:pt x="428037" y="188435"/>
                </a:lnTo>
                <a:lnTo>
                  <a:pt x="428733" y="189283"/>
                </a:lnTo>
                <a:lnTo>
                  <a:pt x="429499" y="189920"/>
                </a:lnTo>
                <a:lnTo>
                  <a:pt x="430334" y="190485"/>
                </a:lnTo>
                <a:lnTo>
                  <a:pt x="431030" y="191121"/>
                </a:lnTo>
                <a:lnTo>
                  <a:pt x="432562" y="191969"/>
                </a:lnTo>
                <a:lnTo>
                  <a:pt x="434025" y="192747"/>
                </a:lnTo>
                <a:lnTo>
                  <a:pt x="435417" y="193242"/>
                </a:lnTo>
                <a:lnTo>
                  <a:pt x="436601" y="193524"/>
                </a:lnTo>
                <a:lnTo>
                  <a:pt x="437645" y="193807"/>
                </a:lnTo>
                <a:lnTo>
                  <a:pt x="438480" y="193878"/>
                </a:lnTo>
                <a:lnTo>
                  <a:pt x="439177" y="193948"/>
                </a:lnTo>
                <a:lnTo>
                  <a:pt x="439177" y="207448"/>
                </a:lnTo>
                <a:lnTo>
                  <a:pt x="403112" y="207448"/>
                </a:lnTo>
                <a:lnTo>
                  <a:pt x="403112" y="221866"/>
                </a:lnTo>
                <a:lnTo>
                  <a:pt x="405896" y="222289"/>
                </a:lnTo>
                <a:lnTo>
                  <a:pt x="408542" y="222856"/>
                </a:lnTo>
                <a:lnTo>
                  <a:pt x="411188" y="223421"/>
                </a:lnTo>
                <a:lnTo>
                  <a:pt x="413833" y="224198"/>
                </a:lnTo>
                <a:lnTo>
                  <a:pt x="416340" y="224975"/>
                </a:lnTo>
                <a:lnTo>
                  <a:pt x="418846" y="225895"/>
                </a:lnTo>
                <a:lnTo>
                  <a:pt x="421213" y="226813"/>
                </a:lnTo>
                <a:lnTo>
                  <a:pt x="423650" y="227874"/>
                </a:lnTo>
                <a:lnTo>
                  <a:pt x="426018" y="229004"/>
                </a:lnTo>
                <a:lnTo>
                  <a:pt x="428315" y="230276"/>
                </a:lnTo>
                <a:lnTo>
                  <a:pt x="430544" y="231549"/>
                </a:lnTo>
                <a:lnTo>
                  <a:pt x="432702" y="232962"/>
                </a:lnTo>
                <a:lnTo>
                  <a:pt x="434859" y="234446"/>
                </a:lnTo>
                <a:lnTo>
                  <a:pt x="436879" y="235930"/>
                </a:lnTo>
                <a:lnTo>
                  <a:pt x="438760" y="237556"/>
                </a:lnTo>
                <a:lnTo>
                  <a:pt x="440709" y="239182"/>
                </a:lnTo>
                <a:lnTo>
                  <a:pt x="442589" y="240948"/>
                </a:lnTo>
                <a:lnTo>
                  <a:pt x="444260" y="242715"/>
                </a:lnTo>
                <a:lnTo>
                  <a:pt x="446000" y="244552"/>
                </a:lnTo>
                <a:lnTo>
                  <a:pt x="447601" y="246532"/>
                </a:lnTo>
                <a:lnTo>
                  <a:pt x="449133" y="248440"/>
                </a:lnTo>
                <a:lnTo>
                  <a:pt x="450595" y="250420"/>
                </a:lnTo>
                <a:lnTo>
                  <a:pt x="451988" y="252611"/>
                </a:lnTo>
                <a:lnTo>
                  <a:pt x="453172" y="254730"/>
                </a:lnTo>
                <a:lnTo>
                  <a:pt x="454425" y="256851"/>
                </a:lnTo>
                <a:lnTo>
                  <a:pt x="455469" y="259113"/>
                </a:lnTo>
                <a:lnTo>
                  <a:pt x="456513" y="261374"/>
                </a:lnTo>
                <a:lnTo>
                  <a:pt x="457418" y="263707"/>
                </a:lnTo>
                <a:lnTo>
                  <a:pt x="458184" y="266038"/>
                </a:lnTo>
                <a:lnTo>
                  <a:pt x="458810" y="268512"/>
                </a:lnTo>
                <a:lnTo>
                  <a:pt x="459508" y="270915"/>
                </a:lnTo>
                <a:lnTo>
                  <a:pt x="459994" y="273460"/>
                </a:lnTo>
                <a:lnTo>
                  <a:pt x="460552" y="297419"/>
                </a:lnTo>
                <a:lnTo>
                  <a:pt x="325341" y="297419"/>
                </a:lnTo>
                <a:lnTo>
                  <a:pt x="325897" y="273460"/>
                </a:lnTo>
                <a:lnTo>
                  <a:pt x="326385" y="270915"/>
                </a:lnTo>
                <a:lnTo>
                  <a:pt x="326942" y="268512"/>
                </a:lnTo>
                <a:lnTo>
                  <a:pt x="327708" y="266038"/>
                </a:lnTo>
                <a:lnTo>
                  <a:pt x="328474" y="263707"/>
                </a:lnTo>
                <a:lnTo>
                  <a:pt x="329378" y="261374"/>
                </a:lnTo>
                <a:lnTo>
                  <a:pt x="330354" y="259113"/>
                </a:lnTo>
                <a:lnTo>
                  <a:pt x="331398" y="256851"/>
                </a:lnTo>
                <a:lnTo>
                  <a:pt x="332651" y="254730"/>
                </a:lnTo>
                <a:lnTo>
                  <a:pt x="333905" y="252611"/>
                </a:lnTo>
                <a:lnTo>
                  <a:pt x="335228" y="250490"/>
                </a:lnTo>
                <a:lnTo>
                  <a:pt x="336690" y="248440"/>
                </a:lnTo>
                <a:lnTo>
                  <a:pt x="338221" y="246532"/>
                </a:lnTo>
                <a:lnTo>
                  <a:pt x="339823" y="244552"/>
                </a:lnTo>
                <a:lnTo>
                  <a:pt x="341494" y="242715"/>
                </a:lnTo>
                <a:lnTo>
                  <a:pt x="343304" y="240948"/>
                </a:lnTo>
                <a:lnTo>
                  <a:pt x="345114" y="239182"/>
                </a:lnTo>
                <a:lnTo>
                  <a:pt x="346993" y="237556"/>
                </a:lnTo>
                <a:lnTo>
                  <a:pt x="348944" y="235930"/>
                </a:lnTo>
                <a:lnTo>
                  <a:pt x="351032" y="234446"/>
                </a:lnTo>
                <a:lnTo>
                  <a:pt x="353191" y="232962"/>
                </a:lnTo>
                <a:lnTo>
                  <a:pt x="355349" y="231549"/>
                </a:lnTo>
                <a:lnTo>
                  <a:pt x="357508" y="230276"/>
                </a:lnTo>
                <a:lnTo>
                  <a:pt x="359805" y="229004"/>
                </a:lnTo>
                <a:lnTo>
                  <a:pt x="362172" y="227874"/>
                </a:lnTo>
                <a:lnTo>
                  <a:pt x="364540" y="226884"/>
                </a:lnTo>
                <a:lnTo>
                  <a:pt x="366975" y="225895"/>
                </a:lnTo>
                <a:lnTo>
                  <a:pt x="369482" y="224975"/>
                </a:lnTo>
                <a:lnTo>
                  <a:pt x="372059" y="224198"/>
                </a:lnTo>
                <a:lnTo>
                  <a:pt x="374705" y="223421"/>
                </a:lnTo>
                <a:lnTo>
                  <a:pt x="377350" y="222856"/>
                </a:lnTo>
                <a:lnTo>
                  <a:pt x="379995" y="222289"/>
                </a:lnTo>
                <a:lnTo>
                  <a:pt x="382711" y="221866"/>
                </a:lnTo>
                <a:lnTo>
                  <a:pt x="382711" y="207448"/>
                </a:lnTo>
                <a:lnTo>
                  <a:pt x="346645" y="207448"/>
                </a:lnTo>
                <a:lnTo>
                  <a:pt x="346645" y="193948"/>
                </a:lnTo>
                <a:lnTo>
                  <a:pt x="347342" y="193878"/>
                </a:lnTo>
                <a:lnTo>
                  <a:pt x="348177" y="193736"/>
                </a:lnTo>
                <a:lnTo>
                  <a:pt x="349222" y="193383"/>
                </a:lnTo>
                <a:lnTo>
                  <a:pt x="350406" y="192959"/>
                </a:lnTo>
                <a:lnTo>
                  <a:pt x="351798" y="192394"/>
                </a:lnTo>
                <a:lnTo>
                  <a:pt x="353259" y="191686"/>
                </a:lnTo>
                <a:lnTo>
                  <a:pt x="354792" y="190768"/>
                </a:lnTo>
                <a:lnTo>
                  <a:pt x="355627" y="190203"/>
                </a:lnTo>
                <a:lnTo>
                  <a:pt x="356324" y="189567"/>
                </a:lnTo>
                <a:lnTo>
                  <a:pt x="357020" y="188789"/>
                </a:lnTo>
                <a:lnTo>
                  <a:pt x="357786" y="188082"/>
                </a:lnTo>
                <a:lnTo>
                  <a:pt x="358482" y="187235"/>
                </a:lnTo>
                <a:lnTo>
                  <a:pt x="359179" y="186315"/>
                </a:lnTo>
                <a:lnTo>
                  <a:pt x="359805" y="185326"/>
                </a:lnTo>
                <a:lnTo>
                  <a:pt x="360431" y="184266"/>
                </a:lnTo>
                <a:lnTo>
                  <a:pt x="360919" y="183135"/>
                </a:lnTo>
                <a:lnTo>
                  <a:pt x="361406" y="181934"/>
                </a:lnTo>
                <a:lnTo>
                  <a:pt x="361893" y="180590"/>
                </a:lnTo>
                <a:lnTo>
                  <a:pt x="362242" y="179177"/>
                </a:lnTo>
                <a:lnTo>
                  <a:pt x="362520" y="177692"/>
                </a:lnTo>
                <a:lnTo>
                  <a:pt x="362798" y="176068"/>
                </a:lnTo>
                <a:lnTo>
                  <a:pt x="362868" y="174442"/>
                </a:lnTo>
                <a:lnTo>
                  <a:pt x="362938" y="172604"/>
                </a:lnTo>
                <a:lnTo>
                  <a:pt x="363008" y="170767"/>
                </a:lnTo>
                <a:lnTo>
                  <a:pt x="363146" y="168858"/>
                </a:lnTo>
                <a:lnTo>
                  <a:pt x="363286" y="167020"/>
                </a:lnTo>
                <a:lnTo>
                  <a:pt x="363564" y="165254"/>
                </a:lnTo>
                <a:lnTo>
                  <a:pt x="363912" y="163416"/>
                </a:lnTo>
                <a:lnTo>
                  <a:pt x="364330" y="161719"/>
                </a:lnTo>
                <a:lnTo>
                  <a:pt x="364818" y="159953"/>
                </a:lnTo>
                <a:lnTo>
                  <a:pt x="365305" y="158327"/>
                </a:lnTo>
                <a:lnTo>
                  <a:pt x="365931" y="156701"/>
                </a:lnTo>
                <a:lnTo>
                  <a:pt x="366559" y="155147"/>
                </a:lnTo>
                <a:lnTo>
                  <a:pt x="367325" y="153662"/>
                </a:lnTo>
                <a:lnTo>
                  <a:pt x="368021" y="152108"/>
                </a:lnTo>
                <a:lnTo>
                  <a:pt x="368926" y="150694"/>
                </a:lnTo>
                <a:lnTo>
                  <a:pt x="369830" y="149281"/>
                </a:lnTo>
                <a:lnTo>
                  <a:pt x="370736" y="148008"/>
                </a:lnTo>
                <a:lnTo>
                  <a:pt x="371780" y="146666"/>
                </a:lnTo>
                <a:lnTo>
                  <a:pt x="372825" y="145534"/>
                </a:lnTo>
                <a:lnTo>
                  <a:pt x="373869" y="144404"/>
                </a:lnTo>
                <a:lnTo>
                  <a:pt x="374983" y="143273"/>
                </a:lnTo>
                <a:lnTo>
                  <a:pt x="376236" y="142283"/>
                </a:lnTo>
                <a:lnTo>
                  <a:pt x="377420" y="141294"/>
                </a:lnTo>
                <a:lnTo>
                  <a:pt x="378604" y="140445"/>
                </a:lnTo>
                <a:lnTo>
                  <a:pt x="379927" y="139598"/>
                </a:lnTo>
                <a:lnTo>
                  <a:pt x="381319" y="138891"/>
                </a:lnTo>
                <a:lnTo>
                  <a:pt x="382572" y="138255"/>
                </a:lnTo>
                <a:lnTo>
                  <a:pt x="384034" y="137690"/>
                </a:lnTo>
                <a:lnTo>
                  <a:pt x="385427" y="137194"/>
                </a:lnTo>
                <a:lnTo>
                  <a:pt x="386889" y="136771"/>
                </a:lnTo>
                <a:lnTo>
                  <a:pt x="388351" y="136417"/>
                </a:lnTo>
                <a:lnTo>
                  <a:pt x="389882" y="136205"/>
                </a:lnTo>
                <a:lnTo>
                  <a:pt x="391414" y="135993"/>
                </a:lnTo>
                <a:close/>
                <a:moveTo>
                  <a:pt x="137992" y="125750"/>
                </a:moveTo>
                <a:lnTo>
                  <a:pt x="139940" y="125820"/>
                </a:lnTo>
                <a:lnTo>
                  <a:pt x="141749" y="126032"/>
                </a:lnTo>
                <a:lnTo>
                  <a:pt x="143627" y="126244"/>
                </a:lnTo>
                <a:lnTo>
                  <a:pt x="145506" y="126667"/>
                </a:lnTo>
                <a:lnTo>
                  <a:pt x="147245" y="127163"/>
                </a:lnTo>
                <a:lnTo>
                  <a:pt x="149054" y="127798"/>
                </a:lnTo>
                <a:lnTo>
                  <a:pt x="150863" y="128434"/>
                </a:lnTo>
                <a:lnTo>
                  <a:pt x="152464" y="129281"/>
                </a:lnTo>
                <a:lnTo>
                  <a:pt x="154134" y="130269"/>
                </a:lnTo>
                <a:lnTo>
                  <a:pt x="155734" y="131258"/>
                </a:lnTo>
                <a:lnTo>
                  <a:pt x="157264" y="132317"/>
                </a:lnTo>
                <a:lnTo>
                  <a:pt x="158794" y="133518"/>
                </a:lnTo>
                <a:lnTo>
                  <a:pt x="160256" y="134789"/>
                </a:lnTo>
                <a:lnTo>
                  <a:pt x="161647" y="136060"/>
                </a:lnTo>
                <a:lnTo>
                  <a:pt x="163039" y="137544"/>
                </a:lnTo>
                <a:lnTo>
                  <a:pt x="164291" y="139027"/>
                </a:lnTo>
                <a:lnTo>
                  <a:pt x="165543" y="140721"/>
                </a:lnTo>
                <a:lnTo>
                  <a:pt x="166726" y="142345"/>
                </a:lnTo>
                <a:lnTo>
                  <a:pt x="167770" y="144041"/>
                </a:lnTo>
                <a:lnTo>
                  <a:pt x="168813" y="145806"/>
                </a:lnTo>
                <a:lnTo>
                  <a:pt x="169788" y="147643"/>
                </a:lnTo>
                <a:lnTo>
                  <a:pt x="170692" y="149549"/>
                </a:lnTo>
                <a:lnTo>
                  <a:pt x="171527" y="151526"/>
                </a:lnTo>
                <a:lnTo>
                  <a:pt x="172292" y="153575"/>
                </a:lnTo>
                <a:lnTo>
                  <a:pt x="172988" y="155623"/>
                </a:lnTo>
                <a:lnTo>
                  <a:pt x="173544" y="157670"/>
                </a:lnTo>
                <a:lnTo>
                  <a:pt x="174032" y="159860"/>
                </a:lnTo>
                <a:lnTo>
                  <a:pt x="174448" y="162119"/>
                </a:lnTo>
                <a:lnTo>
                  <a:pt x="174728" y="164309"/>
                </a:lnTo>
                <a:lnTo>
                  <a:pt x="175006" y="166639"/>
                </a:lnTo>
                <a:lnTo>
                  <a:pt x="175144" y="168900"/>
                </a:lnTo>
                <a:lnTo>
                  <a:pt x="175214" y="171230"/>
                </a:lnTo>
                <a:lnTo>
                  <a:pt x="175144" y="173067"/>
                </a:lnTo>
                <a:lnTo>
                  <a:pt x="175075" y="174902"/>
                </a:lnTo>
                <a:lnTo>
                  <a:pt x="174936" y="176668"/>
                </a:lnTo>
                <a:lnTo>
                  <a:pt x="174728" y="178434"/>
                </a:lnTo>
                <a:lnTo>
                  <a:pt x="174518" y="180128"/>
                </a:lnTo>
                <a:lnTo>
                  <a:pt x="174170" y="181894"/>
                </a:lnTo>
                <a:lnTo>
                  <a:pt x="173754" y="183589"/>
                </a:lnTo>
                <a:lnTo>
                  <a:pt x="173406" y="185284"/>
                </a:lnTo>
                <a:lnTo>
                  <a:pt x="172918" y="186978"/>
                </a:lnTo>
                <a:lnTo>
                  <a:pt x="172432" y="188533"/>
                </a:lnTo>
                <a:lnTo>
                  <a:pt x="171806" y="190086"/>
                </a:lnTo>
                <a:lnTo>
                  <a:pt x="171179" y="191640"/>
                </a:lnTo>
                <a:lnTo>
                  <a:pt x="170553" y="193194"/>
                </a:lnTo>
                <a:lnTo>
                  <a:pt x="169788" y="194676"/>
                </a:lnTo>
                <a:lnTo>
                  <a:pt x="169092" y="196018"/>
                </a:lnTo>
                <a:lnTo>
                  <a:pt x="168257" y="197502"/>
                </a:lnTo>
                <a:lnTo>
                  <a:pt x="167491" y="198843"/>
                </a:lnTo>
                <a:lnTo>
                  <a:pt x="166587" y="200185"/>
                </a:lnTo>
                <a:lnTo>
                  <a:pt x="165683" y="201456"/>
                </a:lnTo>
                <a:lnTo>
                  <a:pt x="164709" y="202728"/>
                </a:lnTo>
                <a:lnTo>
                  <a:pt x="163735" y="203928"/>
                </a:lnTo>
                <a:lnTo>
                  <a:pt x="162691" y="205058"/>
                </a:lnTo>
                <a:lnTo>
                  <a:pt x="161647" y="206117"/>
                </a:lnTo>
                <a:lnTo>
                  <a:pt x="160534" y="207176"/>
                </a:lnTo>
                <a:lnTo>
                  <a:pt x="159421" y="208307"/>
                </a:lnTo>
                <a:lnTo>
                  <a:pt x="158238" y="209154"/>
                </a:lnTo>
                <a:lnTo>
                  <a:pt x="157056" y="210072"/>
                </a:lnTo>
                <a:lnTo>
                  <a:pt x="155872" y="210990"/>
                </a:lnTo>
                <a:lnTo>
                  <a:pt x="154620" y="211696"/>
                </a:lnTo>
                <a:lnTo>
                  <a:pt x="153368" y="212474"/>
                </a:lnTo>
                <a:lnTo>
                  <a:pt x="152046" y="213180"/>
                </a:lnTo>
                <a:lnTo>
                  <a:pt x="150655" y="213745"/>
                </a:lnTo>
                <a:lnTo>
                  <a:pt x="150655" y="232460"/>
                </a:lnTo>
                <a:lnTo>
                  <a:pt x="154064" y="233023"/>
                </a:lnTo>
                <a:lnTo>
                  <a:pt x="157404" y="233730"/>
                </a:lnTo>
                <a:lnTo>
                  <a:pt x="160673" y="234437"/>
                </a:lnTo>
                <a:lnTo>
                  <a:pt x="163943" y="235354"/>
                </a:lnTo>
                <a:lnTo>
                  <a:pt x="167074" y="236343"/>
                </a:lnTo>
                <a:lnTo>
                  <a:pt x="170136" y="237402"/>
                </a:lnTo>
                <a:lnTo>
                  <a:pt x="173196" y="238603"/>
                </a:lnTo>
                <a:lnTo>
                  <a:pt x="176188" y="239945"/>
                </a:lnTo>
                <a:lnTo>
                  <a:pt x="179111" y="241428"/>
                </a:lnTo>
                <a:lnTo>
                  <a:pt x="181963" y="242910"/>
                </a:lnTo>
                <a:lnTo>
                  <a:pt x="184746" y="244535"/>
                </a:lnTo>
                <a:lnTo>
                  <a:pt x="187460" y="246230"/>
                </a:lnTo>
                <a:lnTo>
                  <a:pt x="190034" y="248067"/>
                </a:lnTo>
                <a:lnTo>
                  <a:pt x="192608" y="249973"/>
                </a:lnTo>
                <a:lnTo>
                  <a:pt x="195043" y="251880"/>
                </a:lnTo>
                <a:lnTo>
                  <a:pt x="197479" y="253928"/>
                </a:lnTo>
                <a:lnTo>
                  <a:pt x="199705" y="256188"/>
                </a:lnTo>
                <a:lnTo>
                  <a:pt x="201861" y="258378"/>
                </a:lnTo>
                <a:lnTo>
                  <a:pt x="204018" y="260708"/>
                </a:lnTo>
                <a:lnTo>
                  <a:pt x="205966" y="263039"/>
                </a:lnTo>
                <a:lnTo>
                  <a:pt x="207844" y="265510"/>
                </a:lnTo>
                <a:lnTo>
                  <a:pt x="209654" y="268053"/>
                </a:lnTo>
                <a:lnTo>
                  <a:pt x="211324" y="270595"/>
                </a:lnTo>
                <a:lnTo>
                  <a:pt x="212855" y="273207"/>
                </a:lnTo>
                <a:lnTo>
                  <a:pt x="214385" y="276032"/>
                </a:lnTo>
                <a:lnTo>
                  <a:pt x="215707" y="278717"/>
                </a:lnTo>
                <a:lnTo>
                  <a:pt x="217029" y="281611"/>
                </a:lnTo>
                <a:lnTo>
                  <a:pt x="218072" y="284437"/>
                </a:lnTo>
                <a:lnTo>
                  <a:pt x="219116" y="287402"/>
                </a:lnTo>
                <a:lnTo>
                  <a:pt x="220020" y="290369"/>
                </a:lnTo>
                <a:lnTo>
                  <a:pt x="220716" y="293406"/>
                </a:lnTo>
                <a:lnTo>
                  <a:pt x="221273" y="296513"/>
                </a:lnTo>
                <a:lnTo>
                  <a:pt x="222108" y="330270"/>
                </a:lnTo>
                <a:lnTo>
                  <a:pt x="53876" y="330270"/>
                </a:lnTo>
                <a:lnTo>
                  <a:pt x="54710" y="296513"/>
                </a:lnTo>
                <a:lnTo>
                  <a:pt x="55268" y="293406"/>
                </a:lnTo>
                <a:lnTo>
                  <a:pt x="55964" y="290369"/>
                </a:lnTo>
                <a:lnTo>
                  <a:pt x="56868" y="287402"/>
                </a:lnTo>
                <a:lnTo>
                  <a:pt x="57842" y="284437"/>
                </a:lnTo>
                <a:lnTo>
                  <a:pt x="58955" y="281611"/>
                </a:lnTo>
                <a:lnTo>
                  <a:pt x="60277" y="278717"/>
                </a:lnTo>
                <a:lnTo>
                  <a:pt x="61529" y="276032"/>
                </a:lnTo>
                <a:lnTo>
                  <a:pt x="63059" y="273207"/>
                </a:lnTo>
                <a:lnTo>
                  <a:pt x="64591" y="270595"/>
                </a:lnTo>
                <a:lnTo>
                  <a:pt x="66330" y="268053"/>
                </a:lnTo>
                <a:lnTo>
                  <a:pt x="68069" y="265510"/>
                </a:lnTo>
                <a:lnTo>
                  <a:pt x="70018" y="263039"/>
                </a:lnTo>
                <a:lnTo>
                  <a:pt x="71966" y="260708"/>
                </a:lnTo>
                <a:lnTo>
                  <a:pt x="74052" y="258378"/>
                </a:lnTo>
                <a:lnTo>
                  <a:pt x="76279" y="256188"/>
                </a:lnTo>
                <a:lnTo>
                  <a:pt x="78575" y="253928"/>
                </a:lnTo>
                <a:lnTo>
                  <a:pt x="80941" y="251880"/>
                </a:lnTo>
                <a:lnTo>
                  <a:pt x="83376" y="249973"/>
                </a:lnTo>
                <a:lnTo>
                  <a:pt x="85950" y="248067"/>
                </a:lnTo>
                <a:lnTo>
                  <a:pt x="88524" y="246230"/>
                </a:lnTo>
                <a:lnTo>
                  <a:pt x="91308" y="244535"/>
                </a:lnTo>
                <a:lnTo>
                  <a:pt x="94021" y="242910"/>
                </a:lnTo>
                <a:lnTo>
                  <a:pt x="96873" y="241428"/>
                </a:lnTo>
                <a:lnTo>
                  <a:pt x="99795" y="239945"/>
                </a:lnTo>
                <a:lnTo>
                  <a:pt x="102787" y="238603"/>
                </a:lnTo>
                <a:lnTo>
                  <a:pt x="105848" y="237402"/>
                </a:lnTo>
                <a:lnTo>
                  <a:pt x="108910" y="236343"/>
                </a:lnTo>
                <a:lnTo>
                  <a:pt x="112041" y="235354"/>
                </a:lnTo>
                <a:lnTo>
                  <a:pt x="115311" y="234437"/>
                </a:lnTo>
                <a:lnTo>
                  <a:pt x="118580" y="233730"/>
                </a:lnTo>
                <a:lnTo>
                  <a:pt x="121920" y="233023"/>
                </a:lnTo>
                <a:lnTo>
                  <a:pt x="125190" y="232460"/>
                </a:lnTo>
                <a:lnTo>
                  <a:pt x="125190" y="213745"/>
                </a:lnTo>
                <a:lnTo>
                  <a:pt x="123938" y="213180"/>
                </a:lnTo>
                <a:lnTo>
                  <a:pt x="122616" y="212474"/>
                </a:lnTo>
                <a:lnTo>
                  <a:pt x="121364" y="211696"/>
                </a:lnTo>
                <a:lnTo>
                  <a:pt x="120112" y="210990"/>
                </a:lnTo>
                <a:lnTo>
                  <a:pt x="118928" y="210072"/>
                </a:lnTo>
                <a:lnTo>
                  <a:pt x="117676" y="209154"/>
                </a:lnTo>
                <a:lnTo>
                  <a:pt x="116563" y="208166"/>
                </a:lnTo>
                <a:lnTo>
                  <a:pt x="115449" y="207176"/>
                </a:lnTo>
                <a:lnTo>
                  <a:pt x="114337" y="206117"/>
                </a:lnTo>
                <a:lnTo>
                  <a:pt x="113293" y="205058"/>
                </a:lnTo>
                <a:lnTo>
                  <a:pt x="112179" y="203928"/>
                </a:lnTo>
                <a:lnTo>
                  <a:pt x="111205" y="202728"/>
                </a:lnTo>
                <a:lnTo>
                  <a:pt x="110301" y="201456"/>
                </a:lnTo>
                <a:lnTo>
                  <a:pt x="109397" y="200185"/>
                </a:lnTo>
                <a:lnTo>
                  <a:pt x="108492" y="198843"/>
                </a:lnTo>
                <a:lnTo>
                  <a:pt x="107658" y="197430"/>
                </a:lnTo>
                <a:lnTo>
                  <a:pt x="106892" y="196018"/>
                </a:lnTo>
                <a:lnTo>
                  <a:pt x="106056" y="194676"/>
                </a:lnTo>
                <a:lnTo>
                  <a:pt x="105430" y="193194"/>
                </a:lnTo>
                <a:lnTo>
                  <a:pt x="104804" y="191640"/>
                </a:lnTo>
                <a:lnTo>
                  <a:pt x="104110" y="190086"/>
                </a:lnTo>
                <a:lnTo>
                  <a:pt x="103552" y="188533"/>
                </a:lnTo>
                <a:lnTo>
                  <a:pt x="102996" y="186837"/>
                </a:lnTo>
                <a:lnTo>
                  <a:pt x="102578" y="185213"/>
                </a:lnTo>
                <a:lnTo>
                  <a:pt x="102091" y="183589"/>
                </a:lnTo>
                <a:lnTo>
                  <a:pt x="101813" y="181894"/>
                </a:lnTo>
                <a:lnTo>
                  <a:pt x="101465" y="180128"/>
                </a:lnTo>
                <a:lnTo>
                  <a:pt x="101187" y="178434"/>
                </a:lnTo>
                <a:lnTo>
                  <a:pt x="100978" y="176668"/>
                </a:lnTo>
                <a:lnTo>
                  <a:pt x="100909" y="174902"/>
                </a:lnTo>
                <a:lnTo>
                  <a:pt x="100769" y="173067"/>
                </a:lnTo>
                <a:lnTo>
                  <a:pt x="100769" y="171230"/>
                </a:lnTo>
                <a:lnTo>
                  <a:pt x="100839" y="168900"/>
                </a:lnTo>
                <a:lnTo>
                  <a:pt x="100909" y="166639"/>
                </a:lnTo>
                <a:lnTo>
                  <a:pt x="101117" y="164309"/>
                </a:lnTo>
                <a:lnTo>
                  <a:pt x="101465" y="162119"/>
                </a:lnTo>
                <a:lnTo>
                  <a:pt x="101952" y="159860"/>
                </a:lnTo>
                <a:lnTo>
                  <a:pt x="102439" y="157670"/>
                </a:lnTo>
                <a:lnTo>
                  <a:pt x="102996" y="155623"/>
                </a:lnTo>
                <a:lnTo>
                  <a:pt x="103622" y="153575"/>
                </a:lnTo>
                <a:lnTo>
                  <a:pt x="104457" y="151526"/>
                </a:lnTo>
                <a:lnTo>
                  <a:pt x="105292" y="149549"/>
                </a:lnTo>
                <a:lnTo>
                  <a:pt x="106126" y="147643"/>
                </a:lnTo>
                <a:lnTo>
                  <a:pt x="107100" y="145806"/>
                </a:lnTo>
                <a:lnTo>
                  <a:pt x="108144" y="144041"/>
                </a:lnTo>
                <a:lnTo>
                  <a:pt x="109188" y="142345"/>
                </a:lnTo>
                <a:lnTo>
                  <a:pt x="110440" y="140721"/>
                </a:lnTo>
                <a:lnTo>
                  <a:pt x="111623" y="139027"/>
                </a:lnTo>
                <a:lnTo>
                  <a:pt x="112945" y="137544"/>
                </a:lnTo>
                <a:lnTo>
                  <a:pt x="114337" y="136060"/>
                </a:lnTo>
                <a:lnTo>
                  <a:pt x="115658" y="134789"/>
                </a:lnTo>
                <a:lnTo>
                  <a:pt x="117119" y="133518"/>
                </a:lnTo>
                <a:lnTo>
                  <a:pt x="118650" y="132317"/>
                </a:lnTo>
                <a:lnTo>
                  <a:pt x="120180" y="131258"/>
                </a:lnTo>
                <a:lnTo>
                  <a:pt x="121850" y="130269"/>
                </a:lnTo>
                <a:lnTo>
                  <a:pt x="123520" y="129281"/>
                </a:lnTo>
                <a:lnTo>
                  <a:pt x="125190" y="128434"/>
                </a:lnTo>
                <a:lnTo>
                  <a:pt x="126929" y="127798"/>
                </a:lnTo>
                <a:lnTo>
                  <a:pt x="128669" y="127163"/>
                </a:lnTo>
                <a:lnTo>
                  <a:pt x="130477" y="126667"/>
                </a:lnTo>
                <a:lnTo>
                  <a:pt x="132356" y="126244"/>
                </a:lnTo>
                <a:lnTo>
                  <a:pt x="134165" y="126032"/>
                </a:lnTo>
                <a:lnTo>
                  <a:pt x="136114" y="125820"/>
                </a:lnTo>
                <a:lnTo>
                  <a:pt x="137992" y="125750"/>
                </a:lnTo>
                <a:close/>
                <a:moveTo>
                  <a:pt x="39813" y="35193"/>
                </a:moveTo>
                <a:lnTo>
                  <a:pt x="39188" y="35264"/>
                </a:lnTo>
                <a:lnTo>
                  <a:pt x="38632" y="35405"/>
                </a:lnTo>
                <a:lnTo>
                  <a:pt x="38076" y="35688"/>
                </a:lnTo>
                <a:lnTo>
                  <a:pt x="37589" y="35900"/>
                </a:lnTo>
                <a:lnTo>
                  <a:pt x="37103" y="36182"/>
                </a:lnTo>
                <a:lnTo>
                  <a:pt x="36617" y="36466"/>
                </a:lnTo>
                <a:lnTo>
                  <a:pt x="36270" y="36890"/>
                </a:lnTo>
                <a:lnTo>
                  <a:pt x="35922" y="37314"/>
                </a:lnTo>
                <a:lnTo>
                  <a:pt x="35575" y="37808"/>
                </a:lnTo>
                <a:lnTo>
                  <a:pt x="35297" y="38232"/>
                </a:lnTo>
                <a:lnTo>
                  <a:pt x="35019" y="38797"/>
                </a:lnTo>
                <a:lnTo>
                  <a:pt x="34881" y="39293"/>
                </a:lnTo>
                <a:lnTo>
                  <a:pt x="34671" y="39858"/>
                </a:lnTo>
                <a:lnTo>
                  <a:pt x="34602" y="40423"/>
                </a:lnTo>
                <a:lnTo>
                  <a:pt x="34533" y="40988"/>
                </a:lnTo>
                <a:lnTo>
                  <a:pt x="34533" y="320484"/>
                </a:lnTo>
                <a:lnTo>
                  <a:pt x="34671" y="322110"/>
                </a:lnTo>
                <a:lnTo>
                  <a:pt x="34949" y="323734"/>
                </a:lnTo>
                <a:lnTo>
                  <a:pt x="35367" y="325572"/>
                </a:lnTo>
                <a:lnTo>
                  <a:pt x="35922" y="327339"/>
                </a:lnTo>
                <a:lnTo>
                  <a:pt x="36617" y="329248"/>
                </a:lnTo>
                <a:lnTo>
                  <a:pt x="37521" y="331226"/>
                </a:lnTo>
                <a:lnTo>
                  <a:pt x="38492" y="333134"/>
                </a:lnTo>
                <a:lnTo>
                  <a:pt x="39675" y="335112"/>
                </a:lnTo>
                <a:lnTo>
                  <a:pt x="40994" y="336950"/>
                </a:lnTo>
                <a:lnTo>
                  <a:pt x="42384" y="338788"/>
                </a:lnTo>
                <a:lnTo>
                  <a:pt x="43983" y="340554"/>
                </a:lnTo>
                <a:lnTo>
                  <a:pt x="45650" y="342250"/>
                </a:lnTo>
                <a:lnTo>
                  <a:pt x="47456" y="343806"/>
                </a:lnTo>
                <a:lnTo>
                  <a:pt x="49402" y="345148"/>
                </a:lnTo>
                <a:lnTo>
                  <a:pt x="50444" y="345854"/>
                </a:lnTo>
                <a:lnTo>
                  <a:pt x="51486" y="346490"/>
                </a:lnTo>
                <a:lnTo>
                  <a:pt x="52528" y="347055"/>
                </a:lnTo>
                <a:lnTo>
                  <a:pt x="53571" y="347551"/>
                </a:lnTo>
                <a:lnTo>
                  <a:pt x="223107" y="347551"/>
                </a:lnTo>
                <a:lnTo>
                  <a:pt x="223107" y="346986"/>
                </a:lnTo>
                <a:lnTo>
                  <a:pt x="225123" y="345854"/>
                </a:lnTo>
                <a:lnTo>
                  <a:pt x="227068" y="344583"/>
                </a:lnTo>
                <a:lnTo>
                  <a:pt x="228944" y="343240"/>
                </a:lnTo>
                <a:lnTo>
                  <a:pt x="230612" y="341615"/>
                </a:lnTo>
                <a:lnTo>
                  <a:pt x="232209" y="339989"/>
                </a:lnTo>
                <a:lnTo>
                  <a:pt x="233738" y="338292"/>
                </a:lnTo>
                <a:lnTo>
                  <a:pt x="235128" y="336456"/>
                </a:lnTo>
                <a:lnTo>
                  <a:pt x="236447" y="334689"/>
                </a:lnTo>
                <a:lnTo>
                  <a:pt x="237560" y="332781"/>
                </a:lnTo>
                <a:lnTo>
                  <a:pt x="238533" y="330873"/>
                </a:lnTo>
                <a:lnTo>
                  <a:pt x="239436" y="329107"/>
                </a:lnTo>
                <a:lnTo>
                  <a:pt x="240130" y="327198"/>
                </a:lnTo>
                <a:lnTo>
                  <a:pt x="240687" y="325502"/>
                </a:lnTo>
                <a:lnTo>
                  <a:pt x="241103" y="323665"/>
                </a:lnTo>
                <a:lnTo>
                  <a:pt x="241311" y="322039"/>
                </a:lnTo>
                <a:lnTo>
                  <a:pt x="241451" y="320484"/>
                </a:lnTo>
                <a:lnTo>
                  <a:pt x="241451" y="40988"/>
                </a:lnTo>
                <a:lnTo>
                  <a:pt x="241311" y="40423"/>
                </a:lnTo>
                <a:lnTo>
                  <a:pt x="241243" y="39858"/>
                </a:lnTo>
                <a:lnTo>
                  <a:pt x="241103" y="39293"/>
                </a:lnTo>
                <a:lnTo>
                  <a:pt x="240965" y="38797"/>
                </a:lnTo>
                <a:lnTo>
                  <a:pt x="240687" y="38232"/>
                </a:lnTo>
                <a:lnTo>
                  <a:pt x="240408" y="37808"/>
                </a:lnTo>
                <a:lnTo>
                  <a:pt x="240060" y="37314"/>
                </a:lnTo>
                <a:lnTo>
                  <a:pt x="239714" y="36890"/>
                </a:lnTo>
                <a:lnTo>
                  <a:pt x="239297" y="36466"/>
                </a:lnTo>
                <a:lnTo>
                  <a:pt x="238811" y="36182"/>
                </a:lnTo>
                <a:lnTo>
                  <a:pt x="238393" y="35900"/>
                </a:lnTo>
                <a:lnTo>
                  <a:pt x="237907" y="35688"/>
                </a:lnTo>
                <a:lnTo>
                  <a:pt x="237282" y="35405"/>
                </a:lnTo>
                <a:lnTo>
                  <a:pt x="236725" y="35264"/>
                </a:lnTo>
                <a:lnTo>
                  <a:pt x="236170" y="35193"/>
                </a:lnTo>
                <a:lnTo>
                  <a:pt x="235614" y="35193"/>
                </a:lnTo>
                <a:lnTo>
                  <a:pt x="40369" y="35193"/>
                </a:lnTo>
                <a:lnTo>
                  <a:pt x="39813" y="35193"/>
                </a:lnTo>
                <a:close/>
                <a:moveTo>
                  <a:pt x="309700" y="34969"/>
                </a:moveTo>
                <a:lnTo>
                  <a:pt x="471512" y="34969"/>
                </a:lnTo>
                <a:lnTo>
                  <a:pt x="473182" y="34969"/>
                </a:lnTo>
                <a:lnTo>
                  <a:pt x="474922" y="35182"/>
                </a:lnTo>
                <a:lnTo>
                  <a:pt x="476521" y="35323"/>
                </a:lnTo>
                <a:lnTo>
                  <a:pt x="478052" y="35676"/>
                </a:lnTo>
                <a:lnTo>
                  <a:pt x="479651" y="36029"/>
                </a:lnTo>
                <a:lnTo>
                  <a:pt x="481181" y="36453"/>
                </a:lnTo>
                <a:lnTo>
                  <a:pt x="482713" y="36948"/>
                </a:lnTo>
                <a:lnTo>
                  <a:pt x="484174" y="37583"/>
                </a:lnTo>
                <a:lnTo>
                  <a:pt x="485634" y="38290"/>
                </a:lnTo>
                <a:lnTo>
                  <a:pt x="487026" y="38926"/>
                </a:lnTo>
                <a:lnTo>
                  <a:pt x="488347" y="39774"/>
                </a:lnTo>
                <a:lnTo>
                  <a:pt x="489669" y="40621"/>
                </a:lnTo>
                <a:lnTo>
                  <a:pt x="490991" y="41539"/>
                </a:lnTo>
                <a:lnTo>
                  <a:pt x="492173" y="42528"/>
                </a:lnTo>
                <a:lnTo>
                  <a:pt x="493357" y="43518"/>
                </a:lnTo>
                <a:lnTo>
                  <a:pt x="494539" y="44648"/>
                </a:lnTo>
                <a:lnTo>
                  <a:pt x="495582" y="45850"/>
                </a:lnTo>
                <a:lnTo>
                  <a:pt x="496626" y="46980"/>
                </a:lnTo>
                <a:lnTo>
                  <a:pt x="497600" y="48251"/>
                </a:lnTo>
                <a:lnTo>
                  <a:pt x="498504" y="49522"/>
                </a:lnTo>
                <a:lnTo>
                  <a:pt x="499269" y="50936"/>
                </a:lnTo>
                <a:lnTo>
                  <a:pt x="500104" y="52278"/>
                </a:lnTo>
                <a:lnTo>
                  <a:pt x="500800" y="53691"/>
                </a:lnTo>
                <a:lnTo>
                  <a:pt x="501495" y="55174"/>
                </a:lnTo>
                <a:lnTo>
                  <a:pt x="502053" y="56657"/>
                </a:lnTo>
                <a:lnTo>
                  <a:pt x="502539" y="58212"/>
                </a:lnTo>
                <a:lnTo>
                  <a:pt x="503027" y="59766"/>
                </a:lnTo>
                <a:lnTo>
                  <a:pt x="503305" y="61321"/>
                </a:lnTo>
                <a:lnTo>
                  <a:pt x="503652" y="62945"/>
                </a:lnTo>
                <a:lnTo>
                  <a:pt x="503791" y="64640"/>
                </a:lnTo>
                <a:lnTo>
                  <a:pt x="504000" y="66266"/>
                </a:lnTo>
                <a:lnTo>
                  <a:pt x="504000" y="67962"/>
                </a:lnTo>
                <a:lnTo>
                  <a:pt x="504000" y="330341"/>
                </a:lnTo>
                <a:lnTo>
                  <a:pt x="504000" y="333096"/>
                </a:lnTo>
                <a:lnTo>
                  <a:pt x="503791" y="335780"/>
                </a:lnTo>
                <a:lnTo>
                  <a:pt x="503513" y="338465"/>
                </a:lnTo>
                <a:lnTo>
                  <a:pt x="503165" y="341150"/>
                </a:lnTo>
                <a:lnTo>
                  <a:pt x="502679" y="343692"/>
                </a:lnTo>
                <a:lnTo>
                  <a:pt x="502053" y="346094"/>
                </a:lnTo>
                <a:lnTo>
                  <a:pt x="501357" y="348567"/>
                </a:lnTo>
                <a:lnTo>
                  <a:pt x="500522" y="350970"/>
                </a:lnTo>
                <a:lnTo>
                  <a:pt x="499617" y="353230"/>
                </a:lnTo>
                <a:lnTo>
                  <a:pt x="498574" y="355491"/>
                </a:lnTo>
                <a:lnTo>
                  <a:pt x="497322" y="357680"/>
                </a:lnTo>
                <a:lnTo>
                  <a:pt x="496070" y="359729"/>
                </a:lnTo>
                <a:lnTo>
                  <a:pt x="494678" y="361779"/>
                </a:lnTo>
                <a:lnTo>
                  <a:pt x="493147" y="363756"/>
                </a:lnTo>
                <a:lnTo>
                  <a:pt x="491477" y="365592"/>
                </a:lnTo>
                <a:lnTo>
                  <a:pt x="489669" y="367359"/>
                </a:lnTo>
                <a:lnTo>
                  <a:pt x="487790" y="369126"/>
                </a:lnTo>
                <a:lnTo>
                  <a:pt x="485774" y="370679"/>
                </a:lnTo>
                <a:lnTo>
                  <a:pt x="483617" y="372233"/>
                </a:lnTo>
                <a:lnTo>
                  <a:pt x="481321" y="373576"/>
                </a:lnTo>
                <a:lnTo>
                  <a:pt x="478956" y="374918"/>
                </a:lnTo>
                <a:lnTo>
                  <a:pt x="476452" y="376119"/>
                </a:lnTo>
                <a:lnTo>
                  <a:pt x="473738" y="377250"/>
                </a:lnTo>
                <a:lnTo>
                  <a:pt x="470955" y="378309"/>
                </a:lnTo>
                <a:lnTo>
                  <a:pt x="468034" y="379157"/>
                </a:lnTo>
                <a:lnTo>
                  <a:pt x="464972" y="379934"/>
                </a:lnTo>
                <a:lnTo>
                  <a:pt x="461703" y="380569"/>
                </a:lnTo>
                <a:lnTo>
                  <a:pt x="458433" y="381135"/>
                </a:lnTo>
                <a:lnTo>
                  <a:pt x="454955" y="381630"/>
                </a:lnTo>
                <a:lnTo>
                  <a:pt x="451268" y="381912"/>
                </a:lnTo>
                <a:lnTo>
                  <a:pt x="447581" y="382124"/>
                </a:lnTo>
                <a:lnTo>
                  <a:pt x="443686" y="382195"/>
                </a:lnTo>
                <a:lnTo>
                  <a:pt x="342256" y="382195"/>
                </a:lnTo>
                <a:lnTo>
                  <a:pt x="339752" y="382124"/>
                </a:lnTo>
                <a:lnTo>
                  <a:pt x="337317" y="381983"/>
                </a:lnTo>
                <a:lnTo>
                  <a:pt x="334813" y="381700"/>
                </a:lnTo>
                <a:lnTo>
                  <a:pt x="332378" y="381488"/>
                </a:lnTo>
                <a:lnTo>
                  <a:pt x="329943" y="381135"/>
                </a:lnTo>
                <a:lnTo>
                  <a:pt x="327509" y="380641"/>
                </a:lnTo>
                <a:lnTo>
                  <a:pt x="325283" y="380288"/>
                </a:lnTo>
                <a:lnTo>
                  <a:pt x="322986" y="379792"/>
                </a:lnTo>
                <a:lnTo>
                  <a:pt x="318812" y="378662"/>
                </a:lnTo>
                <a:lnTo>
                  <a:pt x="315125" y="377603"/>
                </a:lnTo>
                <a:lnTo>
                  <a:pt x="311995" y="376613"/>
                </a:lnTo>
                <a:lnTo>
                  <a:pt x="309700" y="375766"/>
                </a:lnTo>
                <a:lnTo>
                  <a:pt x="309700" y="298761"/>
                </a:lnTo>
                <a:lnTo>
                  <a:pt x="310186" y="299822"/>
                </a:lnTo>
                <a:lnTo>
                  <a:pt x="310742" y="300881"/>
                </a:lnTo>
                <a:lnTo>
                  <a:pt x="311368" y="302082"/>
                </a:lnTo>
                <a:lnTo>
                  <a:pt x="312134" y="303141"/>
                </a:lnTo>
                <a:lnTo>
                  <a:pt x="312899" y="304272"/>
                </a:lnTo>
                <a:lnTo>
                  <a:pt x="313804" y="305332"/>
                </a:lnTo>
                <a:lnTo>
                  <a:pt x="314777" y="306391"/>
                </a:lnTo>
                <a:lnTo>
                  <a:pt x="315751" y="307450"/>
                </a:lnTo>
                <a:lnTo>
                  <a:pt x="316795" y="308511"/>
                </a:lnTo>
                <a:lnTo>
                  <a:pt x="317839" y="309500"/>
                </a:lnTo>
                <a:lnTo>
                  <a:pt x="318952" y="310490"/>
                </a:lnTo>
                <a:lnTo>
                  <a:pt x="320204" y="311408"/>
                </a:lnTo>
                <a:lnTo>
                  <a:pt x="321316" y="312255"/>
                </a:lnTo>
                <a:lnTo>
                  <a:pt x="322500" y="312961"/>
                </a:lnTo>
                <a:lnTo>
                  <a:pt x="323752" y="313738"/>
                </a:lnTo>
                <a:lnTo>
                  <a:pt x="324935" y="314303"/>
                </a:lnTo>
                <a:lnTo>
                  <a:pt x="324935" y="314516"/>
                </a:lnTo>
                <a:lnTo>
                  <a:pt x="461564" y="314516"/>
                </a:lnTo>
                <a:lnTo>
                  <a:pt x="461564" y="313809"/>
                </a:lnTo>
                <a:lnTo>
                  <a:pt x="463164" y="312891"/>
                </a:lnTo>
                <a:lnTo>
                  <a:pt x="464694" y="311902"/>
                </a:lnTo>
                <a:lnTo>
                  <a:pt x="466156" y="310772"/>
                </a:lnTo>
                <a:lnTo>
                  <a:pt x="467547" y="309500"/>
                </a:lnTo>
                <a:lnTo>
                  <a:pt x="468799" y="308228"/>
                </a:lnTo>
                <a:lnTo>
                  <a:pt x="470051" y="306815"/>
                </a:lnTo>
                <a:lnTo>
                  <a:pt x="471165" y="305332"/>
                </a:lnTo>
                <a:lnTo>
                  <a:pt x="472138" y="303849"/>
                </a:lnTo>
                <a:lnTo>
                  <a:pt x="473112" y="302364"/>
                </a:lnTo>
                <a:lnTo>
                  <a:pt x="473808" y="300881"/>
                </a:lnTo>
                <a:lnTo>
                  <a:pt x="474574" y="299469"/>
                </a:lnTo>
                <a:lnTo>
                  <a:pt x="475130" y="297985"/>
                </a:lnTo>
                <a:lnTo>
                  <a:pt x="475616" y="296572"/>
                </a:lnTo>
                <a:lnTo>
                  <a:pt x="475964" y="295158"/>
                </a:lnTo>
                <a:lnTo>
                  <a:pt x="476104" y="293887"/>
                </a:lnTo>
                <a:lnTo>
                  <a:pt x="476174" y="292616"/>
                </a:lnTo>
                <a:lnTo>
                  <a:pt x="476174" y="67962"/>
                </a:lnTo>
                <a:lnTo>
                  <a:pt x="476104" y="67043"/>
                </a:lnTo>
                <a:lnTo>
                  <a:pt x="475756" y="66195"/>
                </a:lnTo>
                <a:lnTo>
                  <a:pt x="475408" y="65348"/>
                </a:lnTo>
                <a:lnTo>
                  <a:pt x="474782" y="64712"/>
                </a:lnTo>
                <a:lnTo>
                  <a:pt x="474156" y="64146"/>
                </a:lnTo>
                <a:lnTo>
                  <a:pt x="473390" y="63652"/>
                </a:lnTo>
                <a:lnTo>
                  <a:pt x="472486" y="63369"/>
                </a:lnTo>
                <a:lnTo>
                  <a:pt x="471512" y="63298"/>
                </a:lnTo>
                <a:lnTo>
                  <a:pt x="309700" y="63298"/>
                </a:lnTo>
                <a:lnTo>
                  <a:pt x="309700" y="34969"/>
                </a:lnTo>
                <a:close/>
                <a:moveTo>
                  <a:pt x="40369" y="0"/>
                </a:moveTo>
                <a:lnTo>
                  <a:pt x="235614" y="0"/>
                </a:lnTo>
                <a:lnTo>
                  <a:pt x="237698" y="71"/>
                </a:lnTo>
                <a:lnTo>
                  <a:pt x="239714" y="212"/>
                </a:lnTo>
                <a:lnTo>
                  <a:pt x="241728" y="424"/>
                </a:lnTo>
                <a:lnTo>
                  <a:pt x="243743" y="777"/>
                </a:lnTo>
                <a:lnTo>
                  <a:pt x="245689" y="1273"/>
                </a:lnTo>
                <a:lnTo>
                  <a:pt x="247635" y="1838"/>
                </a:lnTo>
                <a:lnTo>
                  <a:pt x="249511" y="2544"/>
                </a:lnTo>
                <a:lnTo>
                  <a:pt x="251248" y="3251"/>
                </a:lnTo>
                <a:lnTo>
                  <a:pt x="253124" y="4098"/>
                </a:lnTo>
                <a:lnTo>
                  <a:pt x="254791" y="4947"/>
                </a:lnTo>
                <a:lnTo>
                  <a:pt x="256529" y="5936"/>
                </a:lnTo>
                <a:lnTo>
                  <a:pt x="258126" y="6996"/>
                </a:lnTo>
                <a:lnTo>
                  <a:pt x="259724" y="8198"/>
                </a:lnTo>
                <a:lnTo>
                  <a:pt x="261253" y="9399"/>
                </a:lnTo>
                <a:lnTo>
                  <a:pt x="262712" y="10601"/>
                </a:lnTo>
                <a:lnTo>
                  <a:pt x="264102" y="12014"/>
                </a:lnTo>
                <a:lnTo>
                  <a:pt x="265491" y="13428"/>
                </a:lnTo>
                <a:lnTo>
                  <a:pt x="266742" y="14911"/>
                </a:lnTo>
                <a:lnTo>
                  <a:pt x="267993" y="16466"/>
                </a:lnTo>
                <a:lnTo>
                  <a:pt x="269104" y="18091"/>
                </a:lnTo>
                <a:lnTo>
                  <a:pt x="270147" y="19717"/>
                </a:lnTo>
                <a:lnTo>
                  <a:pt x="271120" y="21483"/>
                </a:lnTo>
                <a:lnTo>
                  <a:pt x="272023" y="23250"/>
                </a:lnTo>
                <a:lnTo>
                  <a:pt x="272787" y="25088"/>
                </a:lnTo>
                <a:lnTo>
                  <a:pt x="273552" y="26995"/>
                </a:lnTo>
                <a:lnTo>
                  <a:pt x="274176" y="28833"/>
                </a:lnTo>
                <a:lnTo>
                  <a:pt x="274663" y="30811"/>
                </a:lnTo>
                <a:lnTo>
                  <a:pt x="275149" y="32790"/>
                </a:lnTo>
                <a:lnTo>
                  <a:pt x="275497" y="34769"/>
                </a:lnTo>
                <a:lnTo>
                  <a:pt x="275775" y="36819"/>
                </a:lnTo>
                <a:lnTo>
                  <a:pt x="275844" y="38938"/>
                </a:lnTo>
                <a:lnTo>
                  <a:pt x="275984" y="40988"/>
                </a:lnTo>
                <a:lnTo>
                  <a:pt x="275984" y="367480"/>
                </a:lnTo>
                <a:lnTo>
                  <a:pt x="275844" y="370942"/>
                </a:lnTo>
                <a:lnTo>
                  <a:pt x="275706" y="374334"/>
                </a:lnTo>
                <a:lnTo>
                  <a:pt x="275427" y="377585"/>
                </a:lnTo>
                <a:lnTo>
                  <a:pt x="274941" y="380906"/>
                </a:lnTo>
                <a:lnTo>
                  <a:pt x="274246" y="384016"/>
                </a:lnTo>
                <a:lnTo>
                  <a:pt x="273552" y="387125"/>
                </a:lnTo>
                <a:lnTo>
                  <a:pt x="272649" y="390164"/>
                </a:lnTo>
                <a:lnTo>
                  <a:pt x="271606" y="393132"/>
                </a:lnTo>
                <a:lnTo>
                  <a:pt x="270495" y="395959"/>
                </a:lnTo>
                <a:lnTo>
                  <a:pt x="269174" y="398785"/>
                </a:lnTo>
                <a:lnTo>
                  <a:pt x="267715" y="401471"/>
                </a:lnTo>
                <a:lnTo>
                  <a:pt x="266117" y="404086"/>
                </a:lnTo>
                <a:lnTo>
                  <a:pt x="264310" y="406630"/>
                </a:lnTo>
                <a:lnTo>
                  <a:pt x="262434" y="409033"/>
                </a:lnTo>
                <a:lnTo>
                  <a:pt x="260420" y="411364"/>
                </a:lnTo>
                <a:lnTo>
                  <a:pt x="258196" y="413555"/>
                </a:lnTo>
                <a:lnTo>
                  <a:pt x="255764" y="415676"/>
                </a:lnTo>
                <a:lnTo>
                  <a:pt x="253262" y="417655"/>
                </a:lnTo>
                <a:lnTo>
                  <a:pt x="250622" y="419562"/>
                </a:lnTo>
                <a:lnTo>
                  <a:pt x="247773" y="421329"/>
                </a:lnTo>
                <a:lnTo>
                  <a:pt x="244786" y="422954"/>
                </a:lnTo>
                <a:lnTo>
                  <a:pt x="241659" y="424439"/>
                </a:lnTo>
                <a:lnTo>
                  <a:pt x="238393" y="425851"/>
                </a:lnTo>
                <a:lnTo>
                  <a:pt x="234920" y="427124"/>
                </a:lnTo>
                <a:lnTo>
                  <a:pt x="231237" y="428254"/>
                </a:lnTo>
                <a:lnTo>
                  <a:pt x="227415" y="429243"/>
                </a:lnTo>
                <a:lnTo>
                  <a:pt x="223455" y="430021"/>
                </a:lnTo>
                <a:lnTo>
                  <a:pt x="219286" y="430799"/>
                </a:lnTo>
                <a:lnTo>
                  <a:pt x="214978" y="431293"/>
                </a:lnTo>
                <a:lnTo>
                  <a:pt x="210532" y="431717"/>
                </a:lnTo>
                <a:lnTo>
                  <a:pt x="205876" y="431930"/>
                </a:lnTo>
                <a:lnTo>
                  <a:pt x="201012" y="431999"/>
                </a:lnTo>
                <a:lnTo>
                  <a:pt x="74972" y="431999"/>
                </a:lnTo>
                <a:lnTo>
                  <a:pt x="70316" y="431930"/>
                </a:lnTo>
                <a:lnTo>
                  <a:pt x="65870" y="431717"/>
                </a:lnTo>
                <a:lnTo>
                  <a:pt x="61492" y="431293"/>
                </a:lnTo>
                <a:lnTo>
                  <a:pt x="57323" y="430799"/>
                </a:lnTo>
                <a:lnTo>
                  <a:pt x="53153" y="430092"/>
                </a:lnTo>
                <a:lnTo>
                  <a:pt x="49332" y="429315"/>
                </a:lnTo>
                <a:lnTo>
                  <a:pt x="45580" y="428325"/>
                </a:lnTo>
                <a:lnTo>
                  <a:pt x="41967" y="427265"/>
                </a:lnTo>
                <a:lnTo>
                  <a:pt x="38492" y="425994"/>
                </a:lnTo>
                <a:lnTo>
                  <a:pt x="35157" y="424721"/>
                </a:lnTo>
                <a:lnTo>
                  <a:pt x="32032" y="423236"/>
                </a:lnTo>
                <a:lnTo>
                  <a:pt x="29044" y="421612"/>
                </a:lnTo>
                <a:lnTo>
                  <a:pt x="26264" y="419845"/>
                </a:lnTo>
                <a:lnTo>
                  <a:pt x="23485" y="418008"/>
                </a:lnTo>
                <a:lnTo>
                  <a:pt x="20983" y="416029"/>
                </a:lnTo>
                <a:lnTo>
                  <a:pt x="18552" y="413979"/>
                </a:lnTo>
                <a:lnTo>
                  <a:pt x="16328" y="411717"/>
                </a:lnTo>
                <a:lnTo>
                  <a:pt x="14174" y="409457"/>
                </a:lnTo>
                <a:lnTo>
                  <a:pt x="12159" y="407054"/>
                </a:lnTo>
                <a:lnTo>
                  <a:pt x="10423" y="404510"/>
                </a:lnTo>
                <a:lnTo>
                  <a:pt x="8755" y="401966"/>
                </a:lnTo>
                <a:lnTo>
                  <a:pt x="7156" y="399280"/>
                </a:lnTo>
                <a:lnTo>
                  <a:pt x="5837" y="396453"/>
                </a:lnTo>
                <a:lnTo>
                  <a:pt x="4586" y="393485"/>
                </a:lnTo>
                <a:lnTo>
                  <a:pt x="3543" y="390588"/>
                </a:lnTo>
                <a:lnTo>
                  <a:pt x="2570" y="387549"/>
                </a:lnTo>
                <a:lnTo>
                  <a:pt x="1806" y="384298"/>
                </a:lnTo>
                <a:lnTo>
                  <a:pt x="1111" y="381118"/>
                </a:lnTo>
                <a:lnTo>
                  <a:pt x="625" y="377868"/>
                </a:lnTo>
                <a:lnTo>
                  <a:pt x="278" y="374476"/>
                </a:lnTo>
                <a:lnTo>
                  <a:pt x="70" y="371013"/>
                </a:lnTo>
                <a:lnTo>
                  <a:pt x="0" y="367480"/>
                </a:lnTo>
                <a:lnTo>
                  <a:pt x="0" y="40988"/>
                </a:lnTo>
                <a:lnTo>
                  <a:pt x="0" y="38938"/>
                </a:lnTo>
                <a:lnTo>
                  <a:pt x="138" y="36819"/>
                </a:lnTo>
                <a:lnTo>
                  <a:pt x="417" y="34769"/>
                </a:lnTo>
                <a:lnTo>
                  <a:pt x="834" y="32790"/>
                </a:lnTo>
                <a:lnTo>
                  <a:pt x="1320" y="30811"/>
                </a:lnTo>
                <a:lnTo>
                  <a:pt x="1806" y="28833"/>
                </a:lnTo>
                <a:lnTo>
                  <a:pt x="2432" y="26995"/>
                </a:lnTo>
                <a:lnTo>
                  <a:pt x="3127" y="25088"/>
                </a:lnTo>
                <a:lnTo>
                  <a:pt x="3960" y="23250"/>
                </a:lnTo>
                <a:lnTo>
                  <a:pt x="4864" y="21483"/>
                </a:lnTo>
                <a:lnTo>
                  <a:pt x="5837" y="19717"/>
                </a:lnTo>
                <a:lnTo>
                  <a:pt x="6878" y="18091"/>
                </a:lnTo>
                <a:lnTo>
                  <a:pt x="7991" y="16466"/>
                </a:lnTo>
                <a:lnTo>
                  <a:pt x="9172" y="14911"/>
                </a:lnTo>
                <a:lnTo>
                  <a:pt x="10491" y="13428"/>
                </a:lnTo>
                <a:lnTo>
                  <a:pt x="11812" y="12014"/>
                </a:lnTo>
                <a:lnTo>
                  <a:pt x="13272" y="10601"/>
                </a:lnTo>
                <a:lnTo>
                  <a:pt x="14661" y="9399"/>
                </a:lnTo>
                <a:lnTo>
                  <a:pt x="16259" y="8198"/>
                </a:lnTo>
                <a:lnTo>
                  <a:pt x="17857" y="6996"/>
                </a:lnTo>
                <a:lnTo>
                  <a:pt x="19455" y="5936"/>
                </a:lnTo>
                <a:lnTo>
                  <a:pt x="21123" y="4947"/>
                </a:lnTo>
                <a:lnTo>
                  <a:pt x="22860" y="4098"/>
                </a:lnTo>
                <a:lnTo>
                  <a:pt x="24596" y="3251"/>
                </a:lnTo>
                <a:lnTo>
                  <a:pt x="26473" y="2544"/>
                </a:lnTo>
                <a:lnTo>
                  <a:pt x="28349" y="1838"/>
                </a:lnTo>
                <a:lnTo>
                  <a:pt x="30295" y="1273"/>
                </a:lnTo>
                <a:lnTo>
                  <a:pt x="32170" y="777"/>
                </a:lnTo>
                <a:lnTo>
                  <a:pt x="34185" y="424"/>
                </a:lnTo>
                <a:lnTo>
                  <a:pt x="36270" y="212"/>
                </a:lnTo>
                <a:lnTo>
                  <a:pt x="38284" y="71"/>
                </a:lnTo>
                <a:lnTo>
                  <a:pt x="40369" y="0"/>
                </a:lnTo>
                <a:close/>
              </a:path>
            </a:pathLst>
          </a:custGeom>
          <a:solidFill>
            <a:srgbClr val="C0504D">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Freeform 12"/>
          <p:cNvSpPr/>
          <p:nvPr/>
        </p:nvSpPr>
        <p:spPr>
          <a:xfrm>
            <a:off x="177800" y="3724910"/>
            <a:ext cx="504000" cy="360001"/>
          </a:xfrm>
          <a:custGeom>
            <a:avLst/>
            <a:gdLst/>
            <a:ahLst/>
            <a:cxnLst/>
            <a:rect l="l" t="t" r="r" b="b"/>
            <a:pathLst>
              <a:path w="504000" h="360001">
                <a:moveTo>
                  <a:pt x="464147" y="269072"/>
                </a:moveTo>
                <a:lnTo>
                  <a:pt x="39950" y="269072"/>
                </a:lnTo>
                <a:lnTo>
                  <a:pt x="8457" y="327711"/>
                </a:lnTo>
                <a:lnTo>
                  <a:pt x="495640" y="327711"/>
                </a:lnTo>
                <a:lnTo>
                  <a:pt x="464147" y="269072"/>
                </a:lnTo>
                <a:close/>
                <a:moveTo>
                  <a:pt x="198878" y="313609"/>
                </a:moveTo>
                <a:lnTo>
                  <a:pt x="212001" y="289949"/>
                </a:lnTo>
                <a:lnTo>
                  <a:pt x="293263" y="289949"/>
                </a:lnTo>
                <a:lnTo>
                  <a:pt x="305121" y="313609"/>
                </a:lnTo>
                <a:lnTo>
                  <a:pt x="198878" y="313609"/>
                </a:lnTo>
                <a:close/>
                <a:moveTo>
                  <a:pt x="456856" y="255618"/>
                </a:moveTo>
                <a:lnTo>
                  <a:pt x="456856" y="255618"/>
                </a:lnTo>
                <a:lnTo>
                  <a:pt x="456662" y="254505"/>
                </a:lnTo>
                <a:lnTo>
                  <a:pt x="456856" y="253392"/>
                </a:lnTo>
                <a:lnTo>
                  <a:pt x="456856" y="11134"/>
                </a:lnTo>
                <a:lnTo>
                  <a:pt x="456759" y="10020"/>
                </a:lnTo>
                <a:lnTo>
                  <a:pt x="456565" y="8814"/>
                </a:lnTo>
                <a:lnTo>
                  <a:pt x="456273" y="7794"/>
                </a:lnTo>
                <a:lnTo>
                  <a:pt x="455884" y="6773"/>
                </a:lnTo>
                <a:lnTo>
                  <a:pt x="455398" y="5846"/>
                </a:lnTo>
                <a:lnTo>
                  <a:pt x="454913" y="4917"/>
                </a:lnTo>
                <a:lnTo>
                  <a:pt x="454232" y="3989"/>
                </a:lnTo>
                <a:lnTo>
                  <a:pt x="453455" y="3155"/>
                </a:lnTo>
                <a:lnTo>
                  <a:pt x="452676" y="2506"/>
                </a:lnTo>
                <a:lnTo>
                  <a:pt x="451705" y="1855"/>
                </a:lnTo>
                <a:lnTo>
                  <a:pt x="450732" y="1299"/>
                </a:lnTo>
                <a:lnTo>
                  <a:pt x="449760" y="836"/>
                </a:lnTo>
                <a:lnTo>
                  <a:pt x="448691" y="464"/>
                </a:lnTo>
                <a:lnTo>
                  <a:pt x="447622" y="185"/>
                </a:lnTo>
                <a:lnTo>
                  <a:pt x="446358" y="93"/>
                </a:lnTo>
                <a:lnTo>
                  <a:pt x="445192" y="0"/>
                </a:lnTo>
                <a:lnTo>
                  <a:pt x="58809" y="0"/>
                </a:lnTo>
                <a:lnTo>
                  <a:pt x="57641" y="93"/>
                </a:lnTo>
                <a:lnTo>
                  <a:pt x="56476" y="185"/>
                </a:lnTo>
                <a:lnTo>
                  <a:pt x="55308" y="464"/>
                </a:lnTo>
                <a:lnTo>
                  <a:pt x="54239" y="836"/>
                </a:lnTo>
                <a:lnTo>
                  <a:pt x="53268" y="1299"/>
                </a:lnTo>
                <a:lnTo>
                  <a:pt x="52296" y="1855"/>
                </a:lnTo>
                <a:lnTo>
                  <a:pt x="51421" y="2506"/>
                </a:lnTo>
                <a:lnTo>
                  <a:pt x="50643" y="3155"/>
                </a:lnTo>
                <a:lnTo>
                  <a:pt x="49769" y="3989"/>
                </a:lnTo>
                <a:lnTo>
                  <a:pt x="49088" y="4917"/>
                </a:lnTo>
                <a:lnTo>
                  <a:pt x="48505" y="5846"/>
                </a:lnTo>
                <a:lnTo>
                  <a:pt x="48019" y="6773"/>
                </a:lnTo>
                <a:lnTo>
                  <a:pt x="47630" y="7794"/>
                </a:lnTo>
                <a:lnTo>
                  <a:pt x="47436" y="8814"/>
                </a:lnTo>
                <a:lnTo>
                  <a:pt x="47241" y="10020"/>
                </a:lnTo>
                <a:lnTo>
                  <a:pt x="47144" y="11134"/>
                </a:lnTo>
                <a:lnTo>
                  <a:pt x="47144" y="253392"/>
                </a:lnTo>
                <a:lnTo>
                  <a:pt x="47241" y="254505"/>
                </a:lnTo>
                <a:lnTo>
                  <a:pt x="47144" y="255618"/>
                </a:lnTo>
                <a:lnTo>
                  <a:pt x="47046" y="255712"/>
                </a:lnTo>
                <a:lnTo>
                  <a:pt x="456954" y="255712"/>
                </a:lnTo>
                <a:lnTo>
                  <a:pt x="456856" y="255618"/>
                </a:lnTo>
                <a:close/>
                <a:moveTo>
                  <a:pt x="427792" y="236784"/>
                </a:moveTo>
                <a:lnTo>
                  <a:pt x="76208" y="236784"/>
                </a:lnTo>
                <a:lnTo>
                  <a:pt x="76208" y="27742"/>
                </a:lnTo>
                <a:lnTo>
                  <a:pt x="427792" y="27742"/>
                </a:lnTo>
                <a:lnTo>
                  <a:pt x="427792" y="236784"/>
                </a:lnTo>
                <a:close/>
                <a:moveTo>
                  <a:pt x="502736" y="341072"/>
                </a:moveTo>
                <a:lnTo>
                  <a:pt x="1166" y="341072"/>
                </a:lnTo>
                <a:lnTo>
                  <a:pt x="0" y="343299"/>
                </a:lnTo>
                <a:lnTo>
                  <a:pt x="98" y="344505"/>
                </a:lnTo>
                <a:lnTo>
                  <a:pt x="194" y="345804"/>
                </a:lnTo>
                <a:lnTo>
                  <a:pt x="486" y="347104"/>
                </a:lnTo>
                <a:lnTo>
                  <a:pt x="875" y="348494"/>
                </a:lnTo>
                <a:lnTo>
                  <a:pt x="1361" y="349886"/>
                </a:lnTo>
                <a:lnTo>
                  <a:pt x="1944" y="351278"/>
                </a:lnTo>
                <a:lnTo>
                  <a:pt x="2722" y="352670"/>
                </a:lnTo>
                <a:lnTo>
                  <a:pt x="3499" y="353969"/>
                </a:lnTo>
                <a:lnTo>
                  <a:pt x="4277" y="355176"/>
                </a:lnTo>
                <a:lnTo>
                  <a:pt x="5152" y="356381"/>
                </a:lnTo>
                <a:lnTo>
                  <a:pt x="6124" y="357402"/>
                </a:lnTo>
                <a:lnTo>
                  <a:pt x="7095" y="358237"/>
                </a:lnTo>
                <a:lnTo>
                  <a:pt x="8263" y="358979"/>
                </a:lnTo>
                <a:lnTo>
                  <a:pt x="9332" y="359536"/>
                </a:lnTo>
                <a:lnTo>
                  <a:pt x="10498" y="359814"/>
                </a:lnTo>
                <a:lnTo>
                  <a:pt x="11081" y="359908"/>
                </a:lnTo>
                <a:lnTo>
                  <a:pt x="11665" y="360001"/>
                </a:lnTo>
                <a:lnTo>
                  <a:pt x="492336" y="360001"/>
                </a:lnTo>
                <a:lnTo>
                  <a:pt x="492919" y="359908"/>
                </a:lnTo>
                <a:lnTo>
                  <a:pt x="493502" y="359814"/>
                </a:lnTo>
                <a:lnTo>
                  <a:pt x="494669" y="359536"/>
                </a:lnTo>
                <a:lnTo>
                  <a:pt x="495835" y="358979"/>
                </a:lnTo>
                <a:lnTo>
                  <a:pt x="496904" y="358237"/>
                </a:lnTo>
                <a:lnTo>
                  <a:pt x="497876" y="357402"/>
                </a:lnTo>
                <a:lnTo>
                  <a:pt x="498848" y="356381"/>
                </a:lnTo>
                <a:lnTo>
                  <a:pt x="499723" y="355176"/>
                </a:lnTo>
                <a:lnTo>
                  <a:pt x="500598" y="353969"/>
                </a:lnTo>
                <a:lnTo>
                  <a:pt x="501376" y="352670"/>
                </a:lnTo>
                <a:lnTo>
                  <a:pt x="502056" y="351278"/>
                </a:lnTo>
                <a:lnTo>
                  <a:pt x="502639" y="349886"/>
                </a:lnTo>
                <a:lnTo>
                  <a:pt x="503126" y="348494"/>
                </a:lnTo>
                <a:lnTo>
                  <a:pt x="503514" y="347104"/>
                </a:lnTo>
                <a:lnTo>
                  <a:pt x="503709" y="345804"/>
                </a:lnTo>
                <a:lnTo>
                  <a:pt x="503903" y="344505"/>
                </a:lnTo>
                <a:lnTo>
                  <a:pt x="504000" y="343299"/>
                </a:lnTo>
                <a:lnTo>
                  <a:pt x="502736" y="341072"/>
                </a:lnTo>
                <a:close/>
              </a:path>
            </a:pathLst>
          </a:custGeom>
          <a:solidFill>
            <a:srgbClr val="C0504D">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文本框 12"/>
          <p:cNvSpPr txBox="1"/>
          <p:nvPr/>
        </p:nvSpPr>
        <p:spPr>
          <a:xfrm>
            <a:off x="611505" y="1059815"/>
            <a:ext cx="8048625" cy="3738245"/>
          </a:xfrm>
          <a:prstGeom prst="rect">
            <a:avLst/>
          </a:prstGeom>
        </p:spPr>
        <p:txBody>
          <a:bodyPr wrap="square">
            <a:spAutoFit/>
          </a:bodyPr>
          <a:p>
            <a:pPr indent="508000" algn="just" fontAlgn="auto">
              <a:lnSpc>
                <a:spcPct val="150000"/>
              </a:lnSpc>
            </a:pPr>
            <a:r>
              <a:rPr lang="en-US" altLang="zh-CN" b="1" dirty="0">
                <a:latin typeface="微软雅黑" panose="020B0503020204020204" charset="-122"/>
                <a:ea typeface="微软雅黑" panose="020B0503020204020204" charset="-122"/>
                <a:sym typeface="+mn-ea"/>
              </a:rPr>
              <a:t> </a:t>
            </a:r>
            <a:r>
              <a:rPr lang="en-US" altLang="zh-CN" sz="1800" b="1" dirty="0">
                <a:latin typeface="方正仿宋_GB2312" panose="02000000000000000000" charset="-122"/>
                <a:ea typeface="方正仿宋_GB2312" panose="02000000000000000000" charset="-122"/>
                <a:cs typeface="方正仿宋_GB2312" panose="02000000000000000000" charset="-122"/>
                <a:sym typeface="+mn-ea"/>
              </a:rPr>
              <a:t>2019</a:t>
            </a:r>
            <a:r>
              <a:rPr lang="zh-CN" altLang="en-US" sz="1800" b="1" dirty="0">
                <a:latin typeface="方正仿宋_GB2312" panose="02000000000000000000" charset="-122"/>
                <a:ea typeface="方正仿宋_GB2312" panose="02000000000000000000" charset="-122"/>
                <a:cs typeface="方正仿宋_GB2312" panose="02000000000000000000" charset="-122"/>
                <a:sym typeface="+mn-ea"/>
              </a:rPr>
              <a:t>年交通运输部海事局与新加坡海事及港务管理局（</a:t>
            </a:r>
            <a:r>
              <a:rPr lang="en-US" altLang="zh-CN" sz="1800" b="1" dirty="0">
                <a:latin typeface="方正仿宋_GB2312" panose="02000000000000000000" charset="-122"/>
                <a:ea typeface="方正仿宋_GB2312" panose="02000000000000000000" charset="-122"/>
                <a:cs typeface="方正仿宋_GB2312" panose="02000000000000000000" charset="-122"/>
                <a:sym typeface="+mn-ea"/>
              </a:rPr>
              <a:t>MPA</a:t>
            </a:r>
            <a:r>
              <a:rPr lang="zh-CN" altLang="en-US" sz="1800" b="1" dirty="0">
                <a:latin typeface="方正仿宋_GB2312" panose="02000000000000000000" charset="-122"/>
                <a:ea typeface="方正仿宋_GB2312" panose="02000000000000000000" charset="-122"/>
                <a:cs typeface="方正仿宋_GB2312" panose="02000000000000000000" charset="-122"/>
                <a:sym typeface="+mn-ea"/>
              </a:rPr>
              <a:t>）联合签署</a:t>
            </a:r>
            <a:r>
              <a:rPr lang="en-US" altLang="zh-CN" sz="1800" b="1" dirty="0">
                <a:latin typeface="方正仿宋_GB2312" panose="02000000000000000000" charset="-122"/>
                <a:ea typeface="方正仿宋_GB2312" panose="02000000000000000000" charset="-122"/>
                <a:cs typeface="方正仿宋_GB2312" panose="02000000000000000000" charset="-122"/>
                <a:sym typeface="+mn-ea"/>
              </a:rPr>
              <a:t>    </a:t>
            </a:r>
            <a:r>
              <a:rPr lang="zh-CN" altLang="en-US" sz="1800" b="1" dirty="0">
                <a:latin typeface="方正仿宋_GB2312" panose="02000000000000000000" charset="-122"/>
                <a:ea typeface="方正仿宋_GB2312" panose="02000000000000000000" charset="-122"/>
                <a:cs typeface="方正仿宋_GB2312" panose="02000000000000000000" charset="-122"/>
                <a:sym typeface="+mn-ea"/>
              </a:rPr>
              <a:t>《中国与新加坡关于推广、接受和使用电子证书的谅解备忘录》。</a:t>
            </a:r>
            <a:endParaRPr lang="zh-CN" altLang="en-US" sz="1800" b="1" dirty="0">
              <a:latin typeface="方正仿宋_GB2312" panose="02000000000000000000" charset="-122"/>
              <a:ea typeface="方正仿宋_GB2312" panose="02000000000000000000" charset="-122"/>
              <a:cs typeface="方正仿宋_GB2312" panose="02000000000000000000" charset="-122"/>
              <a:sym typeface="+mn-ea"/>
            </a:endParaRPr>
          </a:p>
          <a:p>
            <a:pPr indent="508000" algn="just" fontAlgn="auto">
              <a:lnSpc>
                <a:spcPct val="150000"/>
              </a:lnSpc>
            </a:pPr>
            <a:endParaRPr lang="zh-CN" altLang="en-US" sz="1800" b="1" dirty="0">
              <a:latin typeface="方正仿宋_GB2312" panose="02000000000000000000" charset="-122"/>
              <a:ea typeface="方正仿宋_GB2312" panose="02000000000000000000" charset="-122"/>
              <a:cs typeface="方正仿宋_GB2312" panose="02000000000000000000" charset="-122"/>
              <a:sym typeface="+mn-ea"/>
            </a:endParaRPr>
          </a:p>
          <a:p>
            <a:pPr>
              <a:lnSpc>
                <a:spcPct val="150000"/>
              </a:lnSpc>
              <a:spcBef>
                <a:spcPct val="0"/>
              </a:spcBef>
              <a:buNone/>
            </a:pPr>
            <a:r>
              <a:rPr lang="en-US" sz="1800" b="1" dirty="0">
                <a:solidFill>
                  <a:schemeClr val="tx1">
                    <a:lumMod val="75000"/>
                    <a:lumOff val="25000"/>
                  </a:schemeClr>
                </a:solidFill>
                <a:latin typeface="方正仿宋_GB2312" panose="02000000000000000000" charset="-122"/>
                <a:ea typeface="方正仿宋_GB2312" panose="02000000000000000000" charset="-122"/>
                <a:cs typeface="方正仿宋_GB2312" panose="02000000000000000000" charset="-122"/>
                <a:sym typeface="微软雅黑" panose="020B0503020204020204" charset="-122"/>
              </a:rPr>
              <a:t>     </a:t>
            </a:r>
            <a:r>
              <a:rPr lang="en-US" sz="1800" b="1" dirty="0">
                <a:latin typeface="方正仿宋_GB2312" panose="02000000000000000000" charset="-122"/>
                <a:ea typeface="方正仿宋_GB2312" panose="02000000000000000000" charset="-122"/>
                <a:cs typeface="方正仿宋_GB2312" panose="02000000000000000000" charset="-122"/>
                <a:sym typeface="+mn-ea"/>
              </a:rPr>
              <a:t>2024</a:t>
            </a:r>
            <a:r>
              <a:rPr lang="zh-CN" altLang="en-US" sz="1800" b="1" dirty="0">
                <a:latin typeface="方正仿宋_GB2312" panose="02000000000000000000" charset="-122"/>
                <a:ea typeface="方正仿宋_GB2312" panose="02000000000000000000" charset="-122"/>
                <a:cs typeface="方正仿宋_GB2312" panose="02000000000000000000" charset="-122"/>
                <a:sym typeface="+mn-ea"/>
              </a:rPr>
              <a:t>年</a:t>
            </a:r>
            <a:r>
              <a:rPr lang="en-US" altLang="zh-CN" sz="1800" b="1" dirty="0">
                <a:latin typeface="方正仿宋_GB2312" panose="02000000000000000000" charset="-122"/>
                <a:ea typeface="方正仿宋_GB2312" panose="02000000000000000000" charset="-122"/>
                <a:cs typeface="方正仿宋_GB2312" panose="02000000000000000000" charset="-122"/>
                <a:sym typeface="+mn-ea"/>
              </a:rPr>
              <a:t>8</a:t>
            </a:r>
            <a:r>
              <a:rPr lang="zh-CN" altLang="en-US" sz="1800" b="1" dirty="0">
                <a:latin typeface="方正仿宋_GB2312" panose="02000000000000000000" charset="-122"/>
                <a:ea typeface="方正仿宋_GB2312" panose="02000000000000000000" charset="-122"/>
                <a:cs typeface="方正仿宋_GB2312" panose="02000000000000000000" charset="-122"/>
                <a:sym typeface="+mn-ea"/>
              </a:rPr>
              <a:t>月在前期实践探索的基础上，单一窗口标准版中新船舶电子证书跨境交换及应用项目启动</a:t>
            </a:r>
            <a:r>
              <a:rPr lang="zh-CN" altLang="en-US" sz="1800" b="1" dirty="0">
                <a:solidFill>
                  <a:schemeClr val="tx1">
                    <a:lumMod val="75000"/>
                    <a:lumOff val="25000"/>
                  </a:schemeClr>
                </a:solidFill>
                <a:latin typeface="方正仿宋_GB2312" panose="02000000000000000000" charset="-122"/>
                <a:ea typeface="方正仿宋_GB2312" panose="02000000000000000000" charset="-122"/>
                <a:cs typeface="方正仿宋_GB2312" panose="02000000000000000000" charset="-122"/>
                <a:sym typeface="微软雅黑" panose="020B0503020204020204" charset="-122"/>
              </a:rPr>
              <a:t>。</a:t>
            </a:r>
            <a:endParaRPr lang="zh-CN" altLang="en-US" sz="1800" b="1" dirty="0">
              <a:solidFill>
                <a:schemeClr val="tx1">
                  <a:lumMod val="75000"/>
                  <a:lumOff val="25000"/>
                </a:schemeClr>
              </a:solidFill>
              <a:latin typeface="方正仿宋_GB2312" panose="02000000000000000000" charset="-122"/>
              <a:ea typeface="方正仿宋_GB2312" panose="02000000000000000000" charset="-122"/>
              <a:cs typeface="方正仿宋_GB2312" panose="02000000000000000000" charset="-122"/>
              <a:sym typeface="微软雅黑" panose="020B0503020204020204" charset="-122"/>
            </a:endParaRPr>
          </a:p>
          <a:p>
            <a:pPr>
              <a:lnSpc>
                <a:spcPct val="150000"/>
              </a:lnSpc>
              <a:spcBef>
                <a:spcPct val="0"/>
              </a:spcBef>
              <a:buNone/>
            </a:pPr>
            <a:endParaRPr lang="zh-CN" altLang="en-US" sz="1800" b="1">
              <a:solidFill>
                <a:srgbClr val="000000"/>
              </a:solidFill>
              <a:latin typeface="方正仿宋_GB2312" panose="02000000000000000000" charset="-122"/>
              <a:ea typeface="方正仿宋_GB2312" panose="02000000000000000000" charset="-122"/>
              <a:cs typeface="方正仿宋_GB2312" panose="02000000000000000000" charset="-122"/>
            </a:endParaRPr>
          </a:p>
          <a:p>
            <a:pPr>
              <a:lnSpc>
                <a:spcPct val="150000"/>
              </a:lnSpc>
              <a:spcBef>
                <a:spcPct val="0"/>
              </a:spcBef>
              <a:buNone/>
            </a:pPr>
            <a:r>
              <a:rPr lang="en-US" sz="1800" b="1" dirty="0">
                <a:solidFill>
                  <a:schemeClr val="tx1">
                    <a:lumMod val="75000"/>
                    <a:lumOff val="25000"/>
                  </a:schemeClr>
                </a:solidFill>
                <a:latin typeface="方正仿宋_GB2312" panose="02000000000000000000" charset="-122"/>
                <a:ea typeface="方正仿宋_GB2312" panose="02000000000000000000" charset="-122"/>
                <a:cs typeface="方正仿宋_GB2312" panose="02000000000000000000" charset="-122"/>
                <a:sym typeface="微软雅黑" panose="020B0503020204020204" charset="-122"/>
              </a:rPr>
              <a:t>    </a:t>
            </a:r>
            <a:r>
              <a:rPr lang="zh-CN" altLang="en-US" sz="1800" b="1" dirty="0">
                <a:latin typeface="方正仿宋_GB2312" panose="02000000000000000000" charset="-122"/>
                <a:ea typeface="方正仿宋_GB2312" panose="02000000000000000000" charset="-122"/>
                <a:cs typeface="方正仿宋_GB2312" panose="02000000000000000000" charset="-122"/>
                <a:sym typeface="微软雅黑" panose="020B0503020204020204" charset="-122"/>
              </a:rPr>
              <a:t> 2025年7月在个别现场试点。</a:t>
            </a:r>
            <a:endParaRPr lang="zh-CN" altLang="en-US" sz="1800" b="1" dirty="0">
              <a:latin typeface="方正仿宋_GB2312" panose="02000000000000000000" charset="-122"/>
              <a:ea typeface="方正仿宋_GB2312" panose="02000000000000000000" charset="-122"/>
              <a:cs typeface="方正仿宋_GB2312" panose="02000000000000000000" charset="-122"/>
              <a:sym typeface="微软雅黑" panose="020B0503020204020204" charset="-122"/>
            </a:endParaRPr>
          </a:p>
          <a:p>
            <a:pPr>
              <a:lnSpc>
                <a:spcPct val="150000"/>
              </a:lnSpc>
              <a:spcBef>
                <a:spcPct val="0"/>
              </a:spcBef>
              <a:buNone/>
            </a:pPr>
            <a:r>
              <a:rPr lang="zh-CN" altLang="en-US" sz="1800" b="1" dirty="0">
                <a:latin typeface="方正仿宋_GB2312" panose="02000000000000000000" charset="-122"/>
                <a:ea typeface="方正仿宋_GB2312" panose="02000000000000000000" charset="-122"/>
                <a:cs typeface="方正仿宋_GB2312" panose="02000000000000000000" charset="-122"/>
                <a:sym typeface="微软雅黑" panose="020B0503020204020204" charset="-122"/>
              </a:rPr>
              <a:t>     2025年8月底启动全国试运行。</a:t>
            </a:r>
            <a:endParaRPr lang="zh-CN" altLang="en-US" sz="1800" b="1" dirty="0">
              <a:latin typeface="方正仿宋_GB2312" panose="02000000000000000000" charset="-122"/>
              <a:ea typeface="方正仿宋_GB2312" panose="02000000000000000000" charset="-122"/>
              <a:cs typeface="方正仿宋_GB2312" panose="02000000000000000000" charset="-122"/>
              <a:sym typeface="微软雅黑" panose="020B0503020204020204" charset="-122"/>
            </a:endParaRPr>
          </a:p>
          <a:p>
            <a:pPr>
              <a:lnSpc>
                <a:spcPct val="150000"/>
              </a:lnSpc>
              <a:spcBef>
                <a:spcPct val="0"/>
              </a:spcBef>
              <a:buNone/>
            </a:pPr>
            <a:r>
              <a:rPr lang="en-US" dirty="0">
                <a:sym typeface="+mn-ea"/>
              </a:rPr>
              <a:t>          </a:t>
            </a:r>
            <a:endParaRPr lang="zh-CN" altLang="en-US">
              <a:solidFill>
                <a:srgbClr val="000000"/>
              </a:solidFill>
              <a:latin typeface="宋体" panose="02010600030101010101" pitchFamily="2" charset="-122"/>
              <a:ea typeface="宋体" panose="02010600030101010101" pitchFamily="2"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cxnSp>
        <p:nvCxnSpPr>
          <p:cNvPr id="3" name="Connector 3"/>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4" name="AutoShape 4"/>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000"/>
                    </a:srgbClr>
                  </a:outerShdw>
                </a:effectLst>
                <a:latin typeface="Calibri" panose="020F0502020204030204"/>
                <a:ea typeface="Calibri" panose="020F0502020204030204"/>
                <a:cs typeface="Calibri" panose="020F0502020204030204"/>
                <a:sym typeface="Calibri" panose="020F0502020204030204"/>
              </a:rPr>
              <a:t>1</a:t>
            </a:r>
            <a:endParaRPr lang="en-US" sz="1100"/>
          </a:p>
        </p:txBody>
      </p:sp>
      <p:pic>
        <p:nvPicPr>
          <p:cNvPr id="5" name="Picture 5"/>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6" name="AutoShape 6"/>
          <p:cNvSpPr/>
          <p:nvPr/>
        </p:nvSpPr>
        <p:spPr>
          <a:xfrm>
            <a:off x="1117600" y="266700"/>
            <a:ext cx="50800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中新船舶电子证书跨境交换</a:t>
            </a:r>
            <a:endParaRPr lang="en-US" sz="1100"/>
          </a:p>
        </p:txBody>
      </p:sp>
      <p:pic>
        <p:nvPicPr>
          <p:cNvPr id="7" name="Picture 7"/>
          <p:cNvPicPr>
            <a:picLocks noChangeAspect="1"/>
          </p:cNvPicPr>
          <p:nvPr>
            <p:custDataLst>
              <p:tags r:id="rId3"/>
            </p:custDataLst>
          </p:nvPr>
        </p:nvPicPr>
        <p:blipFill>
          <a:blip r:embed="rId4"/>
          <a:srcRect/>
          <a:stretch>
            <a:fillRect/>
          </a:stretch>
        </p:blipFill>
        <p:spPr>
          <a:xfrm>
            <a:off x="0" y="723900"/>
            <a:ext cx="9055100" cy="4418965"/>
          </a:xfrm>
          <a:prstGeom prst="rect">
            <a:avLst/>
          </a:prstGeom>
          <a:noFill/>
          <a:ln w="25400" cap="flat" cmpd="sng">
            <a:noFill/>
            <a:prstDash val="solid"/>
            <a:round/>
          </a:ln>
        </p:spPr>
      </p:pic>
      <p:cxnSp>
        <p:nvCxnSpPr>
          <p:cNvPr id="10" name="Connector 10"/>
          <p:cNvCxnSpPr/>
          <p:nvPr>
            <p:custDataLst>
              <p:tags r:id="rId5"/>
            </p:custDataLst>
          </p:nvPr>
        </p:nvCxnSpPr>
        <p:spPr>
          <a:xfrm rot="-17188">
            <a:off x="508016" y="2216150"/>
            <a:ext cx="2540000" cy="12700"/>
          </a:xfrm>
          <a:prstGeom prst="straightConnector1">
            <a:avLst/>
          </a:prstGeom>
          <a:solidFill>
            <a:srgbClr val="DEE0E3">
              <a:alpha val="100000"/>
            </a:srgbClr>
          </a:solidFill>
          <a:ln w="12700" cap="flat" cmpd="sng">
            <a:solidFill>
              <a:srgbClr val="1450A0">
                <a:alpha val="30000"/>
              </a:srgbClr>
            </a:solidFill>
            <a:prstDash val="solid"/>
            <a:round/>
            <a:headEnd type="none" w="med" len="med"/>
            <a:tailEnd type="none" w="med" len="med"/>
          </a:ln>
        </p:spPr>
      </p:cxnSp>
      <p:cxnSp>
        <p:nvCxnSpPr>
          <p:cNvPr id="14" name="Connector 14"/>
          <p:cNvCxnSpPr/>
          <p:nvPr>
            <p:custDataLst>
              <p:tags r:id="rId6"/>
            </p:custDataLst>
          </p:nvPr>
        </p:nvCxnSpPr>
        <p:spPr>
          <a:xfrm rot="-17188">
            <a:off x="3429016" y="2216150"/>
            <a:ext cx="2540000" cy="12700"/>
          </a:xfrm>
          <a:prstGeom prst="straightConnector1">
            <a:avLst/>
          </a:prstGeom>
          <a:solidFill>
            <a:srgbClr val="DEE0E3">
              <a:alpha val="100000"/>
            </a:srgbClr>
          </a:solidFill>
          <a:ln w="12700" cap="flat" cmpd="sng">
            <a:solidFill>
              <a:srgbClr val="1450A0">
                <a:alpha val="30000"/>
              </a:srgbClr>
            </a:solidFill>
            <a:prstDash val="solid"/>
            <a:round/>
            <a:headEnd type="none" w="med" len="med"/>
            <a:tailEnd type="none" w="med" len="med"/>
          </a:ln>
        </p:spPr>
      </p:cxnSp>
      <p:cxnSp>
        <p:nvCxnSpPr>
          <p:cNvPr id="18" name="Connector 18"/>
          <p:cNvCxnSpPr/>
          <p:nvPr>
            <p:custDataLst>
              <p:tags r:id="rId7"/>
            </p:custDataLst>
          </p:nvPr>
        </p:nvCxnSpPr>
        <p:spPr>
          <a:xfrm rot="-17188">
            <a:off x="6286516" y="2216150"/>
            <a:ext cx="2540000" cy="12700"/>
          </a:xfrm>
          <a:prstGeom prst="straightConnector1">
            <a:avLst/>
          </a:prstGeom>
          <a:solidFill>
            <a:srgbClr val="DEE0E3">
              <a:alpha val="100000"/>
            </a:srgbClr>
          </a:solidFill>
          <a:ln w="12700" cap="flat" cmpd="sng">
            <a:solidFill>
              <a:srgbClr val="1450A0">
                <a:alpha val="30000"/>
              </a:srgbClr>
            </a:solidFill>
            <a:prstDash val="solid"/>
            <a:round/>
            <a:headEnd type="none" w="med" len="med"/>
            <a:tailEnd type="none" w="med" len="med"/>
          </a:ln>
        </p:spPr>
      </p:cxnSp>
      <p:sp>
        <p:nvSpPr>
          <p:cNvPr id="20" name="AutoShape 20"/>
          <p:cNvSpPr/>
          <p:nvPr/>
        </p:nvSpPr>
        <p:spPr>
          <a:xfrm>
            <a:off x="2294890" y="787400"/>
            <a:ext cx="6657975" cy="5715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核心价值：以区块链技术为纽带，以双边互信为基础，实现船舶证书跨境交换的数字化转型，树立了国际海事领域政务服务协同的标杆案例。</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cxnSp>
        <p:nvCxnSpPr>
          <p:cNvPr id="3" name="Connector 3"/>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4" name="AutoShape 4"/>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000"/>
                    </a:srgbClr>
                  </a:outerShdw>
                </a:effectLst>
                <a:latin typeface="Calibri" panose="020F0502020204030204"/>
                <a:ea typeface="Calibri" panose="020F0502020204030204"/>
                <a:cs typeface="Calibri" panose="020F0502020204030204"/>
                <a:sym typeface="Calibri" panose="020F0502020204030204"/>
              </a:rPr>
              <a:t>1</a:t>
            </a:r>
            <a:endParaRPr lang="en-US" sz="1100"/>
          </a:p>
        </p:txBody>
      </p:sp>
      <p:pic>
        <p:nvPicPr>
          <p:cNvPr id="5" name="Picture 5"/>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6" name="AutoShape 6"/>
          <p:cNvSpPr/>
          <p:nvPr/>
        </p:nvSpPr>
        <p:spPr>
          <a:xfrm>
            <a:off x="1117600" y="266700"/>
            <a:ext cx="76200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建设背景：内港公路舱单“一单两报”</a:t>
            </a:r>
            <a:endParaRPr lang="en-US" sz="1100"/>
          </a:p>
        </p:txBody>
      </p:sp>
      <p:sp>
        <p:nvSpPr>
          <p:cNvPr id="7" name="AutoShape 7"/>
          <p:cNvSpPr/>
          <p:nvPr>
            <p:custDataLst>
              <p:tags r:id="rId3"/>
            </p:custDataLst>
          </p:nvPr>
        </p:nvSpPr>
        <p:spPr>
          <a:xfrm>
            <a:off x="317500" y="1524000"/>
            <a:ext cx="2794000" cy="3302000"/>
          </a:xfrm>
          <a:prstGeom prst="roundRect">
            <a:avLst>
              <a:gd name="adj" fmla="val 0"/>
            </a:avLst>
          </a:prstGeom>
          <a:solidFill>
            <a:srgbClr val="EBF2FF">
              <a:alpha val="100000"/>
            </a:srgbClr>
          </a:solidFill>
          <a:ln cap="flat" cmpd="sng">
            <a:solidFill>
              <a:srgbClr val="BDCBE6">
                <a:alpha val="100000"/>
              </a:srgbClr>
            </a:solidFill>
            <a:prstDash val="solid"/>
            <a:round/>
          </a:ln>
        </p:spPr>
        <p:txBody>
          <a:bodyPr vert="horz" wrap="square" lIns="63500" tIns="63500" rIns="63500" bIns="63500" rtlCol="0" anchor="ctr"/>
          <a:lstStyle/>
          <a:p>
            <a:pPr algn="ctr">
              <a:defRPr/>
            </a:pPr>
          </a:p>
        </p:txBody>
      </p:sp>
      <p:sp>
        <p:nvSpPr>
          <p:cNvPr id="8" name="AutoShape 8"/>
          <p:cNvSpPr/>
          <p:nvPr>
            <p:custDataLst>
              <p:tags r:id="rId4"/>
            </p:custDataLst>
          </p:nvPr>
        </p:nvSpPr>
        <p:spPr>
          <a:xfrm>
            <a:off x="444500" y="1714500"/>
            <a:ext cx="2540000" cy="5080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01 紧密的贸易联系</a:t>
            </a:r>
            <a:endParaRPr lang="en-US" sz="1100"/>
          </a:p>
        </p:txBody>
      </p:sp>
      <p:cxnSp>
        <p:nvCxnSpPr>
          <p:cNvPr id="9" name="Connector 9"/>
          <p:cNvCxnSpPr/>
          <p:nvPr>
            <p:custDataLst>
              <p:tags r:id="rId5"/>
            </p:custDataLst>
          </p:nvPr>
        </p:nvCxnSpPr>
        <p:spPr>
          <a:xfrm rot="-17188">
            <a:off x="444516" y="2279650"/>
            <a:ext cx="2540000" cy="12700"/>
          </a:xfrm>
          <a:prstGeom prst="line">
            <a:avLst/>
          </a:prstGeom>
          <a:solidFill>
            <a:srgbClr val="DEE0E3">
              <a:alpha val="100000"/>
            </a:srgbClr>
          </a:solidFill>
          <a:ln w="12700" cap="flat" cmpd="sng">
            <a:solidFill>
              <a:srgbClr val="1D4ED8">
                <a:alpha val="30000"/>
              </a:srgbClr>
            </a:solidFill>
            <a:prstDash val="solid"/>
            <a:round/>
            <a:headEnd type="none" w="med" len="med"/>
            <a:tailEnd type="none" w="med" len="med"/>
          </a:ln>
        </p:spPr>
      </p:cxnSp>
      <p:sp>
        <p:nvSpPr>
          <p:cNvPr id="10" name="AutoShape 10"/>
          <p:cNvSpPr/>
          <p:nvPr>
            <p:custDataLst>
              <p:tags r:id="rId6"/>
            </p:custDataLst>
          </p:nvPr>
        </p:nvSpPr>
        <p:spPr>
          <a:xfrm>
            <a:off x="444500" y="2540000"/>
            <a:ext cx="2540000" cy="2032000"/>
          </a:xfrm>
          <a:prstGeom prst="rect">
            <a:avLst/>
          </a:prstGeom>
          <a:noFill/>
          <a:ln w="9525"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内地与香港地缘相近，贸易往来频繁且密切，公路运输凭借其灵活、高效、时效性强的特点，成为两地跨境物流的核心运输方式，支撑着海量的日常商贸流通需求。</a:t>
            </a:r>
            <a:endParaRPr lang="en-US" sz="1100"/>
          </a:p>
        </p:txBody>
      </p:sp>
      <p:sp>
        <p:nvSpPr>
          <p:cNvPr id="11" name="AutoShape 11"/>
          <p:cNvSpPr/>
          <p:nvPr>
            <p:custDataLst>
              <p:tags r:id="rId7"/>
            </p:custDataLst>
          </p:nvPr>
        </p:nvSpPr>
        <p:spPr>
          <a:xfrm>
            <a:off x="3302000" y="1524000"/>
            <a:ext cx="2794000" cy="3302000"/>
          </a:xfrm>
          <a:prstGeom prst="roundRect">
            <a:avLst>
              <a:gd name="adj" fmla="val 0"/>
            </a:avLst>
          </a:prstGeom>
          <a:solidFill>
            <a:srgbClr val="FFF7ED">
              <a:alpha val="100000"/>
            </a:srgbClr>
          </a:solidFill>
          <a:ln cap="flat" cmpd="sng">
            <a:solidFill>
              <a:srgbClr val="E6D4BE">
                <a:alpha val="100000"/>
              </a:srgbClr>
            </a:solidFill>
            <a:prstDash val="solid"/>
            <a:round/>
          </a:ln>
        </p:spPr>
        <p:txBody>
          <a:bodyPr vert="horz" wrap="square" lIns="63500" tIns="63500" rIns="63500" bIns="63500" rtlCol="0" anchor="ctr"/>
          <a:lstStyle/>
          <a:p>
            <a:pPr algn="ctr">
              <a:defRPr/>
            </a:pPr>
          </a:p>
        </p:txBody>
      </p:sp>
      <p:sp>
        <p:nvSpPr>
          <p:cNvPr id="12" name="AutoShape 12"/>
          <p:cNvSpPr/>
          <p:nvPr>
            <p:custDataLst>
              <p:tags r:id="rId8"/>
            </p:custDataLst>
          </p:nvPr>
        </p:nvSpPr>
        <p:spPr>
          <a:xfrm>
            <a:off x="3429000" y="1714500"/>
            <a:ext cx="2540000" cy="5080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EA580C"/>
                </a:solidFill>
                <a:latin typeface="Noto Sans SC" panose="020B0200000000000000" charset="-122"/>
                <a:ea typeface="Noto Sans SC" panose="020B0200000000000000" charset="-122"/>
                <a:cs typeface="Noto Sans SC" panose="020B0200000000000000" charset="-122"/>
                <a:sym typeface="Noto Sans SC" panose="020B0200000000000000" charset="-122"/>
              </a:rPr>
              <a:t>02 传统申报的挑战</a:t>
            </a:r>
            <a:endParaRPr lang="en-US" sz="1100"/>
          </a:p>
        </p:txBody>
      </p:sp>
      <p:cxnSp>
        <p:nvCxnSpPr>
          <p:cNvPr id="13" name="Connector 13"/>
          <p:cNvCxnSpPr/>
          <p:nvPr>
            <p:custDataLst>
              <p:tags r:id="rId9"/>
            </p:custDataLst>
          </p:nvPr>
        </p:nvCxnSpPr>
        <p:spPr>
          <a:xfrm rot="-17188">
            <a:off x="3429016" y="2279650"/>
            <a:ext cx="2540000" cy="12700"/>
          </a:xfrm>
          <a:prstGeom prst="line">
            <a:avLst/>
          </a:prstGeom>
          <a:solidFill>
            <a:srgbClr val="DEE0E3">
              <a:alpha val="100000"/>
            </a:srgbClr>
          </a:solidFill>
          <a:ln w="12700" cap="flat" cmpd="sng">
            <a:solidFill>
              <a:srgbClr val="EA580C">
                <a:alpha val="30000"/>
              </a:srgbClr>
            </a:solidFill>
            <a:prstDash val="solid"/>
            <a:round/>
            <a:headEnd type="none" w="med" len="med"/>
            <a:tailEnd type="none" w="med" len="med"/>
          </a:ln>
        </p:spPr>
      </p:cxnSp>
      <p:sp>
        <p:nvSpPr>
          <p:cNvPr id="14" name="AutoShape 14"/>
          <p:cNvSpPr/>
          <p:nvPr>
            <p:custDataLst>
              <p:tags r:id="rId10"/>
            </p:custDataLst>
          </p:nvPr>
        </p:nvSpPr>
        <p:spPr>
          <a:xfrm>
            <a:off x="3429000" y="2540000"/>
            <a:ext cx="2540000" cy="2032000"/>
          </a:xfrm>
          <a:prstGeom prst="rect">
            <a:avLst/>
          </a:prstGeom>
          <a:noFill/>
          <a:ln w="9525"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传统模式下企业需分别向内地与香港海关重复申报，人工维护两套独立系统，不仅造成数据录入工作量倍增，还极易因人工操作产生信息错漏，大幅增加合规风险与运营成本。</a:t>
            </a:r>
            <a:endParaRPr lang="en-US" sz="1100"/>
          </a:p>
        </p:txBody>
      </p:sp>
      <p:sp>
        <p:nvSpPr>
          <p:cNvPr id="15" name="AutoShape 15"/>
          <p:cNvSpPr/>
          <p:nvPr>
            <p:custDataLst>
              <p:tags r:id="rId11"/>
            </p:custDataLst>
          </p:nvPr>
        </p:nvSpPr>
        <p:spPr>
          <a:xfrm>
            <a:off x="6223000" y="1524000"/>
            <a:ext cx="2794000" cy="3302000"/>
          </a:xfrm>
          <a:prstGeom prst="roundRect">
            <a:avLst>
              <a:gd name="adj" fmla="val 0"/>
            </a:avLst>
          </a:prstGeom>
          <a:solidFill>
            <a:srgbClr val="ECFDF5">
              <a:alpha val="100000"/>
            </a:srgbClr>
          </a:solidFill>
          <a:ln cap="flat" cmpd="sng">
            <a:solidFill>
              <a:srgbClr val="BDE4D2">
                <a:alpha val="100000"/>
              </a:srgbClr>
            </a:solidFill>
            <a:prstDash val="solid"/>
            <a:round/>
          </a:ln>
        </p:spPr>
        <p:txBody>
          <a:bodyPr vert="horz" wrap="square" lIns="63500" tIns="63500" rIns="63500" bIns="63500" rtlCol="0" anchor="ctr"/>
          <a:lstStyle/>
          <a:p>
            <a:pPr algn="ctr">
              <a:defRPr/>
            </a:pPr>
          </a:p>
        </p:txBody>
      </p:sp>
      <p:sp>
        <p:nvSpPr>
          <p:cNvPr id="16" name="AutoShape 16"/>
          <p:cNvSpPr/>
          <p:nvPr>
            <p:custDataLst>
              <p:tags r:id="rId12"/>
            </p:custDataLst>
          </p:nvPr>
        </p:nvSpPr>
        <p:spPr>
          <a:xfrm>
            <a:off x="6350000" y="1714500"/>
            <a:ext cx="2540000" cy="5080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59669"/>
                </a:solidFill>
                <a:latin typeface="Noto Sans SC" panose="020B0200000000000000" charset="-122"/>
                <a:ea typeface="Noto Sans SC" panose="020B0200000000000000" charset="-122"/>
                <a:cs typeface="Noto Sans SC" panose="020B0200000000000000" charset="-122"/>
                <a:sym typeface="Noto Sans SC" panose="020B0200000000000000" charset="-122"/>
              </a:rPr>
              <a:t>03 “一单两报”的诞生</a:t>
            </a:r>
            <a:endParaRPr lang="en-US" sz="1100"/>
          </a:p>
        </p:txBody>
      </p:sp>
      <p:cxnSp>
        <p:nvCxnSpPr>
          <p:cNvPr id="17" name="Connector 17"/>
          <p:cNvCxnSpPr/>
          <p:nvPr>
            <p:custDataLst>
              <p:tags r:id="rId13"/>
            </p:custDataLst>
          </p:nvPr>
        </p:nvCxnSpPr>
        <p:spPr>
          <a:xfrm rot="-17188">
            <a:off x="6350016" y="2279650"/>
            <a:ext cx="2540000" cy="12700"/>
          </a:xfrm>
          <a:prstGeom prst="line">
            <a:avLst/>
          </a:prstGeom>
          <a:solidFill>
            <a:srgbClr val="DEE0E3">
              <a:alpha val="100000"/>
            </a:srgbClr>
          </a:solidFill>
          <a:ln w="12700" cap="flat" cmpd="sng">
            <a:solidFill>
              <a:srgbClr val="059669">
                <a:alpha val="30000"/>
              </a:srgbClr>
            </a:solidFill>
            <a:prstDash val="solid"/>
            <a:round/>
            <a:headEnd type="none" w="med" len="med"/>
            <a:tailEnd type="none" w="med" len="med"/>
          </a:ln>
        </p:spPr>
      </p:cxnSp>
      <p:sp>
        <p:nvSpPr>
          <p:cNvPr id="18" name="AutoShape 18"/>
          <p:cNvSpPr/>
          <p:nvPr>
            <p:custDataLst>
              <p:tags r:id="rId14"/>
            </p:custDataLst>
          </p:nvPr>
        </p:nvSpPr>
        <p:spPr>
          <a:xfrm>
            <a:off x="6350000" y="2540000"/>
            <a:ext cx="2540000" cy="2032000"/>
          </a:xfrm>
          <a:prstGeom prst="rect">
            <a:avLst/>
          </a:prstGeom>
          <a:noFill/>
          <a:ln w="9525"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panose="020B0200000000000000" charset="-122"/>
                <a:ea typeface="Noto Sans SC" panose="020B0200000000000000" charset="-122"/>
                <a:cs typeface="Noto Sans SC" panose="020B0200000000000000" charset="-122"/>
                <a:sym typeface="Noto Sans SC" panose="020B0200000000000000" charset="-122"/>
              </a:rPr>
              <a:t>依托“单一窗口”平台，企业仅需一次性录入数据，系统自动完成数据转译与格式适配，同步推送至两地海关系统，真正实现“一次录入，两地共享”，从技术层面彻底简化申报流程。</a:t>
            </a:r>
            <a:endParaRPr lang="en-US" sz="1100"/>
          </a:p>
        </p:txBody>
      </p:sp>
      <p:sp>
        <p:nvSpPr>
          <p:cNvPr id="20" name="AutoShape 20"/>
          <p:cNvSpPr/>
          <p:nvPr/>
        </p:nvSpPr>
        <p:spPr>
          <a:xfrm>
            <a:off x="444500" y="779145"/>
            <a:ext cx="8445500" cy="635000"/>
          </a:xfrm>
          <a:prstGeom prst="rect">
            <a:avLst/>
          </a:prstGeom>
          <a:noFill/>
          <a:ln w="9525"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核心价值：通过技术手段打破两地数据壁垒，实现物流申报数据的无缝衔接，大幅降低企业合规成本，提升跨境公路物流通关效率，促进内港贸易便利化升级。</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80000"/>
          </a:blip>
          <a:srcRect/>
          <a:stretch>
            <a:fillRect/>
          </a:stretch>
        </p:blipFill>
        <p:spPr>
          <a:xfrm>
            <a:off x="0" y="4089400"/>
            <a:ext cx="9144000" cy="1079500"/>
          </a:xfrm>
          <a:prstGeom prst="rect">
            <a:avLst/>
          </a:prstGeom>
          <a:noFill/>
          <a:ln w="25400" cap="flat" cmpd="sng">
            <a:noFill/>
            <a:prstDash val="solid"/>
            <a:round/>
          </a:ln>
        </p:spPr>
      </p:pic>
      <p:sp>
        <p:nvSpPr>
          <p:cNvPr id="3" name="AutoShape 3"/>
          <p:cNvSpPr/>
          <p:nvPr/>
        </p:nvSpPr>
        <p:spPr>
          <a:xfrm>
            <a:off x="76200" y="1320800"/>
            <a:ext cx="8915400" cy="2425700"/>
          </a:xfrm>
          <a:prstGeom prst="rect">
            <a:avLst/>
          </a:prstGeom>
          <a:noFill/>
          <a:ln w="9525" cap="flat" cmpd="sng">
            <a:noFill/>
            <a:prstDash val="solid"/>
            <a:round/>
          </a:ln>
        </p:spPr>
        <p:txBody>
          <a:bodyPr vert="horz" wrap="square" lIns="88900" tIns="50800" rIns="88900" bIns="50800" rtlCol="0" anchor="t" anchorCtr="0"/>
          <a:lstStyle/>
          <a:p>
            <a:pPr marL="0" indent="0" algn="ctr">
              <a:lnSpc>
                <a:spcPct val="108000"/>
              </a:lnSpc>
              <a:defRPr/>
            </a:pPr>
            <a:r>
              <a:rPr lang="en-US" sz="3600" b="1"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02 建设内容</a:t>
            </a:r>
            <a:endParaRPr lang="en-US" sz="1100"/>
          </a:p>
          <a:p>
            <a:pPr marL="0" indent="0" algn="ctr">
              <a:lnSpc>
                <a:spcPct val="125000"/>
              </a:lnSpc>
            </a:pPr>
            <a:r>
              <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从核心定义出发，拆解两项关键应用的建设内核</a:t>
            </a:r>
            <a:endParaRPr lang="en-US" sz="2000" b="0" i="0" u="none" strike="noStrike">
              <a:solidFill>
                <a:srgbClr val="FFFFFF">
                  <a:alpha val="9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 name="AutoShape 4"/>
          <p:cNvSpPr/>
          <p:nvPr/>
        </p:nvSpPr>
        <p:spPr>
          <a:xfrm>
            <a:off x="1339850" y="3365500"/>
            <a:ext cx="6902450" cy="7239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1600" b="0" i="0" u="none" strike="noStrike">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聚焦建设本质，明确“是什么”的核心问题</a:t>
            </a:r>
            <a:endParaRPr lang="en-US" sz="1100"/>
          </a:p>
          <a:p>
            <a:pPr marL="0" indent="0" algn="l">
              <a:lnSpc>
                <a:spcPct val="100000"/>
              </a:lnSpc>
            </a:pPr>
            <a:r>
              <a:rPr lang="en-US" sz="1400" b="0" i="0" u="none" strike="noStrike">
                <a:solidFill>
                  <a:srgbClr val="FFFFFF">
                    <a:alpha val="7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挖掘应用背后的业务逻辑与实际场景落地价值</a:t>
            </a:r>
            <a:endParaRPr lang="en-US" sz="1400" b="0" i="0" u="none" strike="noStrike">
              <a:solidFill>
                <a:srgbClr val="FFFFFF">
                  <a:alpha val="70196"/>
                </a:srgbClr>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pic>
        <p:nvPicPr>
          <p:cNvPr id="5" name="Picture 5"/>
          <p:cNvPicPr>
            <a:picLocks noChangeAspect="1"/>
          </p:cNvPicPr>
          <p:nvPr/>
        </p:nvPicPr>
        <p:blipFill>
          <a:blip r:embed="rId3"/>
          <a:srcRect/>
          <a:stretch>
            <a:fillRect/>
          </a:stretch>
        </p:blipFill>
        <p:spPr>
          <a:xfrm>
            <a:off x="5410200" y="4584700"/>
            <a:ext cx="2832100" cy="342900"/>
          </a:xfrm>
          <a:prstGeom prst="rect">
            <a:avLst/>
          </a:prstGeom>
          <a:noFill/>
          <a:ln w="25400" cap="flat" cmpd="sng">
            <a:noFill/>
            <a:prstDash val="solid"/>
            <a:round/>
          </a:ln>
        </p:spPr>
      </p:pic>
      <p:cxnSp>
        <p:nvCxnSpPr>
          <p:cNvPr id="6" name="Connector 6"/>
          <p:cNvCxnSpPr/>
          <p:nvPr/>
        </p:nvCxnSpPr>
        <p:spPr>
          <a:xfrm>
            <a:off x="1003300" y="3365500"/>
            <a:ext cx="7124711" cy="12700"/>
          </a:xfrm>
          <a:prstGeom prst="line">
            <a:avLst/>
          </a:prstGeom>
          <a:solidFill>
            <a:srgbClr val="DEE0E3">
              <a:alpha val="100000"/>
            </a:srgbClr>
          </a:solidFill>
          <a:ln w="12700" cap="flat" cmpd="sng">
            <a:solidFill>
              <a:srgbClr val="FFC000">
                <a:alpha val="100000"/>
              </a:srgbClr>
            </a:solidFill>
            <a:prstDash val="solid"/>
            <a:miter lim="10000000"/>
            <a:headEnd type="none" w="med" len="med"/>
            <a:tailEnd type="none" w="med" len="med"/>
          </a:ln>
        </p:spPr>
      </p:cxnSp>
      <p:pic>
        <p:nvPicPr>
          <p:cNvPr id="7" name="Picture 7"/>
          <p:cNvPicPr>
            <a:picLocks noChangeAspect="1"/>
          </p:cNvPicPr>
          <p:nvPr/>
        </p:nvPicPr>
        <p:blipFill>
          <a:blip r:embed="rId4"/>
          <a:srcRect/>
          <a:stretch>
            <a:fillRect/>
          </a:stretch>
        </p:blipFill>
        <p:spPr>
          <a:xfrm>
            <a:off x="6438900" y="127000"/>
            <a:ext cx="2616200" cy="279400"/>
          </a:xfrm>
          <a:prstGeom prst="rect">
            <a:avLst/>
          </a:prstGeom>
          <a:noFill/>
          <a:ln w="25400" cap="flat" cmpd="sng">
            <a:noFill/>
            <a:prstDash val="solid"/>
            <a:rou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sp>
        <p:nvSpPr>
          <p:cNvPr id="3" name="AutoShape 3"/>
          <p:cNvSpPr/>
          <p:nvPr/>
        </p:nvSpPr>
        <p:spPr>
          <a:xfrm>
            <a:off x="1181100" y="127000"/>
            <a:ext cx="7962900" cy="9525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建设内容：船舶电子证书应用流程变革</a:t>
            </a:r>
            <a:endParaRPr lang="en-US" sz="1100"/>
          </a:p>
        </p:txBody>
      </p:sp>
      <p:cxnSp>
        <p:nvCxnSpPr>
          <p:cNvPr id="4" name="Connector 4"/>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5" name="AutoShape 5"/>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6" name="AutoShape 6"/>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000"/>
                    </a:srgbClr>
                  </a:outerShdw>
                </a:effectLst>
                <a:latin typeface="Calibri" panose="020F0502020204030204"/>
                <a:ea typeface="Calibri" panose="020F0502020204030204"/>
                <a:cs typeface="Calibri" panose="020F0502020204030204"/>
                <a:sym typeface="Calibri" panose="020F0502020204030204"/>
              </a:rPr>
              <a:t>2</a:t>
            </a:r>
            <a:endParaRPr lang="en-US" sz="1100"/>
          </a:p>
        </p:txBody>
      </p:sp>
      <p:pic>
        <p:nvPicPr>
          <p:cNvPr id="7" name="Picture 7"/>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8" name="AutoShape 8"/>
          <p:cNvSpPr/>
          <p:nvPr/>
        </p:nvSpPr>
        <p:spPr>
          <a:xfrm>
            <a:off x="317500" y="894080"/>
            <a:ext cx="4170680" cy="2167255"/>
          </a:xfrm>
          <a:prstGeom prst="roundRect">
            <a:avLst>
              <a:gd name="adj" fmla="val 0"/>
            </a:avLst>
          </a:prstGeom>
          <a:solidFill>
            <a:srgbClr val="F3F4F6">
              <a:alpha val="8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487045" y="774700"/>
            <a:ext cx="4000500" cy="2032000"/>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800" b="1" i="0" u="none" strike="noStrike">
                <a:solidFill>
                  <a:srgbClr val="1E3A8A"/>
                </a:solidFill>
                <a:latin typeface="Noto Sans SC" panose="020B0200000000000000" charset="-122"/>
                <a:ea typeface="Noto Sans SC" panose="020B0200000000000000" charset="-122"/>
                <a:cs typeface="Noto Sans SC" panose="020B0200000000000000" charset="-122"/>
                <a:sym typeface="Noto Sans SC" panose="020B0200000000000000" charset="-122"/>
              </a:rPr>
              <a:t>01. 传统模式（串联流程）</a:t>
            </a:r>
            <a:endParaRPr lang="en-US" sz="1100"/>
          </a:p>
          <a:p>
            <a:pPr marL="0" indent="0" algn="l">
              <a:lnSpc>
                <a:spcPct val="100000"/>
              </a:lnSpc>
            </a:pPr>
            <a:r>
              <a:rPr lang="en-US" sz="1200" b="0" i="0" u="none" strike="noStrike">
                <a:solidFill>
                  <a:srgbClr val="374151"/>
                </a:solidFill>
                <a:latin typeface="Calibri" panose="020F0502020204030204"/>
                <a:ea typeface="Calibri" panose="020F0502020204030204"/>
                <a:cs typeface="Calibri" panose="020F0502020204030204"/>
                <a:sym typeface="Calibri" panose="020F0502020204030204"/>
              </a:rPr>
              <a:t>流程路径：船代准备证书 → 人工录入系统 → 提交海事部门 → 后台人工审核 → 审批通过反馈。</a:t>
            </a:r>
            <a:endParaRPr lang="en-US" sz="1200" b="0" i="0" u="none" strike="noStrike">
              <a:solidFill>
                <a:srgbClr val="374151"/>
              </a:solidFill>
              <a:latin typeface="Calibri" panose="020F0502020204030204"/>
              <a:ea typeface="Calibri" panose="020F0502020204030204"/>
              <a:cs typeface="Calibri" panose="020F0502020204030204"/>
              <a:sym typeface="Calibri" panose="020F0502020204030204"/>
            </a:endParaRPr>
          </a:p>
          <a:p>
            <a:pPr marL="0" indent="0" algn="l">
              <a:lnSpc>
                <a:spcPct val="100000"/>
              </a:lnSpc>
            </a:pPr>
            <a:r>
              <a:rPr lang="en-US" sz="1200" b="0" i="0" u="none" strike="noStrike">
                <a:solidFill>
                  <a:srgbClr val="6B7280"/>
                </a:solidFill>
                <a:latin typeface="Calibri" panose="020F0502020204030204"/>
                <a:ea typeface="Calibri" panose="020F0502020204030204"/>
                <a:cs typeface="Calibri" panose="020F0502020204030204"/>
                <a:sym typeface="Calibri" panose="020F0502020204030204"/>
              </a:rPr>
              <a:t>痛点分析：环节繁琐且线性串联，任一节点停滞都会导致整体流程延误，人工录入易出错，审核周期长，整体效率偏低。</a:t>
            </a:r>
            <a:endParaRPr lang="en-US" sz="1200" b="0" i="0" u="none" strike="noStrike">
              <a:solidFill>
                <a:srgbClr val="6B7280"/>
              </a:solidFill>
              <a:latin typeface="Calibri" panose="020F0502020204030204"/>
              <a:ea typeface="Calibri" panose="020F0502020204030204"/>
              <a:cs typeface="Calibri" panose="020F0502020204030204"/>
              <a:sym typeface="Calibri" panose="020F0502020204030204"/>
            </a:endParaRPr>
          </a:p>
        </p:txBody>
      </p:sp>
      <p:sp>
        <p:nvSpPr>
          <p:cNvPr id="10" name="AutoShape 10"/>
          <p:cNvSpPr/>
          <p:nvPr/>
        </p:nvSpPr>
        <p:spPr>
          <a:xfrm>
            <a:off x="4699000" y="922655"/>
            <a:ext cx="4177665" cy="2138045"/>
          </a:xfrm>
          <a:prstGeom prst="roundRect">
            <a:avLst>
              <a:gd name="adj" fmla="val 0"/>
            </a:avLst>
          </a:prstGeom>
          <a:solidFill>
            <a:srgbClr val="EFF6FF">
              <a:alpha val="80000"/>
            </a:srgbClr>
          </a:solidFill>
          <a:ln w="12700" cap="flat" cmpd="sng">
            <a:solidFill>
              <a:srgbClr val="BFDBFE">
                <a:alpha val="100000"/>
              </a:srgbClr>
            </a:solidFill>
            <a:prstDash val="solid"/>
            <a:round/>
          </a:ln>
        </p:spPr>
        <p:txBody>
          <a:bodyPr vert="horz" wrap="square" lIns="63500" tIns="63500" rIns="63500" bIns="63500" rtlCol="0" anchor="ctr"/>
          <a:lstStyle/>
          <a:p>
            <a:pPr algn="ctr">
              <a:defRPr/>
            </a:pPr>
          </a:p>
        </p:txBody>
      </p:sp>
      <p:sp>
        <p:nvSpPr>
          <p:cNvPr id="11" name="AutoShape 11"/>
          <p:cNvSpPr/>
          <p:nvPr/>
        </p:nvSpPr>
        <p:spPr>
          <a:xfrm>
            <a:off x="4826000" y="775335"/>
            <a:ext cx="3767455" cy="1991995"/>
          </a:xfrm>
          <a:prstGeom prst="rect">
            <a:avLst/>
          </a:prstGeom>
          <a:noFill/>
          <a:ln w="9525" cap="flat" cmpd="sng">
            <a:noFill/>
            <a:prstDash val="solid"/>
            <a:round/>
          </a:ln>
        </p:spPr>
        <p:txBody>
          <a:bodyPr vert="horz" wrap="square" lIns="63500" tIns="63500" rIns="63500" bIns="63500" rtlCol="0" anchor="ctr" anchorCtr="0"/>
          <a:lstStyle/>
          <a:p>
            <a:pPr marL="0" indent="0" algn="l">
              <a:lnSpc>
                <a:spcPct val="108000"/>
              </a:lnSpc>
              <a:defRPr/>
            </a:pPr>
            <a:r>
              <a:rPr lang="en-US" sz="1800" b="1" i="0" u="none" strike="noStrike">
                <a:solidFill>
                  <a:srgbClr val="1D4ED8"/>
                </a:solidFill>
                <a:latin typeface="Noto Sans SC" panose="020B0200000000000000" charset="-122"/>
                <a:ea typeface="Noto Sans SC" panose="020B0200000000000000" charset="-122"/>
                <a:cs typeface="Noto Sans SC" panose="020B0200000000000000" charset="-122"/>
                <a:sym typeface="Noto Sans SC" panose="020B0200000000000000" charset="-122"/>
              </a:rPr>
              <a:t>02. 创新模式（并联协同）</a:t>
            </a:r>
            <a:endParaRPr lang="en-US" sz="1100"/>
          </a:p>
          <a:p>
            <a:pPr marL="0" indent="0" algn="l">
              <a:lnSpc>
                <a:spcPct val="100000"/>
              </a:lnSpc>
            </a:pPr>
            <a:r>
              <a:rPr lang="en-US" sz="1200" b="0" i="0" u="none" strike="noStrike">
                <a:solidFill>
                  <a:srgbClr val="374151"/>
                </a:solidFill>
                <a:latin typeface="Calibri" panose="020F0502020204030204"/>
                <a:ea typeface="Calibri" panose="020F0502020204030204"/>
                <a:cs typeface="Calibri" panose="020F0502020204030204"/>
                <a:sym typeface="Calibri" panose="020F0502020204030204"/>
              </a:rPr>
              <a:t>流程路径：船代录入基础信息 → 系统自动联网查询电子证书库 → 船代确认证书有效性 → 一键提交申报，全程在线闭环。</a:t>
            </a:r>
            <a:endParaRPr lang="en-US" sz="1200" b="0" i="0" u="none" strike="noStrike">
              <a:solidFill>
                <a:srgbClr val="374151"/>
              </a:solidFill>
              <a:latin typeface="Calibri" panose="020F0502020204030204"/>
              <a:ea typeface="Calibri" panose="020F0502020204030204"/>
              <a:cs typeface="Calibri" panose="020F0502020204030204"/>
              <a:sym typeface="Calibri" panose="020F0502020204030204"/>
            </a:endParaRPr>
          </a:p>
          <a:p>
            <a:pPr marL="0" indent="0" algn="l">
              <a:lnSpc>
                <a:spcPct val="100000"/>
              </a:lnSpc>
            </a:pPr>
            <a:r>
              <a:rPr lang="en-US" sz="1200" b="0" i="0" u="none" strike="noStrike">
                <a:solidFill>
                  <a:srgbClr val="6B7280"/>
                </a:solidFill>
                <a:latin typeface="Calibri" panose="020F0502020204030204"/>
                <a:ea typeface="Calibri" panose="020F0502020204030204"/>
                <a:cs typeface="Calibri" panose="020F0502020204030204"/>
                <a:sym typeface="Calibri" panose="020F0502020204030204"/>
              </a:rPr>
              <a:t>优势亮点：证书核验与信息录入同步并联进行，无需线下提交纸质材料，系统自动校验规避人工失误，申报时间大幅压缩。</a:t>
            </a:r>
            <a:endParaRPr lang="en-US" sz="1200" b="0" i="0" u="none" strike="noStrike">
              <a:solidFill>
                <a:srgbClr val="6B7280"/>
              </a:solidFill>
              <a:latin typeface="Calibri" panose="020F0502020204030204"/>
              <a:ea typeface="Calibri" panose="020F0502020204030204"/>
              <a:cs typeface="Calibri" panose="020F0502020204030204"/>
              <a:sym typeface="Calibri" panose="020F0502020204030204"/>
            </a:endParaRPr>
          </a:p>
        </p:txBody>
      </p:sp>
      <p:cxnSp>
        <p:nvCxnSpPr>
          <p:cNvPr id="12" name="Connector 12"/>
          <p:cNvCxnSpPr/>
          <p:nvPr/>
        </p:nvCxnSpPr>
        <p:spPr>
          <a:xfrm flipV="1">
            <a:off x="192405" y="3136264"/>
            <a:ext cx="8683625" cy="8890"/>
          </a:xfrm>
          <a:prstGeom prst="line">
            <a:avLst/>
          </a:prstGeom>
          <a:solidFill>
            <a:srgbClr val="DEE0E3">
              <a:alpha val="100000"/>
            </a:srgbClr>
          </a:solidFill>
          <a:ln w="12700" cap="flat" cmpd="sng">
            <a:solidFill>
              <a:srgbClr val="D1D5DB">
                <a:alpha val="100000"/>
              </a:srgbClr>
            </a:solidFill>
            <a:prstDash val="dash"/>
            <a:round/>
            <a:headEnd type="none" w="med" len="med"/>
            <a:tailEnd type="none" w="med" len="med"/>
          </a:ln>
        </p:spPr>
      </p:cxnSp>
      <p:sp>
        <p:nvSpPr>
          <p:cNvPr id="13" name="AutoShape 13"/>
          <p:cNvSpPr/>
          <p:nvPr>
            <p:custDataLst>
              <p:tags r:id="rId3"/>
            </p:custDataLst>
          </p:nvPr>
        </p:nvSpPr>
        <p:spPr>
          <a:xfrm>
            <a:off x="336550" y="3220720"/>
            <a:ext cx="2794000" cy="1079500"/>
          </a:xfrm>
          <a:prstGeom prst="roundRect">
            <a:avLst>
              <a:gd name="adj" fmla="val 0"/>
            </a:avLst>
          </a:prstGeom>
          <a:solidFill>
            <a:srgbClr val="FFFBE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4"/>
            </p:custDataLst>
          </p:nvPr>
        </p:nvSpPr>
        <p:spPr>
          <a:xfrm>
            <a:off x="487045" y="3484245"/>
            <a:ext cx="2533015" cy="6350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45309"/>
                </a:solidFill>
                <a:latin typeface="Noto Sans SC" panose="020B0200000000000000" charset="-122"/>
                <a:ea typeface="Noto Sans SC" panose="020B0200000000000000" charset="-122"/>
                <a:cs typeface="Noto Sans SC" panose="020B0200000000000000" charset="-122"/>
                <a:sym typeface="Noto Sans SC" panose="020B0200000000000000" charset="-122"/>
              </a:rPr>
              <a:t>效率跃升</a:t>
            </a:r>
            <a:endParaRPr lang="en-US" sz="1100"/>
          </a:p>
          <a:p>
            <a:pPr marL="0" indent="0" algn="l">
              <a:lnSpc>
                <a:spcPct val="92000"/>
              </a:lnSpc>
            </a:pPr>
            <a:r>
              <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rPr>
              <a:t>串联改并联，申报流程耗时从数小时缩短至分钟级，实现业务“秒批”式体验。</a:t>
            </a:r>
            <a:endPar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endParaRPr>
          </a:p>
        </p:txBody>
      </p:sp>
      <p:sp>
        <p:nvSpPr>
          <p:cNvPr id="15" name="AutoShape 15"/>
          <p:cNvSpPr/>
          <p:nvPr>
            <p:custDataLst>
              <p:tags r:id="rId5"/>
            </p:custDataLst>
          </p:nvPr>
        </p:nvSpPr>
        <p:spPr>
          <a:xfrm>
            <a:off x="3218815" y="3220720"/>
            <a:ext cx="2794000" cy="1113155"/>
          </a:xfrm>
          <a:prstGeom prst="roundRect">
            <a:avLst>
              <a:gd name="adj" fmla="val 0"/>
            </a:avLst>
          </a:prstGeom>
          <a:solidFill>
            <a:srgbClr val="ECFD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custDataLst>
              <p:tags r:id="rId6"/>
            </p:custDataLst>
          </p:nvPr>
        </p:nvSpPr>
        <p:spPr>
          <a:xfrm>
            <a:off x="3197225" y="3302635"/>
            <a:ext cx="2863850" cy="1064895"/>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47857"/>
                </a:solidFill>
                <a:latin typeface="Noto Sans SC" panose="020B0200000000000000" charset="-122"/>
                <a:ea typeface="Noto Sans SC" panose="020B0200000000000000" charset="-122"/>
                <a:cs typeface="Noto Sans SC" panose="020B0200000000000000" charset="-122"/>
                <a:sym typeface="Noto Sans SC" panose="020B0200000000000000" charset="-122"/>
              </a:rPr>
              <a:t>风险闭环</a:t>
            </a:r>
            <a:endParaRPr lang="en-US" sz="1100"/>
          </a:p>
          <a:p>
            <a:pPr marL="0" indent="0" algn="l">
              <a:lnSpc>
                <a:spcPct val="92000"/>
              </a:lnSpc>
            </a:pPr>
            <a:r>
              <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rPr>
              <a:t>系统自动校验证书真伪与有效期，杜绝伪造证书、过期证书申报，筑牢海事监管防线。</a:t>
            </a:r>
            <a:endPar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endParaRPr>
          </a:p>
        </p:txBody>
      </p:sp>
      <p:sp>
        <p:nvSpPr>
          <p:cNvPr id="17" name="AutoShape 17"/>
          <p:cNvSpPr/>
          <p:nvPr>
            <p:custDataLst>
              <p:tags r:id="rId7"/>
            </p:custDataLst>
          </p:nvPr>
        </p:nvSpPr>
        <p:spPr>
          <a:xfrm>
            <a:off x="6110605" y="3259455"/>
            <a:ext cx="2794000" cy="1079500"/>
          </a:xfrm>
          <a:prstGeom prst="roundRect">
            <a:avLst>
              <a:gd name="adj" fmla="val 0"/>
            </a:avLst>
          </a:prstGeom>
          <a:solidFill>
            <a:srgbClr val="F5F3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custDataLst>
              <p:tags r:id="rId8"/>
            </p:custDataLst>
          </p:nvPr>
        </p:nvSpPr>
        <p:spPr>
          <a:xfrm>
            <a:off x="6100445" y="3288030"/>
            <a:ext cx="2713355" cy="952500"/>
          </a:xfrm>
          <a:prstGeom prst="rect">
            <a:avLst/>
          </a:prstGeom>
          <a:noFill/>
          <a:ln w="9525"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5B21B6"/>
                </a:solidFill>
                <a:latin typeface="Noto Sans SC" panose="020B0200000000000000" charset="-122"/>
                <a:ea typeface="Noto Sans SC" panose="020B0200000000000000" charset="-122"/>
                <a:cs typeface="Noto Sans SC" panose="020B0200000000000000" charset="-122"/>
                <a:sym typeface="Noto Sans SC" panose="020B0200000000000000" charset="-122"/>
              </a:rPr>
              <a:t> </a:t>
            </a:r>
            <a:endParaRPr lang="en-US" sz="1500" b="1" i="0" u="none" strike="noStrike">
              <a:solidFill>
                <a:srgbClr val="5B21B6"/>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25000"/>
              </a:lnSpc>
              <a:defRPr/>
            </a:pPr>
            <a:r>
              <a:rPr lang="en-US" sz="1500" b="1" i="0" u="none" strike="noStrike">
                <a:solidFill>
                  <a:srgbClr val="5B21B6"/>
                </a:solidFill>
                <a:latin typeface="Noto Sans SC" panose="020B0200000000000000" charset="-122"/>
                <a:ea typeface="Noto Sans SC" panose="020B0200000000000000" charset="-122"/>
                <a:cs typeface="Noto Sans SC" panose="020B0200000000000000" charset="-122"/>
                <a:sym typeface="Noto Sans SC" panose="020B0200000000000000" charset="-122"/>
              </a:rPr>
              <a:t>降本增效</a:t>
            </a:r>
            <a:endParaRPr lang="en-US" sz="1100"/>
          </a:p>
          <a:p>
            <a:pPr marL="0" indent="0" algn="l">
              <a:lnSpc>
                <a:spcPct val="92000"/>
              </a:lnSpc>
            </a:pPr>
            <a:r>
              <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rPr>
              <a:t>省去纸质证书打印、邮寄、人工审核等环节成本，大幅降低船代企业与海事部门的运营开支。</a:t>
            </a:r>
            <a:endParaRPr lang="en-US" sz="1100" b="0" i="0" u="none" strike="noStrike">
              <a:solidFill>
                <a:srgbClr val="4B5563"/>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553200" y="4762500"/>
            <a:ext cx="2133600" cy="279400"/>
          </a:xfrm>
          <a:prstGeom prst="rect">
            <a:avLst/>
          </a:prstGeom>
          <a:noFill/>
          <a:ln w="9525" cap="flat" cmpd="sng">
            <a:noFill/>
            <a:prstDash val="solid"/>
            <a:round/>
          </a:ln>
        </p:spPr>
        <p:txBody>
          <a:bodyPr vert="horz" wrap="square" lIns="88900" tIns="50800" rIns="88900" bIns="50800" rtlCol="0" anchor="ctr" anchorCtr="0"/>
          <a:lstStyle/>
          <a:p>
            <a:pPr marL="0" indent="0" algn="r">
              <a:lnSpc>
                <a:spcPct val="100000"/>
              </a:lnSpc>
              <a:defRPr/>
            </a:pPr>
            <a:r>
              <a:rPr lang="en-US" sz="900" b="0" i="0" u="none" strike="noStrike">
                <a:solidFill>
                  <a:srgbClr val="898989"/>
                </a:solidFill>
                <a:latin typeface="Calibri" panose="020F0502020204030204"/>
                <a:ea typeface="Calibri" panose="020F0502020204030204"/>
                <a:cs typeface="Calibri" panose="020F0502020204030204"/>
                <a:sym typeface="Calibri" panose="020F0502020204030204"/>
              </a:rPr>
              <a:t>具体证书类型以系统实时公示为准</a:t>
            </a:r>
            <a:endParaRPr lang="en-US" sz="1100"/>
          </a:p>
        </p:txBody>
      </p:sp>
      <p:pic>
        <p:nvPicPr>
          <p:cNvPr id="3" name="Picture 3"/>
          <p:cNvPicPr>
            <a:picLocks noChangeAspect="1"/>
          </p:cNvPicPr>
          <p:nvPr/>
        </p:nvPicPr>
        <p:blipFill>
          <a:blip r:embed="rId1"/>
          <a:srcRect/>
          <a:stretch>
            <a:fillRect/>
          </a:stretch>
        </p:blipFill>
        <p:spPr>
          <a:xfrm>
            <a:off x="0" y="0"/>
            <a:ext cx="9144000" cy="774700"/>
          </a:xfrm>
          <a:prstGeom prst="rect">
            <a:avLst/>
          </a:prstGeom>
          <a:noFill/>
          <a:ln w="25400" cap="flat" cmpd="sng">
            <a:noFill/>
            <a:prstDash val="solid"/>
            <a:round/>
          </a:ln>
        </p:spPr>
      </p:pic>
      <p:sp>
        <p:nvSpPr>
          <p:cNvPr id="4" name="AutoShape 4"/>
          <p:cNvSpPr/>
          <p:nvPr/>
        </p:nvSpPr>
        <p:spPr>
          <a:xfrm>
            <a:off x="1181100" y="127000"/>
            <a:ext cx="7962900" cy="5207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00000"/>
              </a:lnSpc>
              <a:defRPr/>
            </a:pPr>
            <a:r>
              <a:rPr lang="en-US" sz="2800" b="1"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建设内容：船舶电子证书覆盖类型</a:t>
            </a:r>
            <a:endParaRPr lang="en-US" sz="1100"/>
          </a:p>
        </p:txBody>
      </p:sp>
      <p:cxnSp>
        <p:nvCxnSpPr>
          <p:cNvPr id="5" name="Connector 5"/>
          <p:cNvCxnSpPr/>
          <p:nvPr/>
        </p:nvCxnSpPr>
        <p:spPr>
          <a:xfrm rot="5267807">
            <a:off x="641290" y="387411"/>
            <a:ext cx="660522" cy="12700"/>
          </a:xfrm>
          <a:prstGeom prst="line">
            <a:avLst/>
          </a:prstGeom>
          <a:solidFill>
            <a:srgbClr val="DEE0E3">
              <a:alpha val="100000"/>
            </a:srgbClr>
          </a:solidFill>
          <a:ln w="12700" cap="flat" cmpd="sng">
            <a:solidFill>
              <a:srgbClr val="FFFFFF">
                <a:alpha val="100000"/>
              </a:srgbClr>
            </a:solidFill>
            <a:prstDash val="solid"/>
            <a:miter lim="10000000"/>
            <a:headEnd type="none" w="med" len="med"/>
            <a:tailEnd type="none" w="med" len="med"/>
          </a:ln>
        </p:spPr>
      </p:cxnSp>
      <p:sp>
        <p:nvSpPr>
          <p:cNvPr id="6" name="AutoShape 6"/>
          <p:cNvSpPr/>
          <p:nvPr/>
        </p:nvSpPr>
        <p:spPr>
          <a:xfrm>
            <a:off x="0" y="-12700"/>
            <a:ext cx="965200" cy="762000"/>
          </a:xfrm>
          <a:prstGeom prst="rect">
            <a:avLst/>
          </a:prstGeom>
          <a:noFill/>
          <a:ln w="9525" cap="flat" cmpd="sng">
            <a:noFill/>
            <a:prstDash val="solid"/>
            <a:round/>
          </a:ln>
        </p:spPr>
        <p:txBody>
          <a:bodyPr vert="horz" wrap="square" lIns="88900" tIns="50800" rIns="88900" bIns="50800" rtlCol="0" anchor="ctr" anchorCtr="0"/>
          <a:lstStyle/>
          <a:p>
            <a:pPr algn="ctr">
              <a:defRPr/>
            </a:pPr>
          </a:p>
        </p:txBody>
      </p:sp>
      <p:sp>
        <p:nvSpPr>
          <p:cNvPr id="7" name="AutoShape 7"/>
          <p:cNvSpPr/>
          <p:nvPr/>
        </p:nvSpPr>
        <p:spPr>
          <a:xfrm>
            <a:off x="0" y="0"/>
            <a:ext cx="965200" cy="774700"/>
          </a:xfrm>
          <a:prstGeom prst="rect">
            <a:avLst/>
          </a:prstGeom>
          <a:noFill/>
          <a:ln w="9525" cap="flat" cmpd="sng">
            <a:noFill/>
            <a:prstDash val="solid"/>
            <a:round/>
          </a:ln>
        </p:spPr>
        <p:txBody>
          <a:bodyPr vert="horz" wrap="square" lIns="88900" tIns="50800" rIns="88900" bIns="50800" rtlCol="0" anchor="ctr" anchorCtr="0"/>
          <a:lstStyle/>
          <a:p>
            <a:pPr marL="0" indent="0" algn="ctr">
              <a:lnSpc>
                <a:spcPct val="100000"/>
              </a:lnSpc>
              <a:defRPr/>
            </a:pPr>
            <a:r>
              <a:rPr lang="en-US" sz="4400" b="1" i="0" u="none" strike="noStrike">
                <a:solidFill>
                  <a:srgbClr val="FFFFFF"/>
                </a:solidFill>
                <a:effectLst>
                  <a:outerShdw blurRad="38100" dist="38100" dir="2700000" algn="tl" rotWithShape="0">
                    <a:srgbClr val="000000">
                      <a:alpha val="43100"/>
                    </a:srgbClr>
                  </a:outerShdw>
                </a:effectLst>
                <a:latin typeface="Calibri" panose="020F0502020204030204"/>
                <a:ea typeface="Calibri" panose="020F0502020204030204"/>
                <a:cs typeface="Calibri" panose="020F0502020204030204"/>
                <a:sym typeface="Calibri" panose="020F0502020204030204"/>
              </a:rPr>
              <a:t>2</a:t>
            </a:r>
            <a:endParaRPr lang="en-US" sz="1100"/>
          </a:p>
        </p:txBody>
      </p:sp>
      <p:pic>
        <p:nvPicPr>
          <p:cNvPr id="8" name="Picture 8"/>
          <p:cNvPicPr>
            <a:picLocks noChangeAspect="1"/>
          </p:cNvPicPr>
          <p:nvPr/>
        </p:nvPicPr>
        <p:blipFill>
          <a:blip r:embed="rId2"/>
          <a:srcRect/>
          <a:stretch>
            <a:fillRect/>
          </a:stretch>
        </p:blipFill>
        <p:spPr>
          <a:xfrm>
            <a:off x="6438900" y="127000"/>
            <a:ext cx="2616200" cy="279400"/>
          </a:xfrm>
          <a:prstGeom prst="rect">
            <a:avLst/>
          </a:prstGeom>
          <a:noFill/>
          <a:ln w="25400" cap="flat" cmpd="sng">
            <a:noFill/>
            <a:prstDash val="solid"/>
            <a:round/>
          </a:ln>
        </p:spPr>
      </p:pic>
      <p:sp>
        <p:nvSpPr>
          <p:cNvPr id="9" name="AutoShape 9"/>
          <p:cNvSpPr/>
          <p:nvPr/>
        </p:nvSpPr>
        <p:spPr>
          <a:xfrm>
            <a:off x="609600" y="1054100"/>
            <a:ext cx="8051800" cy="3835400"/>
          </a:xfrm>
          <a:prstGeom prst="rect">
            <a:avLst/>
          </a:prstGeom>
          <a:noFill/>
          <a:ln w="9525" cap="flat" cmpd="sng">
            <a:noFill/>
            <a:prstDash val="solid"/>
            <a:round/>
          </a:ln>
        </p:spPr>
        <p:txBody>
          <a:bodyPr vert="horz" wrap="square" lIns="88900" tIns="50800" rIns="88900" bIns="50800" rtlCol="0" anchor="t" anchorCtr="0"/>
          <a:lstStyle/>
          <a:p>
            <a:pPr marL="0" indent="0" algn="l">
              <a:lnSpc>
                <a:spcPct val="133000"/>
              </a:lnSpc>
              <a:defRPr/>
            </a:pPr>
            <a:r>
              <a:rPr lang="en-US" sz="1800" b="1" i="0" u="none" strike="noStrike">
                <a:solidFill>
                  <a:srgbClr val="C0504D"/>
                </a:solidFill>
                <a:latin typeface="微软雅黑" panose="020B0503020204020204" charset="-122"/>
                <a:ea typeface="微软雅黑" panose="020B0503020204020204" charset="-122"/>
                <a:cs typeface="微软雅黑" panose="020B0503020204020204" charset="-122"/>
                <a:sym typeface="微软雅黑" panose="020B0503020204020204" charset="-122"/>
              </a:rPr>
              <a:t>01. 国际船舶载重线证书</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该证书是船舶满足国际载重线公约要求的法定证明，确保船舶在不同水域航行时的载重安全，防止因超载引发的航行事故与水域安全风险。</a:t>
            </a:r>
            <a:endParaRPr lang="en-US" sz="1100"/>
          </a:p>
          <a:p>
            <a:pPr marL="0" indent="0" algn="l">
              <a:lnSpc>
                <a:spcPct val="133000"/>
              </a:lnSpc>
            </a:pPr>
            <a:r>
              <a:rPr lang="en-US" sz="1800" b="1" i="0" u="none" strike="noStrike">
                <a:solidFill>
                  <a:srgbClr val="C0504D"/>
                </a:solidFill>
                <a:latin typeface="微软雅黑" panose="020B0503020204020204" charset="-122"/>
                <a:ea typeface="微软雅黑" panose="020B0503020204020204" charset="-122"/>
                <a:cs typeface="微软雅黑" panose="020B0503020204020204" charset="-122"/>
                <a:sym typeface="微软雅黑" panose="020B0503020204020204" charset="-122"/>
              </a:rPr>
              <a:t>02. 国际防止油污证书 (IOPP)</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核心针对船舶防油污设备与操作管理的合规性认证，规范船舶油类作业、排放控制，是保护海洋环境的关键法定证书。</a:t>
            </a:r>
            <a:endPar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800" b="1" i="0" u="none" strike="noStrike">
                <a:solidFill>
                  <a:srgbClr val="C0504D"/>
                </a:solidFill>
                <a:latin typeface="微软雅黑" panose="020B0503020204020204" charset="-122"/>
                <a:ea typeface="微软雅黑" panose="020B0503020204020204" charset="-122"/>
                <a:cs typeface="微软雅黑" panose="020B0503020204020204" charset="-122"/>
                <a:sym typeface="微软雅黑" panose="020B0503020204020204" charset="-122"/>
              </a:rPr>
              <a:t>03. 船舶构造/设备安全证书 (SC/SMC)</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涵盖船舶船体构造、消防、救生、航行设备等核心安全设施的检验认证，是船舶适航的基础前提，保障船舶结构与设备的本质安全。</a:t>
            </a:r>
            <a:endPar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33000"/>
              </a:lnSpc>
            </a:pPr>
            <a:r>
              <a:rPr lang="en-US" sz="1800" b="1" i="0" u="none" strike="noStrike">
                <a:solidFill>
                  <a:srgbClr val="C0504D"/>
                </a:solidFill>
                <a:latin typeface="微软雅黑" panose="020B0503020204020204" charset="-122"/>
                <a:ea typeface="微软雅黑" panose="020B0503020204020204" charset="-122"/>
                <a:cs typeface="微软雅黑" panose="020B0503020204020204" charset="-122"/>
                <a:sym typeface="微软雅黑" panose="020B0503020204020204" charset="-122"/>
              </a:rPr>
              <a:t>04. 管理体系与合规类核心证书</a:t>
            </a:r>
            <a:br>
              <a:rPr lang="en-US" sz="1600" b="0" i="0" u="none" strike="noStrike">
                <a:solidFill>
                  <a:srgbClr val="1F2329"/>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rPr>
              <a:t>包含国际船舶安全管理证书(ISM)、国际船舶保安证书(ISPS)及最低安全配员证书。ISM保障船舶安全管理体系有效运行，ISPS强化船舶反恐与保安能力，配员证书则确保船舶航行具备充足、合格的船员配置，三者共同构建船舶运营的管理合规防线。</a:t>
            </a:r>
            <a:endParaRPr lang="en-US" sz="1400" b="0" i="0" u="none" strike="noStrike">
              <a:solidFill>
                <a:srgbClr val="505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0" name="Picture 10"/>
          <p:cNvPicPr>
            <a:picLocks noChangeAspect="1"/>
          </p:cNvPicPr>
          <p:nvPr/>
        </p:nvPicPr>
        <p:blipFill>
          <a:blip r:embed="rId3"/>
          <a:srcRect/>
          <a:stretch>
            <a:fillRect/>
          </a:stretch>
        </p:blipFill>
        <p:spPr>
          <a:xfrm>
            <a:off x="177800" y="977265"/>
            <a:ext cx="431800" cy="508000"/>
          </a:xfrm>
          <a:prstGeom prst="rect">
            <a:avLst/>
          </a:prstGeom>
          <a:noFill/>
          <a:ln w="25400" cap="flat" cmpd="sng">
            <a:noFill/>
            <a:prstDash val="solid"/>
            <a:round/>
          </a:ln>
        </p:spPr>
      </p:pic>
      <p:sp>
        <p:nvSpPr>
          <p:cNvPr id="11" name="Freeform 11"/>
          <p:cNvSpPr/>
          <p:nvPr/>
        </p:nvSpPr>
        <p:spPr>
          <a:xfrm>
            <a:off x="157480" y="2139950"/>
            <a:ext cx="504000" cy="431999"/>
          </a:xfrm>
          <a:custGeom>
            <a:avLst/>
            <a:gdLst/>
            <a:ahLst/>
            <a:cxnLst/>
            <a:rect l="l" t="t" r="r" b="b"/>
            <a:pathLst>
              <a:path w="504000" h="431999">
                <a:moveTo>
                  <a:pt x="104154" y="370376"/>
                </a:moveTo>
                <a:lnTo>
                  <a:pt x="103181" y="370448"/>
                </a:lnTo>
                <a:lnTo>
                  <a:pt x="102138" y="370517"/>
                </a:lnTo>
                <a:lnTo>
                  <a:pt x="101166" y="370589"/>
                </a:lnTo>
                <a:lnTo>
                  <a:pt x="100193" y="370801"/>
                </a:lnTo>
                <a:lnTo>
                  <a:pt x="99221" y="371013"/>
                </a:lnTo>
                <a:lnTo>
                  <a:pt x="98387" y="371295"/>
                </a:lnTo>
                <a:lnTo>
                  <a:pt x="96511" y="371931"/>
                </a:lnTo>
                <a:lnTo>
                  <a:pt x="94844" y="372850"/>
                </a:lnTo>
                <a:lnTo>
                  <a:pt x="93176" y="373840"/>
                </a:lnTo>
                <a:lnTo>
                  <a:pt x="91647" y="374970"/>
                </a:lnTo>
                <a:lnTo>
                  <a:pt x="90326" y="376312"/>
                </a:lnTo>
                <a:lnTo>
                  <a:pt x="89007" y="377656"/>
                </a:lnTo>
                <a:lnTo>
                  <a:pt x="87895" y="379211"/>
                </a:lnTo>
                <a:lnTo>
                  <a:pt x="86923" y="380906"/>
                </a:lnTo>
                <a:lnTo>
                  <a:pt x="86018" y="382603"/>
                </a:lnTo>
                <a:lnTo>
                  <a:pt x="85394" y="384510"/>
                </a:lnTo>
                <a:lnTo>
                  <a:pt x="85115" y="385428"/>
                </a:lnTo>
                <a:lnTo>
                  <a:pt x="84907" y="386348"/>
                </a:lnTo>
                <a:lnTo>
                  <a:pt x="84699" y="387337"/>
                </a:lnTo>
                <a:lnTo>
                  <a:pt x="84560" y="388398"/>
                </a:lnTo>
                <a:lnTo>
                  <a:pt x="84491" y="389387"/>
                </a:lnTo>
                <a:lnTo>
                  <a:pt x="84491" y="390376"/>
                </a:lnTo>
                <a:lnTo>
                  <a:pt x="84491" y="391436"/>
                </a:lnTo>
                <a:lnTo>
                  <a:pt x="84560" y="392425"/>
                </a:lnTo>
                <a:lnTo>
                  <a:pt x="84699" y="393485"/>
                </a:lnTo>
                <a:lnTo>
                  <a:pt x="84907" y="394475"/>
                </a:lnTo>
                <a:lnTo>
                  <a:pt x="85115" y="395393"/>
                </a:lnTo>
                <a:lnTo>
                  <a:pt x="85394" y="396384"/>
                </a:lnTo>
                <a:lnTo>
                  <a:pt x="86018" y="398220"/>
                </a:lnTo>
                <a:lnTo>
                  <a:pt x="86923" y="399986"/>
                </a:lnTo>
                <a:lnTo>
                  <a:pt x="87895" y="401612"/>
                </a:lnTo>
                <a:lnTo>
                  <a:pt x="89007" y="403238"/>
                </a:lnTo>
                <a:lnTo>
                  <a:pt x="90326" y="404580"/>
                </a:lnTo>
                <a:lnTo>
                  <a:pt x="91647" y="405922"/>
                </a:lnTo>
                <a:lnTo>
                  <a:pt x="93176" y="407054"/>
                </a:lnTo>
                <a:lnTo>
                  <a:pt x="94844" y="408043"/>
                </a:lnTo>
                <a:lnTo>
                  <a:pt x="96511" y="408892"/>
                </a:lnTo>
                <a:lnTo>
                  <a:pt x="98387" y="409527"/>
                </a:lnTo>
                <a:lnTo>
                  <a:pt x="99221" y="409881"/>
                </a:lnTo>
                <a:lnTo>
                  <a:pt x="100193" y="410022"/>
                </a:lnTo>
                <a:lnTo>
                  <a:pt x="101166" y="410163"/>
                </a:lnTo>
                <a:lnTo>
                  <a:pt x="102138" y="410375"/>
                </a:lnTo>
                <a:lnTo>
                  <a:pt x="103181" y="410446"/>
                </a:lnTo>
                <a:lnTo>
                  <a:pt x="104154" y="410446"/>
                </a:lnTo>
                <a:lnTo>
                  <a:pt x="171760" y="410446"/>
                </a:lnTo>
                <a:lnTo>
                  <a:pt x="172733" y="410446"/>
                </a:lnTo>
                <a:lnTo>
                  <a:pt x="173775" y="410375"/>
                </a:lnTo>
                <a:lnTo>
                  <a:pt x="174748" y="410163"/>
                </a:lnTo>
                <a:lnTo>
                  <a:pt x="175721" y="410022"/>
                </a:lnTo>
                <a:lnTo>
                  <a:pt x="176694" y="409881"/>
                </a:lnTo>
                <a:lnTo>
                  <a:pt x="177597" y="409527"/>
                </a:lnTo>
                <a:lnTo>
                  <a:pt x="179473" y="408892"/>
                </a:lnTo>
                <a:lnTo>
                  <a:pt x="181140" y="408043"/>
                </a:lnTo>
                <a:lnTo>
                  <a:pt x="182738" y="407054"/>
                </a:lnTo>
                <a:lnTo>
                  <a:pt x="184267" y="405922"/>
                </a:lnTo>
                <a:lnTo>
                  <a:pt x="185656" y="404580"/>
                </a:lnTo>
                <a:lnTo>
                  <a:pt x="186977" y="403238"/>
                </a:lnTo>
                <a:lnTo>
                  <a:pt x="188088" y="401612"/>
                </a:lnTo>
                <a:lnTo>
                  <a:pt x="189061" y="399986"/>
                </a:lnTo>
                <a:lnTo>
                  <a:pt x="189964" y="398220"/>
                </a:lnTo>
                <a:lnTo>
                  <a:pt x="190590" y="396384"/>
                </a:lnTo>
                <a:lnTo>
                  <a:pt x="190868" y="395393"/>
                </a:lnTo>
                <a:lnTo>
                  <a:pt x="191077" y="394475"/>
                </a:lnTo>
                <a:lnTo>
                  <a:pt x="191215" y="393485"/>
                </a:lnTo>
                <a:lnTo>
                  <a:pt x="191285" y="392425"/>
                </a:lnTo>
                <a:lnTo>
                  <a:pt x="191423" y="391436"/>
                </a:lnTo>
                <a:lnTo>
                  <a:pt x="191493" y="390376"/>
                </a:lnTo>
                <a:lnTo>
                  <a:pt x="191423" y="389387"/>
                </a:lnTo>
                <a:lnTo>
                  <a:pt x="191285" y="388398"/>
                </a:lnTo>
                <a:lnTo>
                  <a:pt x="191215" y="387337"/>
                </a:lnTo>
                <a:lnTo>
                  <a:pt x="191077" y="386348"/>
                </a:lnTo>
                <a:lnTo>
                  <a:pt x="190868" y="385428"/>
                </a:lnTo>
                <a:lnTo>
                  <a:pt x="190590" y="384510"/>
                </a:lnTo>
                <a:lnTo>
                  <a:pt x="189964" y="382603"/>
                </a:lnTo>
                <a:lnTo>
                  <a:pt x="189061" y="380906"/>
                </a:lnTo>
                <a:lnTo>
                  <a:pt x="188088" y="379211"/>
                </a:lnTo>
                <a:lnTo>
                  <a:pt x="186977" y="377656"/>
                </a:lnTo>
                <a:lnTo>
                  <a:pt x="185656" y="376312"/>
                </a:lnTo>
                <a:lnTo>
                  <a:pt x="184267" y="374970"/>
                </a:lnTo>
                <a:lnTo>
                  <a:pt x="182738" y="373840"/>
                </a:lnTo>
                <a:lnTo>
                  <a:pt x="181140" y="372850"/>
                </a:lnTo>
                <a:lnTo>
                  <a:pt x="179473" y="371931"/>
                </a:lnTo>
                <a:lnTo>
                  <a:pt x="177597" y="371295"/>
                </a:lnTo>
                <a:lnTo>
                  <a:pt x="176694" y="371013"/>
                </a:lnTo>
                <a:lnTo>
                  <a:pt x="175721" y="370801"/>
                </a:lnTo>
                <a:lnTo>
                  <a:pt x="174748" y="370589"/>
                </a:lnTo>
                <a:lnTo>
                  <a:pt x="173775" y="370517"/>
                </a:lnTo>
                <a:lnTo>
                  <a:pt x="172733" y="370448"/>
                </a:lnTo>
                <a:lnTo>
                  <a:pt x="171760" y="370376"/>
                </a:lnTo>
                <a:lnTo>
                  <a:pt x="104154" y="370376"/>
                </a:lnTo>
                <a:close/>
                <a:moveTo>
                  <a:pt x="365770" y="332671"/>
                </a:moveTo>
                <a:lnTo>
                  <a:pt x="364100" y="332743"/>
                </a:lnTo>
                <a:lnTo>
                  <a:pt x="362570" y="333024"/>
                </a:lnTo>
                <a:lnTo>
                  <a:pt x="361039" y="333379"/>
                </a:lnTo>
                <a:lnTo>
                  <a:pt x="359579" y="333944"/>
                </a:lnTo>
                <a:lnTo>
                  <a:pt x="358257" y="334650"/>
                </a:lnTo>
                <a:lnTo>
                  <a:pt x="356866" y="335427"/>
                </a:lnTo>
                <a:lnTo>
                  <a:pt x="355683" y="336346"/>
                </a:lnTo>
                <a:lnTo>
                  <a:pt x="354500" y="337405"/>
                </a:lnTo>
                <a:lnTo>
                  <a:pt x="353526" y="338606"/>
                </a:lnTo>
                <a:lnTo>
                  <a:pt x="352552" y="339808"/>
                </a:lnTo>
                <a:lnTo>
                  <a:pt x="351787" y="341150"/>
                </a:lnTo>
                <a:lnTo>
                  <a:pt x="351092" y="342491"/>
                </a:lnTo>
                <a:lnTo>
                  <a:pt x="350675" y="343976"/>
                </a:lnTo>
                <a:lnTo>
                  <a:pt x="350257" y="345529"/>
                </a:lnTo>
                <a:lnTo>
                  <a:pt x="349979" y="347083"/>
                </a:lnTo>
                <a:lnTo>
                  <a:pt x="349909" y="348779"/>
                </a:lnTo>
                <a:lnTo>
                  <a:pt x="349979" y="350404"/>
                </a:lnTo>
                <a:lnTo>
                  <a:pt x="350257" y="352029"/>
                </a:lnTo>
                <a:lnTo>
                  <a:pt x="350675" y="353583"/>
                </a:lnTo>
                <a:lnTo>
                  <a:pt x="351092" y="355067"/>
                </a:lnTo>
                <a:lnTo>
                  <a:pt x="351787" y="356479"/>
                </a:lnTo>
                <a:lnTo>
                  <a:pt x="352552" y="357751"/>
                </a:lnTo>
                <a:lnTo>
                  <a:pt x="353526" y="359023"/>
                </a:lnTo>
                <a:lnTo>
                  <a:pt x="354500" y="360153"/>
                </a:lnTo>
                <a:lnTo>
                  <a:pt x="355683" y="361213"/>
                </a:lnTo>
                <a:lnTo>
                  <a:pt x="356866" y="362132"/>
                </a:lnTo>
                <a:lnTo>
                  <a:pt x="358257" y="362909"/>
                </a:lnTo>
                <a:lnTo>
                  <a:pt x="359579" y="363615"/>
                </a:lnTo>
                <a:lnTo>
                  <a:pt x="361039" y="364180"/>
                </a:lnTo>
                <a:lnTo>
                  <a:pt x="362570" y="364533"/>
                </a:lnTo>
                <a:lnTo>
                  <a:pt x="364100" y="364745"/>
                </a:lnTo>
                <a:lnTo>
                  <a:pt x="365770" y="364815"/>
                </a:lnTo>
                <a:lnTo>
                  <a:pt x="420102" y="364815"/>
                </a:lnTo>
                <a:lnTo>
                  <a:pt x="421702" y="364745"/>
                </a:lnTo>
                <a:lnTo>
                  <a:pt x="423372" y="364533"/>
                </a:lnTo>
                <a:lnTo>
                  <a:pt x="424903" y="364180"/>
                </a:lnTo>
                <a:lnTo>
                  <a:pt x="426363" y="363615"/>
                </a:lnTo>
                <a:lnTo>
                  <a:pt x="427685" y="362909"/>
                </a:lnTo>
                <a:lnTo>
                  <a:pt x="429007" y="362132"/>
                </a:lnTo>
                <a:lnTo>
                  <a:pt x="430190" y="361213"/>
                </a:lnTo>
                <a:lnTo>
                  <a:pt x="431372" y="360153"/>
                </a:lnTo>
                <a:lnTo>
                  <a:pt x="432416" y="359023"/>
                </a:lnTo>
                <a:lnTo>
                  <a:pt x="433320" y="357751"/>
                </a:lnTo>
                <a:lnTo>
                  <a:pt x="434085" y="356479"/>
                </a:lnTo>
                <a:lnTo>
                  <a:pt x="434711" y="355067"/>
                </a:lnTo>
                <a:lnTo>
                  <a:pt x="435337" y="353583"/>
                </a:lnTo>
                <a:lnTo>
                  <a:pt x="435685" y="352029"/>
                </a:lnTo>
                <a:lnTo>
                  <a:pt x="435963" y="350404"/>
                </a:lnTo>
                <a:lnTo>
                  <a:pt x="436033" y="348779"/>
                </a:lnTo>
                <a:lnTo>
                  <a:pt x="435963" y="347083"/>
                </a:lnTo>
                <a:lnTo>
                  <a:pt x="435685" y="345529"/>
                </a:lnTo>
                <a:lnTo>
                  <a:pt x="435337" y="343976"/>
                </a:lnTo>
                <a:lnTo>
                  <a:pt x="434711" y="342491"/>
                </a:lnTo>
                <a:lnTo>
                  <a:pt x="434085" y="341150"/>
                </a:lnTo>
                <a:lnTo>
                  <a:pt x="433320" y="339808"/>
                </a:lnTo>
                <a:lnTo>
                  <a:pt x="432416" y="338606"/>
                </a:lnTo>
                <a:lnTo>
                  <a:pt x="431372" y="337405"/>
                </a:lnTo>
                <a:lnTo>
                  <a:pt x="430190" y="336346"/>
                </a:lnTo>
                <a:lnTo>
                  <a:pt x="429007" y="335427"/>
                </a:lnTo>
                <a:lnTo>
                  <a:pt x="427685" y="334650"/>
                </a:lnTo>
                <a:lnTo>
                  <a:pt x="426363" y="333944"/>
                </a:lnTo>
                <a:lnTo>
                  <a:pt x="424903" y="333379"/>
                </a:lnTo>
                <a:lnTo>
                  <a:pt x="423372" y="333024"/>
                </a:lnTo>
                <a:lnTo>
                  <a:pt x="421702" y="332743"/>
                </a:lnTo>
                <a:lnTo>
                  <a:pt x="420102" y="332671"/>
                </a:lnTo>
                <a:lnTo>
                  <a:pt x="365770" y="332671"/>
                </a:lnTo>
                <a:close/>
                <a:moveTo>
                  <a:pt x="391414" y="135993"/>
                </a:moveTo>
                <a:lnTo>
                  <a:pt x="392946" y="135993"/>
                </a:lnTo>
                <a:lnTo>
                  <a:pt x="394479" y="135993"/>
                </a:lnTo>
                <a:lnTo>
                  <a:pt x="396010" y="136205"/>
                </a:lnTo>
                <a:lnTo>
                  <a:pt x="397472" y="136417"/>
                </a:lnTo>
                <a:lnTo>
                  <a:pt x="398934" y="136771"/>
                </a:lnTo>
                <a:lnTo>
                  <a:pt x="400395" y="137194"/>
                </a:lnTo>
                <a:lnTo>
                  <a:pt x="401858" y="137690"/>
                </a:lnTo>
                <a:lnTo>
                  <a:pt x="403250" y="138255"/>
                </a:lnTo>
                <a:lnTo>
                  <a:pt x="404574" y="138891"/>
                </a:lnTo>
                <a:lnTo>
                  <a:pt x="405896" y="139598"/>
                </a:lnTo>
                <a:lnTo>
                  <a:pt x="407149" y="140445"/>
                </a:lnTo>
                <a:lnTo>
                  <a:pt x="408473" y="141294"/>
                </a:lnTo>
                <a:lnTo>
                  <a:pt x="409656" y="142283"/>
                </a:lnTo>
                <a:lnTo>
                  <a:pt x="410840" y="143273"/>
                </a:lnTo>
                <a:lnTo>
                  <a:pt x="411954" y="144404"/>
                </a:lnTo>
                <a:lnTo>
                  <a:pt x="413068" y="145534"/>
                </a:lnTo>
                <a:lnTo>
                  <a:pt x="414111" y="146666"/>
                </a:lnTo>
                <a:lnTo>
                  <a:pt x="415087" y="148008"/>
                </a:lnTo>
                <a:lnTo>
                  <a:pt x="416061" y="149281"/>
                </a:lnTo>
                <a:lnTo>
                  <a:pt x="416966" y="150694"/>
                </a:lnTo>
                <a:lnTo>
                  <a:pt x="417802" y="152108"/>
                </a:lnTo>
                <a:lnTo>
                  <a:pt x="418568" y="153662"/>
                </a:lnTo>
                <a:lnTo>
                  <a:pt x="419334" y="155147"/>
                </a:lnTo>
                <a:lnTo>
                  <a:pt x="419960" y="156701"/>
                </a:lnTo>
                <a:lnTo>
                  <a:pt x="420517" y="158327"/>
                </a:lnTo>
                <a:lnTo>
                  <a:pt x="421075" y="159953"/>
                </a:lnTo>
                <a:lnTo>
                  <a:pt x="421561" y="161719"/>
                </a:lnTo>
                <a:lnTo>
                  <a:pt x="421979" y="163416"/>
                </a:lnTo>
                <a:lnTo>
                  <a:pt x="422327" y="165254"/>
                </a:lnTo>
                <a:lnTo>
                  <a:pt x="422537" y="167020"/>
                </a:lnTo>
                <a:lnTo>
                  <a:pt x="422676" y="168858"/>
                </a:lnTo>
                <a:lnTo>
                  <a:pt x="422885" y="170767"/>
                </a:lnTo>
                <a:lnTo>
                  <a:pt x="422885" y="172604"/>
                </a:lnTo>
                <a:lnTo>
                  <a:pt x="422954" y="174512"/>
                </a:lnTo>
                <a:lnTo>
                  <a:pt x="423094" y="176209"/>
                </a:lnTo>
                <a:lnTo>
                  <a:pt x="423302" y="177975"/>
                </a:lnTo>
                <a:lnTo>
                  <a:pt x="423581" y="179530"/>
                </a:lnTo>
                <a:lnTo>
                  <a:pt x="423929" y="180945"/>
                </a:lnTo>
                <a:lnTo>
                  <a:pt x="424416" y="182287"/>
                </a:lnTo>
                <a:lnTo>
                  <a:pt x="424904" y="183559"/>
                </a:lnTo>
                <a:lnTo>
                  <a:pt x="425461" y="184690"/>
                </a:lnTo>
                <a:lnTo>
                  <a:pt x="426018" y="185750"/>
                </a:lnTo>
                <a:lnTo>
                  <a:pt x="426644" y="186740"/>
                </a:lnTo>
                <a:lnTo>
                  <a:pt x="427341" y="187658"/>
                </a:lnTo>
                <a:lnTo>
                  <a:pt x="428037" y="188435"/>
                </a:lnTo>
                <a:lnTo>
                  <a:pt x="428733" y="189283"/>
                </a:lnTo>
                <a:lnTo>
                  <a:pt x="429499" y="189920"/>
                </a:lnTo>
                <a:lnTo>
                  <a:pt x="430334" y="190485"/>
                </a:lnTo>
                <a:lnTo>
                  <a:pt x="431030" y="191121"/>
                </a:lnTo>
                <a:lnTo>
                  <a:pt x="432562" y="191969"/>
                </a:lnTo>
                <a:lnTo>
                  <a:pt x="434025" y="192747"/>
                </a:lnTo>
                <a:lnTo>
                  <a:pt x="435417" y="193242"/>
                </a:lnTo>
                <a:lnTo>
                  <a:pt x="436601" y="193524"/>
                </a:lnTo>
                <a:lnTo>
                  <a:pt x="437645" y="193807"/>
                </a:lnTo>
                <a:lnTo>
                  <a:pt x="438480" y="193878"/>
                </a:lnTo>
                <a:lnTo>
                  <a:pt x="439177" y="193948"/>
                </a:lnTo>
                <a:lnTo>
                  <a:pt x="439177" y="207448"/>
                </a:lnTo>
                <a:lnTo>
                  <a:pt x="403112" y="207448"/>
                </a:lnTo>
                <a:lnTo>
                  <a:pt x="403112" y="221866"/>
                </a:lnTo>
                <a:lnTo>
                  <a:pt x="405896" y="222289"/>
                </a:lnTo>
                <a:lnTo>
                  <a:pt x="408542" y="222856"/>
                </a:lnTo>
                <a:lnTo>
                  <a:pt x="411188" y="223421"/>
                </a:lnTo>
                <a:lnTo>
                  <a:pt x="413833" y="224198"/>
                </a:lnTo>
                <a:lnTo>
                  <a:pt x="416340" y="224975"/>
                </a:lnTo>
                <a:lnTo>
                  <a:pt x="418846" y="225895"/>
                </a:lnTo>
                <a:lnTo>
                  <a:pt x="421213" y="226813"/>
                </a:lnTo>
                <a:lnTo>
                  <a:pt x="423650" y="227874"/>
                </a:lnTo>
                <a:lnTo>
                  <a:pt x="426018" y="229004"/>
                </a:lnTo>
                <a:lnTo>
                  <a:pt x="428315" y="230276"/>
                </a:lnTo>
                <a:lnTo>
                  <a:pt x="430544" y="231549"/>
                </a:lnTo>
                <a:lnTo>
                  <a:pt x="432702" y="232962"/>
                </a:lnTo>
                <a:lnTo>
                  <a:pt x="434859" y="234446"/>
                </a:lnTo>
                <a:lnTo>
                  <a:pt x="436879" y="235930"/>
                </a:lnTo>
                <a:lnTo>
                  <a:pt x="438760" y="237556"/>
                </a:lnTo>
                <a:lnTo>
                  <a:pt x="440709" y="239182"/>
                </a:lnTo>
                <a:lnTo>
                  <a:pt x="442589" y="240948"/>
                </a:lnTo>
                <a:lnTo>
                  <a:pt x="444260" y="242715"/>
                </a:lnTo>
                <a:lnTo>
                  <a:pt x="446000" y="244552"/>
                </a:lnTo>
                <a:lnTo>
                  <a:pt x="447601" y="246532"/>
                </a:lnTo>
                <a:lnTo>
                  <a:pt x="449133" y="248440"/>
                </a:lnTo>
                <a:lnTo>
                  <a:pt x="450595" y="250420"/>
                </a:lnTo>
                <a:lnTo>
                  <a:pt x="451988" y="252611"/>
                </a:lnTo>
                <a:lnTo>
                  <a:pt x="453172" y="254730"/>
                </a:lnTo>
                <a:lnTo>
                  <a:pt x="454425" y="256851"/>
                </a:lnTo>
                <a:lnTo>
                  <a:pt x="455469" y="259113"/>
                </a:lnTo>
                <a:lnTo>
                  <a:pt x="456513" y="261374"/>
                </a:lnTo>
                <a:lnTo>
                  <a:pt x="457418" y="263707"/>
                </a:lnTo>
                <a:lnTo>
                  <a:pt x="458184" y="266038"/>
                </a:lnTo>
                <a:lnTo>
                  <a:pt x="458810" y="268512"/>
                </a:lnTo>
                <a:lnTo>
                  <a:pt x="459508" y="270915"/>
                </a:lnTo>
                <a:lnTo>
                  <a:pt x="459994" y="273460"/>
                </a:lnTo>
                <a:lnTo>
                  <a:pt x="460552" y="297419"/>
                </a:lnTo>
                <a:lnTo>
                  <a:pt x="325341" y="297419"/>
                </a:lnTo>
                <a:lnTo>
                  <a:pt x="325897" y="273460"/>
                </a:lnTo>
                <a:lnTo>
                  <a:pt x="326385" y="270915"/>
                </a:lnTo>
                <a:lnTo>
                  <a:pt x="326942" y="268512"/>
                </a:lnTo>
                <a:lnTo>
                  <a:pt x="327708" y="266038"/>
                </a:lnTo>
                <a:lnTo>
                  <a:pt x="328474" y="263707"/>
                </a:lnTo>
                <a:lnTo>
                  <a:pt x="329378" y="261374"/>
                </a:lnTo>
                <a:lnTo>
                  <a:pt x="330354" y="259113"/>
                </a:lnTo>
                <a:lnTo>
                  <a:pt x="331398" y="256851"/>
                </a:lnTo>
                <a:lnTo>
                  <a:pt x="332651" y="254730"/>
                </a:lnTo>
                <a:lnTo>
                  <a:pt x="333905" y="252611"/>
                </a:lnTo>
                <a:lnTo>
                  <a:pt x="335228" y="250490"/>
                </a:lnTo>
                <a:lnTo>
                  <a:pt x="336690" y="248440"/>
                </a:lnTo>
                <a:lnTo>
                  <a:pt x="338221" y="246532"/>
                </a:lnTo>
                <a:lnTo>
                  <a:pt x="339823" y="244552"/>
                </a:lnTo>
                <a:lnTo>
                  <a:pt x="341494" y="242715"/>
                </a:lnTo>
                <a:lnTo>
                  <a:pt x="343304" y="240948"/>
                </a:lnTo>
                <a:lnTo>
                  <a:pt x="345114" y="239182"/>
                </a:lnTo>
                <a:lnTo>
                  <a:pt x="346993" y="237556"/>
                </a:lnTo>
                <a:lnTo>
                  <a:pt x="348944" y="235930"/>
                </a:lnTo>
                <a:lnTo>
                  <a:pt x="351032" y="234446"/>
                </a:lnTo>
                <a:lnTo>
                  <a:pt x="353191" y="232962"/>
                </a:lnTo>
                <a:lnTo>
                  <a:pt x="355349" y="231549"/>
                </a:lnTo>
                <a:lnTo>
                  <a:pt x="357508" y="230276"/>
                </a:lnTo>
                <a:lnTo>
                  <a:pt x="359805" y="229004"/>
                </a:lnTo>
                <a:lnTo>
                  <a:pt x="362172" y="227874"/>
                </a:lnTo>
                <a:lnTo>
                  <a:pt x="364540" y="226884"/>
                </a:lnTo>
                <a:lnTo>
                  <a:pt x="366975" y="225895"/>
                </a:lnTo>
                <a:lnTo>
                  <a:pt x="369482" y="224975"/>
                </a:lnTo>
                <a:lnTo>
                  <a:pt x="372059" y="224198"/>
                </a:lnTo>
                <a:lnTo>
                  <a:pt x="374705" y="223421"/>
                </a:lnTo>
                <a:lnTo>
                  <a:pt x="377350" y="222856"/>
                </a:lnTo>
                <a:lnTo>
                  <a:pt x="379995" y="222289"/>
                </a:lnTo>
                <a:lnTo>
                  <a:pt x="382711" y="221866"/>
                </a:lnTo>
                <a:lnTo>
                  <a:pt x="382711" y="207448"/>
                </a:lnTo>
                <a:lnTo>
                  <a:pt x="346645" y="207448"/>
                </a:lnTo>
                <a:lnTo>
                  <a:pt x="346645" y="193948"/>
                </a:lnTo>
                <a:lnTo>
                  <a:pt x="347342" y="193878"/>
                </a:lnTo>
                <a:lnTo>
                  <a:pt x="348177" y="193736"/>
                </a:lnTo>
                <a:lnTo>
                  <a:pt x="349222" y="193383"/>
                </a:lnTo>
                <a:lnTo>
                  <a:pt x="350406" y="192959"/>
                </a:lnTo>
                <a:lnTo>
                  <a:pt x="351798" y="192394"/>
                </a:lnTo>
                <a:lnTo>
                  <a:pt x="353259" y="191686"/>
                </a:lnTo>
                <a:lnTo>
                  <a:pt x="354792" y="190768"/>
                </a:lnTo>
                <a:lnTo>
                  <a:pt x="355627" y="190203"/>
                </a:lnTo>
                <a:lnTo>
                  <a:pt x="356324" y="189567"/>
                </a:lnTo>
                <a:lnTo>
                  <a:pt x="357020" y="188789"/>
                </a:lnTo>
                <a:lnTo>
                  <a:pt x="357786" y="188082"/>
                </a:lnTo>
                <a:lnTo>
                  <a:pt x="358482" y="187235"/>
                </a:lnTo>
                <a:lnTo>
                  <a:pt x="359179" y="186315"/>
                </a:lnTo>
                <a:lnTo>
                  <a:pt x="359805" y="185326"/>
                </a:lnTo>
                <a:lnTo>
                  <a:pt x="360431" y="184266"/>
                </a:lnTo>
                <a:lnTo>
                  <a:pt x="360919" y="183135"/>
                </a:lnTo>
                <a:lnTo>
                  <a:pt x="361406" y="181934"/>
                </a:lnTo>
                <a:lnTo>
                  <a:pt x="361893" y="180590"/>
                </a:lnTo>
                <a:lnTo>
                  <a:pt x="362242" y="179177"/>
                </a:lnTo>
                <a:lnTo>
                  <a:pt x="362520" y="177692"/>
                </a:lnTo>
                <a:lnTo>
                  <a:pt x="362798" y="176068"/>
                </a:lnTo>
                <a:lnTo>
                  <a:pt x="362868" y="174442"/>
                </a:lnTo>
                <a:lnTo>
                  <a:pt x="362938" y="172604"/>
                </a:lnTo>
                <a:lnTo>
                  <a:pt x="363008" y="170767"/>
                </a:lnTo>
                <a:lnTo>
                  <a:pt x="363146" y="168858"/>
                </a:lnTo>
                <a:lnTo>
                  <a:pt x="363286" y="167020"/>
                </a:lnTo>
                <a:lnTo>
                  <a:pt x="363564" y="165254"/>
                </a:lnTo>
                <a:lnTo>
                  <a:pt x="363912" y="163416"/>
                </a:lnTo>
                <a:lnTo>
                  <a:pt x="364330" y="161719"/>
                </a:lnTo>
                <a:lnTo>
                  <a:pt x="364818" y="159953"/>
                </a:lnTo>
                <a:lnTo>
                  <a:pt x="365305" y="158327"/>
                </a:lnTo>
                <a:lnTo>
                  <a:pt x="365931" y="156701"/>
                </a:lnTo>
                <a:lnTo>
                  <a:pt x="366559" y="155147"/>
                </a:lnTo>
                <a:lnTo>
                  <a:pt x="367325" y="153662"/>
                </a:lnTo>
                <a:lnTo>
                  <a:pt x="368021" y="152108"/>
                </a:lnTo>
                <a:lnTo>
                  <a:pt x="368926" y="150694"/>
                </a:lnTo>
                <a:lnTo>
                  <a:pt x="369830" y="149281"/>
                </a:lnTo>
                <a:lnTo>
                  <a:pt x="370736" y="148008"/>
                </a:lnTo>
                <a:lnTo>
                  <a:pt x="371780" y="146666"/>
                </a:lnTo>
                <a:lnTo>
                  <a:pt x="372825" y="145534"/>
                </a:lnTo>
                <a:lnTo>
                  <a:pt x="373869" y="144404"/>
                </a:lnTo>
                <a:lnTo>
                  <a:pt x="374983" y="143273"/>
                </a:lnTo>
                <a:lnTo>
                  <a:pt x="376236" y="142283"/>
                </a:lnTo>
                <a:lnTo>
                  <a:pt x="377420" y="141294"/>
                </a:lnTo>
                <a:lnTo>
                  <a:pt x="378604" y="140445"/>
                </a:lnTo>
                <a:lnTo>
                  <a:pt x="379927" y="139598"/>
                </a:lnTo>
                <a:lnTo>
                  <a:pt x="381319" y="138891"/>
                </a:lnTo>
                <a:lnTo>
                  <a:pt x="382572" y="138255"/>
                </a:lnTo>
                <a:lnTo>
                  <a:pt x="384034" y="137690"/>
                </a:lnTo>
                <a:lnTo>
                  <a:pt x="385427" y="137194"/>
                </a:lnTo>
                <a:lnTo>
                  <a:pt x="386889" y="136771"/>
                </a:lnTo>
                <a:lnTo>
                  <a:pt x="388351" y="136417"/>
                </a:lnTo>
                <a:lnTo>
                  <a:pt x="389882" y="136205"/>
                </a:lnTo>
                <a:lnTo>
                  <a:pt x="391414" y="135993"/>
                </a:lnTo>
                <a:close/>
                <a:moveTo>
                  <a:pt x="137992" y="125750"/>
                </a:moveTo>
                <a:lnTo>
                  <a:pt x="139940" y="125820"/>
                </a:lnTo>
                <a:lnTo>
                  <a:pt x="141749" y="126032"/>
                </a:lnTo>
                <a:lnTo>
                  <a:pt x="143627" y="126244"/>
                </a:lnTo>
                <a:lnTo>
                  <a:pt x="145506" y="126667"/>
                </a:lnTo>
                <a:lnTo>
                  <a:pt x="147245" y="127163"/>
                </a:lnTo>
                <a:lnTo>
                  <a:pt x="149054" y="127798"/>
                </a:lnTo>
                <a:lnTo>
                  <a:pt x="150863" y="128434"/>
                </a:lnTo>
                <a:lnTo>
                  <a:pt x="152464" y="129281"/>
                </a:lnTo>
                <a:lnTo>
                  <a:pt x="154134" y="130269"/>
                </a:lnTo>
                <a:lnTo>
                  <a:pt x="155734" y="131258"/>
                </a:lnTo>
                <a:lnTo>
                  <a:pt x="157264" y="132317"/>
                </a:lnTo>
                <a:lnTo>
                  <a:pt x="158794" y="133518"/>
                </a:lnTo>
                <a:lnTo>
                  <a:pt x="160256" y="134789"/>
                </a:lnTo>
                <a:lnTo>
                  <a:pt x="161647" y="136060"/>
                </a:lnTo>
                <a:lnTo>
                  <a:pt x="163039" y="137544"/>
                </a:lnTo>
                <a:lnTo>
                  <a:pt x="164291" y="139027"/>
                </a:lnTo>
                <a:lnTo>
                  <a:pt x="165543" y="140721"/>
                </a:lnTo>
                <a:lnTo>
                  <a:pt x="166726" y="142345"/>
                </a:lnTo>
                <a:lnTo>
                  <a:pt x="167770" y="144041"/>
                </a:lnTo>
                <a:lnTo>
                  <a:pt x="168813" y="145806"/>
                </a:lnTo>
                <a:lnTo>
                  <a:pt x="169788" y="147643"/>
                </a:lnTo>
                <a:lnTo>
                  <a:pt x="170692" y="149549"/>
                </a:lnTo>
                <a:lnTo>
                  <a:pt x="171527" y="151526"/>
                </a:lnTo>
                <a:lnTo>
                  <a:pt x="172292" y="153575"/>
                </a:lnTo>
                <a:lnTo>
                  <a:pt x="172988" y="155623"/>
                </a:lnTo>
                <a:lnTo>
                  <a:pt x="173544" y="157670"/>
                </a:lnTo>
                <a:lnTo>
                  <a:pt x="174032" y="159860"/>
                </a:lnTo>
                <a:lnTo>
                  <a:pt x="174448" y="162119"/>
                </a:lnTo>
                <a:lnTo>
                  <a:pt x="174728" y="164309"/>
                </a:lnTo>
                <a:lnTo>
                  <a:pt x="175006" y="166639"/>
                </a:lnTo>
                <a:lnTo>
                  <a:pt x="175144" y="168900"/>
                </a:lnTo>
                <a:lnTo>
                  <a:pt x="175214" y="171230"/>
                </a:lnTo>
                <a:lnTo>
                  <a:pt x="175144" y="173067"/>
                </a:lnTo>
                <a:lnTo>
                  <a:pt x="175075" y="174902"/>
                </a:lnTo>
                <a:lnTo>
                  <a:pt x="174936" y="176668"/>
                </a:lnTo>
                <a:lnTo>
                  <a:pt x="174728" y="178434"/>
                </a:lnTo>
                <a:lnTo>
                  <a:pt x="174518" y="180128"/>
                </a:lnTo>
                <a:lnTo>
                  <a:pt x="174170" y="181894"/>
                </a:lnTo>
                <a:lnTo>
                  <a:pt x="173754" y="183589"/>
                </a:lnTo>
                <a:lnTo>
                  <a:pt x="173406" y="185284"/>
                </a:lnTo>
                <a:lnTo>
                  <a:pt x="172918" y="186978"/>
                </a:lnTo>
                <a:lnTo>
                  <a:pt x="172432" y="188533"/>
                </a:lnTo>
                <a:lnTo>
                  <a:pt x="171806" y="190086"/>
                </a:lnTo>
                <a:lnTo>
                  <a:pt x="171179" y="191640"/>
                </a:lnTo>
                <a:lnTo>
                  <a:pt x="170553" y="193194"/>
                </a:lnTo>
                <a:lnTo>
                  <a:pt x="169788" y="194676"/>
                </a:lnTo>
                <a:lnTo>
                  <a:pt x="169092" y="196018"/>
                </a:lnTo>
                <a:lnTo>
                  <a:pt x="168257" y="197502"/>
                </a:lnTo>
                <a:lnTo>
                  <a:pt x="167491" y="198843"/>
                </a:lnTo>
                <a:lnTo>
                  <a:pt x="166587" y="200185"/>
                </a:lnTo>
                <a:lnTo>
                  <a:pt x="165683" y="201456"/>
                </a:lnTo>
                <a:lnTo>
                  <a:pt x="164709" y="202728"/>
                </a:lnTo>
                <a:lnTo>
                  <a:pt x="163735" y="203928"/>
                </a:lnTo>
                <a:lnTo>
                  <a:pt x="162691" y="205058"/>
                </a:lnTo>
                <a:lnTo>
                  <a:pt x="161647" y="206117"/>
                </a:lnTo>
                <a:lnTo>
                  <a:pt x="160534" y="207176"/>
                </a:lnTo>
                <a:lnTo>
                  <a:pt x="159421" y="208307"/>
                </a:lnTo>
                <a:lnTo>
                  <a:pt x="158238" y="209154"/>
                </a:lnTo>
                <a:lnTo>
                  <a:pt x="157056" y="210072"/>
                </a:lnTo>
                <a:lnTo>
                  <a:pt x="155872" y="210990"/>
                </a:lnTo>
                <a:lnTo>
                  <a:pt x="154620" y="211696"/>
                </a:lnTo>
                <a:lnTo>
                  <a:pt x="153368" y="212474"/>
                </a:lnTo>
                <a:lnTo>
                  <a:pt x="152046" y="213180"/>
                </a:lnTo>
                <a:lnTo>
                  <a:pt x="150655" y="213745"/>
                </a:lnTo>
                <a:lnTo>
                  <a:pt x="150655" y="232460"/>
                </a:lnTo>
                <a:lnTo>
                  <a:pt x="154064" y="233023"/>
                </a:lnTo>
                <a:lnTo>
                  <a:pt x="157404" y="233730"/>
                </a:lnTo>
                <a:lnTo>
                  <a:pt x="160673" y="234437"/>
                </a:lnTo>
                <a:lnTo>
                  <a:pt x="163943" y="235354"/>
                </a:lnTo>
                <a:lnTo>
                  <a:pt x="167074" y="236343"/>
                </a:lnTo>
                <a:lnTo>
                  <a:pt x="170136" y="237402"/>
                </a:lnTo>
                <a:lnTo>
                  <a:pt x="173196" y="238603"/>
                </a:lnTo>
                <a:lnTo>
                  <a:pt x="176188" y="239945"/>
                </a:lnTo>
                <a:lnTo>
                  <a:pt x="179111" y="241428"/>
                </a:lnTo>
                <a:lnTo>
                  <a:pt x="181963" y="242910"/>
                </a:lnTo>
                <a:lnTo>
                  <a:pt x="184746" y="244535"/>
                </a:lnTo>
                <a:lnTo>
                  <a:pt x="187460" y="246230"/>
                </a:lnTo>
                <a:lnTo>
                  <a:pt x="190034" y="248067"/>
                </a:lnTo>
                <a:lnTo>
                  <a:pt x="192608" y="249973"/>
                </a:lnTo>
                <a:lnTo>
                  <a:pt x="195043" y="251880"/>
                </a:lnTo>
                <a:lnTo>
                  <a:pt x="197479" y="253928"/>
                </a:lnTo>
                <a:lnTo>
                  <a:pt x="199705" y="256188"/>
                </a:lnTo>
                <a:lnTo>
                  <a:pt x="201861" y="258378"/>
                </a:lnTo>
                <a:lnTo>
                  <a:pt x="204018" y="260708"/>
                </a:lnTo>
                <a:lnTo>
                  <a:pt x="205966" y="263039"/>
                </a:lnTo>
                <a:lnTo>
                  <a:pt x="207844" y="265510"/>
                </a:lnTo>
                <a:lnTo>
                  <a:pt x="209654" y="268053"/>
                </a:lnTo>
                <a:lnTo>
                  <a:pt x="211324" y="270595"/>
                </a:lnTo>
                <a:lnTo>
                  <a:pt x="212855" y="273207"/>
                </a:lnTo>
                <a:lnTo>
                  <a:pt x="214385" y="276032"/>
                </a:lnTo>
                <a:lnTo>
                  <a:pt x="215707" y="278717"/>
                </a:lnTo>
                <a:lnTo>
                  <a:pt x="217029" y="281611"/>
                </a:lnTo>
                <a:lnTo>
                  <a:pt x="218072" y="284437"/>
                </a:lnTo>
                <a:lnTo>
                  <a:pt x="219116" y="287402"/>
                </a:lnTo>
                <a:lnTo>
                  <a:pt x="220020" y="290369"/>
                </a:lnTo>
                <a:lnTo>
                  <a:pt x="220716" y="293406"/>
                </a:lnTo>
                <a:lnTo>
                  <a:pt x="221273" y="296513"/>
                </a:lnTo>
                <a:lnTo>
                  <a:pt x="222108" y="330270"/>
                </a:lnTo>
                <a:lnTo>
                  <a:pt x="53876" y="330270"/>
                </a:lnTo>
                <a:lnTo>
                  <a:pt x="54710" y="296513"/>
                </a:lnTo>
                <a:lnTo>
                  <a:pt x="55268" y="293406"/>
                </a:lnTo>
                <a:lnTo>
                  <a:pt x="55964" y="290369"/>
                </a:lnTo>
                <a:lnTo>
                  <a:pt x="56868" y="287402"/>
                </a:lnTo>
                <a:lnTo>
                  <a:pt x="57842" y="284437"/>
                </a:lnTo>
                <a:lnTo>
                  <a:pt x="58955" y="281611"/>
                </a:lnTo>
                <a:lnTo>
                  <a:pt x="60277" y="278717"/>
                </a:lnTo>
                <a:lnTo>
                  <a:pt x="61529" y="276032"/>
                </a:lnTo>
                <a:lnTo>
                  <a:pt x="63059" y="273207"/>
                </a:lnTo>
                <a:lnTo>
                  <a:pt x="64591" y="270595"/>
                </a:lnTo>
                <a:lnTo>
                  <a:pt x="66330" y="268053"/>
                </a:lnTo>
                <a:lnTo>
                  <a:pt x="68069" y="265510"/>
                </a:lnTo>
                <a:lnTo>
                  <a:pt x="70018" y="263039"/>
                </a:lnTo>
                <a:lnTo>
                  <a:pt x="71966" y="260708"/>
                </a:lnTo>
                <a:lnTo>
                  <a:pt x="74052" y="258378"/>
                </a:lnTo>
                <a:lnTo>
                  <a:pt x="76279" y="256188"/>
                </a:lnTo>
                <a:lnTo>
                  <a:pt x="78575" y="253928"/>
                </a:lnTo>
                <a:lnTo>
                  <a:pt x="80941" y="251880"/>
                </a:lnTo>
                <a:lnTo>
                  <a:pt x="83376" y="249973"/>
                </a:lnTo>
                <a:lnTo>
                  <a:pt x="85950" y="248067"/>
                </a:lnTo>
                <a:lnTo>
                  <a:pt x="88524" y="246230"/>
                </a:lnTo>
                <a:lnTo>
                  <a:pt x="91308" y="244535"/>
                </a:lnTo>
                <a:lnTo>
                  <a:pt x="94021" y="242910"/>
                </a:lnTo>
                <a:lnTo>
                  <a:pt x="96873" y="241428"/>
                </a:lnTo>
                <a:lnTo>
                  <a:pt x="99795" y="239945"/>
                </a:lnTo>
                <a:lnTo>
                  <a:pt x="102787" y="238603"/>
                </a:lnTo>
                <a:lnTo>
                  <a:pt x="105848" y="237402"/>
                </a:lnTo>
                <a:lnTo>
                  <a:pt x="108910" y="236343"/>
                </a:lnTo>
                <a:lnTo>
                  <a:pt x="112041" y="235354"/>
                </a:lnTo>
                <a:lnTo>
                  <a:pt x="115311" y="234437"/>
                </a:lnTo>
                <a:lnTo>
                  <a:pt x="118580" y="233730"/>
                </a:lnTo>
                <a:lnTo>
                  <a:pt x="121920" y="233023"/>
                </a:lnTo>
                <a:lnTo>
                  <a:pt x="125190" y="232460"/>
                </a:lnTo>
                <a:lnTo>
                  <a:pt x="125190" y="213745"/>
                </a:lnTo>
                <a:lnTo>
                  <a:pt x="123938" y="213180"/>
                </a:lnTo>
                <a:lnTo>
                  <a:pt x="122616" y="212474"/>
                </a:lnTo>
                <a:lnTo>
                  <a:pt x="121364" y="211696"/>
                </a:lnTo>
                <a:lnTo>
                  <a:pt x="120112" y="210990"/>
                </a:lnTo>
                <a:lnTo>
                  <a:pt x="118928" y="210072"/>
                </a:lnTo>
                <a:lnTo>
                  <a:pt x="117676" y="209154"/>
                </a:lnTo>
                <a:lnTo>
                  <a:pt x="116563" y="208166"/>
                </a:lnTo>
                <a:lnTo>
                  <a:pt x="115449" y="207176"/>
                </a:lnTo>
                <a:lnTo>
                  <a:pt x="114337" y="206117"/>
                </a:lnTo>
                <a:lnTo>
                  <a:pt x="113293" y="205058"/>
                </a:lnTo>
                <a:lnTo>
                  <a:pt x="112179" y="203928"/>
                </a:lnTo>
                <a:lnTo>
                  <a:pt x="111205" y="202728"/>
                </a:lnTo>
                <a:lnTo>
                  <a:pt x="110301" y="201456"/>
                </a:lnTo>
                <a:lnTo>
                  <a:pt x="109397" y="200185"/>
                </a:lnTo>
                <a:lnTo>
                  <a:pt x="108492" y="198843"/>
                </a:lnTo>
                <a:lnTo>
                  <a:pt x="107658" y="197430"/>
                </a:lnTo>
                <a:lnTo>
                  <a:pt x="106892" y="196018"/>
                </a:lnTo>
                <a:lnTo>
                  <a:pt x="106056" y="194676"/>
                </a:lnTo>
                <a:lnTo>
                  <a:pt x="105430" y="193194"/>
                </a:lnTo>
                <a:lnTo>
                  <a:pt x="104804" y="191640"/>
                </a:lnTo>
                <a:lnTo>
                  <a:pt x="104110" y="190086"/>
                </a:lnTo>
                <a:lnTo>
                  <a:pt x="103552" y="188533"/>
                </a:lnTo>
                <a:lnTo>
                  <a:pt x="102996" y="186837"/>
                </a:lnTo>
                <a:lnTo>
                  <a:pt x="102578" y="185213"/>
                </a:lnTo>
                <a:lnTo>
                  <a:pt x="102091" y="183589"/>
                </a:lnTo>
                <a:lnTo>
                  <a:pt x="101813" y="181894"/>
                </a:lnTo>
                <a:lnTo>
                  <a:pt x="101465" y="180128"/>
                </a:lnTo>
                <a:lnTo>
                  <a:pt x="101187" y="178434"/>
                </a:lnTo>
                <a:lnTo>
                  <a:pt x="100978" y="176668"/>
                </a:lnTo>
                <a:lnTo>
                  <a:pt x="100909" y="174902"/>
                </a:lnTo>
                <a:lnTo>
                  <a:pt x="100769" y="173067"/>
                </a:lnTo>
                <a:lnTo>
                  <a:pt x="100769" y="171230"/>
                </a:lnTo>
                <a:lnTo>
                  <a:pt x="100839" y="168900"/>
                </a:lnTo>
                <a:lnTo>
                  <a:pt x="100909" y="166639"/>
                </a:lnTo>
                <a:lnTo>
                  <a:pt x="101117" y="164309"/>
                </a:lnTo>
                <a:lnTo>
                  <a:pt x="101465" y="162119"/>
                </a:lnTo>
                <a:lnTo>
                  <a:pt x="101952" y="159860"/>
                </a:lnTo>
                <a:lnTo>
                  <a:pt x="102439" y="157670"/>
                </a:lnTo>
                <a:lnTo>
                  <a:pt x="102996" y="155623"/>
                </a:lnTo>
                <a:lnTo>
                  <a:pt x="103622" y="153575"/>
                </a:lnTo>
                <a:lnTo>
                  <a:pt x="104457" y="151526"/>
                </a:lnTo>
                <a:lnTo>
                  <a:pt x="105292" y="149549"/>
                </a:lnTo>
                <a:lnTo>
                  <a:pt x="106126" y="147643"/>
                </a:lnTo>
                <a:lnTo>
                  <a:pt x="107100" y="145806"/>
                </a:lnTo>
                <a:lnTo>
                  <a:pt x="108144" y="144041"/>
                </a:lnTo>
                <a:lnTo>
                  <a:pt x="109188" y="142345"/>
                </a:lnTo>
                <a:lnTo>
                  <a:pt x="110440" y="140721"/>
                </a:lnTo>
                <a:lnTo>
                  <a:pt x="111623" y="139027"/>
                </a:lnTo>
                <a:lnTo>
                  <a:pt x="112945" y="137544"/>
                </a:lnTo>
                <a:lnTo>
                  <a:pt x="114337" y="136060"/>
                </a:lnTo>
                <a:lnTo>
                  <a:pt x="115658" y="134789"/>
                </a:lnTo>
                <a:lnTo>
                  <a:pt x="117119" y="133518"/>
                </a:lnTo>
                <a:lnTo>
                  <a:pt x="118650" y="132317"/>
                </a:lnTo>
                <a:lnTo>
                  <a:pt x="120180" y="131258"/>
                </a:lnTo>
                <a:lnTo>
                  <a:pt x="121850" y="130269"/>
                </a:lnTo>
                <a:lnTo>
                  <a:pt x="123520" y="129281"/>
                </a:lnTo>
                <a:lnTo>
                  <a:pt x="125190" y="128434"/>
                </a:lnTo>
                <a:lnTo>
                  <a:pt x="126929" y="127798"/>
                </a:lnTo>
                <a:lnTo>
                  <a:pt x="128669" y="127163"/>
                </a:lnTo>
                <a:lnTo>
                  <a:pt x="130477" y="126667"/>
                </a:lnTo>
                <a:lnTo>
                  <a:pt x="132356" y="126244"/>
                </a:lnTo>
                <a:lnTo>
                  <a:pt x="134165" y="126032"/>
                </a:lnTo>
                <a:lnTo>
                  <a:pt x="136114" y="125820"/>
                </a:lnTo>
                <a:lnTo>
                  <a:pt x="137992" y="125750"/>
                </a:lnTo>
                <a:close/>
                <a:moveTo>
                  <a:pt x="39813" y="35193"/>
                </a:moveTo>
                <a:lnTo>
                  <a:pt x="39188" y="35264"/>
                </a:lnTo>
                <a:lnTo>
                  <a:pt x="38632" y="35405"/>
                </a:lnTo>
                <a:lnTo>
                  <a:pt x="38076" y="35688"/>
                </a:lnTo>
                <a:lnTo>
                  <a:pt x="37589" y="35900"/>
                </a:lnTo>
                <a:lnTo>
                  <a:pt x="37103" y="36182"/>
                </a:lnTo>
                <a:lnTo>
                  <a:pt x="36617" y="36466"/>
                </a:lnTo>
                <a:lnTo>
                  <a:pt x="36270" y="36890"/>
                </a:lnTo>
                <a:lnTo>
                  <a:pt x="35922" y="37314"/>
                </a:lnTo>
                <a:lnTo>
                  <a:pt x="35575" y="37808"/>
                </a:lnTo>
                <a:lnTo>
                  <a:pt x="35297" y="38232"/>
                </a:lnTo>
                <a:lnTo>
                  <a:pt x="35019" y="38797"/>
                </a:lnTo>
                <a:lnTo>
                  <a:pt x="34881" y="39293"/>
                </a:lnTo>
                <a:lnTo>
                  <a:pt x="34671" y="39858"/>
                </a:lnTo>
                <a:lnTo>
                  <a:pt x="34602" y="40423"/>
                </a:lnTo>
                <a:lnTo>
                  <a:pt x="34533" y="40988"/>
                </a:lnTo>
                <a:lnTo>
                  <a:pt x="34533" y="320484"/>
                </a:lnTo>
                <a:lnTo>
                  <a:pt x="34671" y="322110"/>
                </a:lnTo>
                <a:lnTo>
                  <a:pt x="34949" y="323734"/>
                </a:lnTo>
                <a:lnTo>
                  <a:pt x="35367" y="325572"/>
                </a:lnTo>
                <a:lnTo>
                  <a:pt x="35922" y="327339"/>
                </a:lnTo>
                <a:lnTo>
                  <a:pt x="36617" y="329248"/>
                </a:lnTo>
                <a:lnTo>
                  <a:pt x="37521" y="331226"/>
                </a:lnTo>
                <a:lnTo>
                  <a:pt x="38492" y="333134"/>
                </a:lnTo>
                <a:lnTo>
                  <a:pt x="39675" y="335112"/>
                </a:lnTo>
                <a:lnTo>
                  <a:pt x="40994" y="336950"/>
                </a:lnTo>
                <a:lnTo>
                  <a:pt x="42384" y="338788"/>
                </a:lnTo>
                <a:lnTo>
                  <a:pt x="43983" y="340554"/>
                </a:lnTo>
                <a:lnTo>
                  <a:pt x="45650" y="342250"/>
                </a:lnTo>
                <a:lnTo>
                  <a:pt x="47456" y="343806"/>
                </a:lnTo>
                <a:lnTo>
                  <a:pt x="49402" y="345148"/>
                </a:lnTo>
                <a:lnTo>
                  <a:pt x="50444" y="345854"/>
                </a:lnTo>
                <a:lnTo>
                  <a:pt x="51486" y="346490"/>
                </a:lnTo>
                <a:lnTo>
                  <a:pt x="52528" y="347055"/>
                </a:lnTo>
                <a:lnTo>
                  <a:pt x="53571" y="347551"/>
                </a:lnTo>
                <a:lnTo>
                  <a:pt x="223107" y="347551"/>
                </a:lnTo>
                <a:lnTo>
                  <a:pt x="223107" y="346986"/>
                </a:lnTo>
                <a:lnTo>
                  <a:pt x="225123" y="345854"/>
                </a:lnTo>
                <a:lnTo>
                  <a:pt x="227068" y="344583"/>
                </a:lnTo>
                <a:lnTo>
                  <a:pt x="228944" y="343240"/>
                </a:lnTo>
                <a:lnTo>
                  <a:pt x="230612" y="341615"/>
                </a:lnTo>
                <a:lnTo>
                  <a:pt x="232209" y="339989"/>
                </a:lnTo>
                <a:lnTo>
                  <a:pt x="233738" y="338292"/>
                </a:lnTo>
                <a:lnTo>
                  <a:pt x="235128" y="336456"/>
                </a:lnTo>
                <a:lnTo>
                  <a:pt x="236447" y="334689"/>
                </a:lnTo>
                <a:lnTo>
                  <a:pt x="237560" y="332781"/>
                </a:lnTo>
                <a:lnTo>
                  <a:pt x="238533" y="330873"/>
                </a:lnTo>
                <a:lnTo>
                  <a:pt x="239436" y="329107"/>
                </a:lnTo>
                <a:lnTo>
                  <a:pt x="240130" y="327198"/>
                </a:lnTo>
                <a:lnTo>
                  <a:pt x="240687" y="325502"/>
                </a:lnTo>
                <a:lnTo>
                  <a:pt x="241103" y="323665"/>
                </a:lnTo>
                <a:lnTo>
                  <a:pt x="241311" y="322039"/>
                </a:lnTo>
                <a:lnTo>
                  <a:pt x="241451" y="320484"/>
                </a:lnTo>
                <a:lnTo>
                  <a:pt x="241451" y="40988"/>
                </a:lnTo>
                <a:lnTo>
                  <a:pt x="241311" y="40423"/>
                </a:lnTo>
                <a:lnTo>
                  <a:pt x="241243" y="39858"/>
                </a:lnTo>
                <a:lnTo>
                  <a:pt x="241103" y="39293"/>
                </a:lnTo>
                <a:lnTo>
                  <a:pt x="240965" y="38797"/>
                </a:lnTo>
                <a:lnTo>
                  <a:pt x="240687" y="38232"/>
                </a:lnTo>
                <a:lnTo>
                  <a:pt x="240408" y="37808"/>
                </a:lnTo>
                <a:lnTo>
                  <a:pt x="240060" y="37314"/>
                </a:lnTo>
                <a:lnTo>
                  <a:pt x="239714" y="36890"/>
                </a:lnTo>
                <a:lnTo>
                  <a:pt x="239297" y="36466"/>
                </a:lnTo>
                <a:lnTo>
                  <a:pt x="238811" y="36182"/>
                </a:lnTo>
                <a:lnTo>
                  <a:pt x="238393" y="35900"/>
                </a:lnTo>
                <a:lnTo>
                  <a:pt x="237907" y="35688"/>
                </a:lnTo>
                <a:lnTo>
                  <a:pt x="237282" y="35405"/>
                </a:lnTo>
                <a:lnTo>
                  <a:pt x="236725" y="35264"/>
                </a:lnTo>
                <a:lnTo>
                  <a:pt x="236170" y="35193"/>
                </a:lnTo>
                <a:lnTo>
                  <a:pt x="235614" y="35193"/>
                </a:lnTo>
                <a:lnTo>
                  <a:pt x="40369" y="35193"/>
                </a:lnTo>
                <a:lnTo>
                  <a:pt x="39813" y="35193"/>
                </a:lnTo>
                <a:close/>
                <a:moveTo>
                  <a:pt x="309700" y="34969"/>
                </a:moveTo>
                <a:lnTo>
                  <a:pt x="471512" y="34969"/>
                </a:lnTo>
                <a:lnTo>
                  <a:pt x="473182" y="34969"/>
                </a:lnTo>
                <a:lnTo>
                  <a:pt x="474922" y="35182"/>
                </a:lnTo>
                <a:lnTo>
                  <a:pt x="476521" y="35323"/>
                </a:lnTo>
                <a:lnTo>
                  <a:pt x="478052" y="35676"/>
                </a:lnTo>
                <a:lnTo>
                  <a:pt x="479651" y="36029"/>
                </a:lnTo>
                <a:lnTo>
                  <a:pt x="481181" y="36453"/>
                </a:lnTo>
                <a:lnTo>
                  <a:pt x="482713" y="36948"/>
                </a:lnTo>
                <a:lnTo>
                  <a:pt x="484174" y="37583"/>
                </a:lnTo>
                <a:lnTo>
                  <a:pt x="485634" y="38290"/>
                </a:lnTo>
                <a:lnTo>
                  <a:pt x="487026" y="38926"/>
                </a:lnTo>
                <a:lnTo>
                  <a:pt x="488347" y="39774"/>
                </a:lnTo>
                <a:lnTo>
                  <a:pt x="489669" y="40621"/>
                </a:lnTo>
                <a:lnTo>
                  <a:pt x="490991" y="41539"/>
                </a:lnTo>
                <a:lnTo>
                  <a:pt x="492173" y="42528"/>
                </a:lnTo>
                <a:lnTo>
                  <a:pt x="493357" y="43518"/>
                </a:lnTo>
                <a:lnTo>
                  <a:pt x="494539" y="44648"/>
                </a:lnTo>
                <a:lnTo>
                  <a:pt x="495582" y="45850"/>
                </a:lnTo>
                <a:lnTo>
                  <a:pt x="496626" y="46980"/>
                </a:lnTo>
                <a:lnTo>
                  <a:pt x="497600" y="48251"/>
                </a:lnTo>
                <a:lnTo>
                  <a:pt x="498504" y="49522"/>
                </a:lnTo>
                <a:lnTo>
                  <a:pt x="499269" y="50936"/>
                </a:lnTo>
                <a:lnTo>
                  <a:pt x="500104" y="52278"/>
                </a:lnTo>
                <a:lnTo>
                  <a:pt x="500800" y="53691"/>
                </a:lnTo>
                <a:lnTo>
                  <a:pt x="501495" y="55174"/>
                </a:lnTo>
                <a:lnTo>
                  <a:pt x="502053" y="56657"/>
                </a:lnTo>
                <a:lnTo>
                  <a:pt x="502539" y="58212"/>
                </a:lnTo>
                <a:lnTo>
                  <a:pt x="503027" y="59766"/>
                </a:lnTo>
                <a:lnTo>
                  <a:pt x="503305" y="61321"/>
                </a:lnTo>
                <a:lnTo>
                  <a:pt x="503652" y="62945"/>
                </a:lnTo>
                <a:lnTo>
                  <a:pt x="503791" y="64640"/>
                </a:lnTo>
                <a:lnTo>
                  <a:pt x="504000" y="66266"/>
                </a:lnTo>
                <a:lnTo>
                  <a:pt x="504000" y="67962"/>
                </a:lnTo>
                <a:lnTo>
                  <a:pt x="504000" y="330341"/>
                </a:lnTo>
                <a:lnTo>
                  <a:pt x="504000" y="333096"/>
                </a:lnTo>
                <a:lnTo>
                  <a:pt x="503791" y="335780"/>
                </a:lnTo>
                <a:lnTo>
                  <a:pt x="503513" y="338465"/>
                </a:lnTo>
                <a:lnTo>
                  <a:pt x="503165" y="341150"/>
                </a:lnTo>
                <a:lnTo>
                  <a:pt x="502679" y="343692"/>
                </a:lnTo>
                <a:lnTo>
                  <a:pt x="502053" y="346094"/>
                </a:lnTo>
                <a:lnTo>
                  <a:pt x="501357" y="348567"/>
                </a:lnTo>
                <a:lnTo>
                  <a:pt x="500522" y="350970"/>
                </a:lnTo>
                <a:lnTo>
                  <a:pt x="499617" y="353230"/>
                </a:lnTo>
                <a:lnTo>
                  <a:pt x="498574" y="355491"/>
                </a:lnTo>
                <a:lnTo>
                  <a:pt x="497322" y="357680"/>
                </a:lnTo>
                <a:lnTo>
                  <a:pt x="496070" y="359729"/>
                </a:lnTo>
                <a:lnTo>
                  <a:pt x="494678" y="361779"/>
                </a:lnTo>
                <a:lnTo>
                  <a:pt x="493147" y="363756"/>
                </a:lnTo>
                <a:lnTo>
                  <a:pt x="491477" y="365592"/>
                </a:lnTo>
                <a:lnTo>
                  <a:pt x="489669" y="367359"/>
                </a:lnTo>
                <a:lnTo>
                  <a:pt x="487790" y="369126"/>
                </a:lnTo>
                <a:lnTo>
                  <a:pt x="485774" y="370679"/>
                </a:lnTo>
                <a:lnTo>
                  <a:pt x="483617" y="372233"/>
                </a:lnTo>
                <a:lnTo>
                  <a:pt x="481321" y="373576"/>
                </a:lnTo>
                <a:lnTo>
                  <a:pt x="478956" y="374918"/>
                </a:lnTo>
                <a:lnTo>
                  <a:pt x="476452" y="376119"/>
                </a:lnTo>
                <a:lnTo>
                  <a:pt x="473738" y="377250"/>
                </a:lnTo>
                <a:lnTo>
                  <a:pt x="470955" y="378309"/>
                </a:lnTo>
                <a:lnTo>
                  <a:pt x="468034" y="379157"/>
                </a:lnTo>
                <a:lnTo>
                  <a:pt x="464972" y="379934"/>
                </a:lnTo>
                <a:lnTo>
                  <a:pt x="461703" y="380569"/>
                </a:lnTo>
                <a:lnTo>
                  <a:pt x="458433" y="381135"/>
                </a:lnTo>
                <a:lnTo>
                  <a:pt x="454955" y="381630"/>
                </a:lnTo>
                <a:lnTo>
                  <a:pt x="451268" y="381912"/>
                </a:lnTo>
                <a:lnTo>
                  <a:pt x="447581" y="382124"/>
                </a:lnTo>
                <a:lnTo>
                  <a:pt x="443686" y="382195"/>
                </a:lnTo>
                <a:lnTo>
                  <a:pt x="342256" y="382195"/>
                </a:lnTo>
                <a:lnTo>
                  <a:pt x="339752" y="382124"/>
                </a:lnTo>
                <a:lnTo>
                  <a:pt x="337317" y="381983"/>
                </a:lnTo>
                <a:lnTo>
                  <a:pt x="334813" y="381700"/>
                </a:lnTo>
                <a:lnTo>
                  <a:pt x="332378" y="381488"/>
                </a:lnTo>
                <a:lnTo>
                  <a:pt x="329943" y="381135"/>
                </a:lnTo>
                <a:lnTo>
                  <a:pt x="327509" y="380641"/>
                </a:lnTo>
                <a:lnTo>
                  <a:pt x="325283" y="380288"/>
                </a:lnTo>
                <a:lnTo>
                  <a:pt x="322986" y="379792"/>
                </a:lnTo>
                <a:lnTo>
                  <a:pt x="318812" y="378662"/>
                </a:lnTo>
                <a:lnTo>
                  <a:pt x="315125" y="377603"/>
                </a:lnTo>
                <a:lnTo>
                  <a:pt x="311995" y="376613"/>
                </a:lnTo>
                <a:lnTo>
                  <a:pt x="309700" y="375766"/>
                </a:lnTo>
                <a:lnTo>
                  <a:pt x="309700" y="298761"/>
                </a:lnTo>
                <a:lnTo>
                  <a:pt x="310186" y="299822"/>
                </a:lnTo>
                <a:lnTo>
                  <a:pt x="310742" y="300881"/>
                </a:lnTo>
                <a:lnTo>
                  <a:pt x="311368" y="302082"/>
                </a:lnTo>
                <a:lnTo>
                  <a:pt x="312134" y="303141"/>
                </a:lnTo>
                <a:lnTo>
                  <a:pt x="312899" y="304272"/>
                </a:lnTo>
                <a:lnTo>
                  <a:pt x="313804" y="305332"/>
                </a:lnTo>
                <a:lnTo>
                  <a:pt x="314777" y="306391"/>
                </a:lnTo>
                <a:lnTo>
                  <a:pt x="315751" y="307450"/>
                </a:lnTo>
                <a:lnTo>
                  <a:pt x="316795" y="308511"/>
                </a:lnTo>
                <a:lnTo>
                  <a:pt x="317839" y="309500"/>
                </a:lnTo>
                <a:lnTo>
                  <a:pt x="318952" y="310490"/>
                </a:lnTo>
                <a:lnTo>
                  <a:pt x="320204" y="311408"/>
                </a:lnTo>
                <a:lnTo>
                  <a:pt x="321316" y="312255"/>
                </a:lnTo>
                <a:lnTo>
                  <a:pt x="322500" y="312961"/>
                </a:lnTo>
                <a:lnTo>
                  <a:pt x="323752" y="313738"/>
                </a:lnTo>
                <a:lnTo>
                  <a:pt x="324935" y="314303"/>
                </a:lnTo>
                <a:lnTo>
                  <a:pt x="324935" y="314516"/>
                </a:lnTo>
                <a:lnTo>
                  <a:pt x="461564" y="314516"/>
                </a:lnTo>
                <a:lnTo>
                  <a:pt x="461564" y="313809"/>
                </a:lnTo>
                <a:lnTo>
                  <a:pt x="463164" y="312891"/>
                </a:lnTo>
                <a:lnTo>
                  <a:pt x="464694" y="311902"/>
                </a:lnTo>
                <a:lnTo>
                  <a:pt x="466156" y="310772"/>
                </a:lnTo>
                <a:lnTo>
                  <a:pt x="467547" y="309500"/>
                </a:lnTo>
                <a:lnTo>
                  <a:pt x="468799" y="308228"/>
                </a:lnTo>
                <a:lnTo>
                  <a:pt x="470051" y="306815"/>
                </a:lnTo>
                <a:lnTo>
                  <a:pt x="471165" y="305332"/>
                </a:lnTo>
                <a:lnTo>
                  <a:pt x="472138" y="303849"/>
                </a:lnTo>
                <a:lnTo>
                  <a:pt x="473112" y="302364"/>
                </a:lnTo>
                <a:lnTo>
                  <a:pt x="473808" y="300881"/>
                </a:lnTo>
                <a:lnTo>
                  <a:pt x="474574" y="299469"/>
                </a:lnTo>
                <a:lnTo>
                  <a:pt x="475130" y="297985"/>
                </a:lnTo>
                <a:lnTo>
                  <a:pt x="475616" y="296572"/>
                </a:lnTo>
                <a:lnTo>
                  <a:pt x="475964" y="295158"/>
                </a:lnTo>
                <a:lnTo>
                  <a:pt x="476104" y="293887"/>
                </a:lnTo>
                <a:lnTo>
                  <a:pt x="476174" y="292616"/>
                </a:lnTo>
                <a:lnTo>
                  <a:pt x="476174" y="67962"/>
                </a:lnTo>
                <a:lnTo>
                  <a:pt x="476104" y="67043"/>
                </a:lnTo>
                <a:lnTo>
                  <a:pt x="475756" y="66195"/>
                </a:lnTo>
                <a:lnTo>
                  <a:pt x="475408" y="65348"/>
                </a:lnTo>
                <a:lnTo>
                  <a:pt x="474782" y="64712"/>
                </a:lnTo>
                <a:lnTo>
                  <a:pt x="474156" y="64146"/>
                </a:lnTo>
                <a:lnTo>
                  <a:pt x="473390" y="63652"/>
                </a:lnTo>
                <a:lnTo>
                  <a:pt x="472486" y="63369"/>
                </a:lnTo>
                <a:lnTo>
                  <a:pt x="471512" y="63298"/>
                </a:lnTo>
                <a:lnTo>
                  <a:pt x="309700" y="63298"/>
                </a:lnTo>
                <a:lnTo>
                  <a:pt x="309700" y="34969"/>
                </a:lnTo>
                <a:close/>
                <a:moveTo>
                  <a:pt x="40369" y="0"/>
                </a:moveTo>
                <a:lnTo>
                  <a:pt x="235614" y="0"/>
                </a:lnTo>
                <a:lnTo>
                  <a:pt x="237698" y="71"/>
                </a:lnTo>
                <a:lnTo>
                  <a:pt x="239714" y="212"/>
                </a:lnTo>
                <a:lnTo>
                  <a:pt x="241728" y="424"/>
                </a:lnTo>
                <a:lnTo>
                  <a:pt x="243743" y="777"/>
                </a:lnTo>
                <a:lnTo>
                  <a:pt x="245689" y="1273"/>
                </a:lnTo>
                <a:lnTo>
                  <a:pt x="247635" y="1838"/>
                </a:lnTo>
                <a:lnTo>
                  <a:pt x="249511" y="2544"/>
                </a:lnTo>
                <a:lnTo>
                  <a:pt x="251248" y="3251"/>
                </a:lnTo>
                <a:lnTo>
                  <a:pt x="253124" y="4098"/>
                </a:lnTo>
                <a:lnTo>
                  <a:pt x="254791" y="4947"/>
                </a:lnTo>
                <a:lnTo>
                  <a:pt x="256529" y="5936"/>
                </a:lnTo>
                <a:lnTo>
                  <a:pt x="258126" y="6996"/>
                </a:lnTo>
                <a:lnTo>
                  <a:pt x="259724" y="8198"/>
                </a:lnTo>
                <a:lnTo>
                  <a:pt x="261253" y="9399"/>
                </a:lnTo>
                <a:lnTo>
                  <a:pt x="262712" y="10601"/>
                </a:lnTo>
                <a:lnTo>
                  <a:pt x="264102" y="12014"/>
                </a:lnTo>
                <a:lnTo>
                  <a:pt x="265491" y="13428"/>
                </a:lnTo>
                <a:lnTo>
                  <a:pt x="266742" y="14911"/>
                </a:lnTo>
                <a:lnTo>
                  <a:pt x="267993" y="16466"/>
                </a:lnTo>
                <a:lnTo>
                  <a:pt x="269104" y="18091"/>
                </a:lnTo>
                <a:lnTo>
                  <a:pt x="270147" y="19717"/>
                </a:lnTo>
                <a:lnTo>
                  <a:pt x="271120" y="21483"/>
                </a:lnTo>
                <a:lnTo>
                  <a:pt x="272023" y="23250"/>
                </a:lnTo>
                <a:lnTo>
                  <a:pt x="272787" y="25088"/>
                </a:lnTo>
                <a:lnTo>
                  <a:pt x="273552" y="26995"/>
                </a:lnTo>
                <a:lnTo>
                  <a:pt x="274176" y="28833"/>
                </a:lnTo>
                <a:lnTo>
                  <a:pt x="274663" y="30811"/>
                </a:lnTo>
                <a:lnTo>
                  <a:pt x="275149" y="32790"/>
                </a:lnTo>
                <a:lnTo>
                  <a:pt x="275497" y="34769"/>
                </a:lnTo>
                <a:lnTo>
                  <a:pt x="275775" y="36819"/>
                </a:lnTo>
                <a:lnTo>
                  <a:pt x="275844" y="38938"/>
                </a:lnTo>
                <a:lnTo>
                  <a:pt x="275984" y="40988"/>
                </a:lnTo>
                <a:lnTo>
                  <a:pt x="275984" y="367480"/>
                </a:lnTo>
                <a:lnTo>
                  <a:pt x="275844" y="370942"/>
                </a:lnTo>
                <a:lnTo>
                  <a:pt x="275706" y="374334"/>
                </a:lnTo>
                <a:lnTo>
                  <a:pt x="275427" y="377585"/>
                </a:lnTo>
                <a:lnTo>
                  <a:pt x="274941" y="380906"/>
                </a:lnTo>
                <a:lnTo>
                  <a:pt x="274246" y="384016"/>
                </a:lnTo>
                <a:lnTo>
                  <a:pt x="273552" y="387125"/>
                </a:lnTo>
                <a:lnTo>
                  <a:pt x="272649" y="390164"/>
                </a:lnTo>
                <a:lnTo>
                  <a:pt x="271606" y="393132"/>
                </a:lnTo>
                <a:lnTo>
                  <a:pt x="270495" y="395959"/>
                </a:lnTo>
                <a:lnTo>
                  <a:pt x="269174" y="398785"/>
                </a:lnTo>
                <a:lnTo>
                  <a:pt x="267715" y="401471"/>
                </a:lnTo>
                <a:lnTo>
                  <a:pt x="266117" y="404086"/>
                </a:lnTo>
                <a:lnTo>
                  <a:pt x="264310" y="406630"/>
                </a:lnTo>
                <a:lnTo>
                  <a:pt x="262434" y="409033"/>
                </a:lnTo>
                <a:lnTo>
                  <a:pt x="260420" y="411364"/>
                </a:lnTo>
                <a:lnTo>
                  <a:pt x="258196" y="413555"/>
                </a:lnTo>
                <a:lnTo>
                  <a:pt x="255764" y="415676"/>
                </a:lnTo>
                <a:lnTo>
                  <a:pt x="253262" y="417655"/>
                </a:lnTo>
                <a:lnTo>
                  <a:pt x="250622" y="419562"/>
                </a:lnTo>
                <a:lnTo>
                  <a:pt x="247773" y="421329"/>
                </a:lnTo>
                <a:lnTo>
                  <a:pt x="244786" y="422954"/>
                </a:lnTo>
                <a:lnTo>
                  <a:pt x="241659" y="424439"/>
                </a:lnTo>
                <a:lnTo>
                  <a:pt x="238393" y="425851"/>
                </a:lnTo>
                <a:lnTo>
                  <a:pt x="234920" y="427124"/>
                </a:lnTo>
                <a:lnTo>
                  <a:pt x="231237" y="428254"/>
                </a:lnTo>
                <a:lnTo>
                  <a:pt x="227415" y="429243"/>
                </a:lnTo>
                <a:lnTo>
                  <a:pt x="223455" y="430021"/>
                </a:lnTo>
                <a:lnTo>
                  <a:pt x="219286" y="430799"/>
                </a:lnTo>
                <a:lnTo>
                  <a:pt x="214978" y="431293"/>
                </a:lnTo>
                <a:lnTo>
                  <a:pt x="210532" y="431717"/>
                </a:lnTo>
                <a:lnTo>
                  <a:pt x="205876" y="431930"/>
                </a:lnTo>
                <a:lnTo>
                  <a:pt x="201012" y="431999"/>
                </a:lnTo>
                <a:lnTo>
                  <a:pt x="74972" y="431999"/>
                </a:lnTo>
                <a:lnTo>
                  <a:pt x="70316" y="431930"/>
                </a:lnTo>
                <a:lnTo>
                  <a:pt x="65870" y="431717"/>
                </a:lnTo>
                <a:lnTo>
                  <a:pt x="61492" y="431293"/>
                </a:lnTo>
                <a:lnTo>
                  <a:pt x="57323" y="430799"/>
                </a:lnTo>
                <a:lnTo>
                  <a:pt x="53153" y="430092"/>
                </a:lnTo>
                <a:lnTo>
                  <a:pt x="49332" y="429315"/>
                </a:lnTo>
                <a:lnTo>
                  <a:pt x="45580" y="428325"/>
                </a:lnTo>
                <a:lnTo>
                  <a:pt x="41967" y="427265"/>
                </a:lnTo>
                <a:lnTo>
                  <a:pt x="38492" y="425994"/>
                </a:lnTo>
                <a:lnTo>
                  <a:pt x="35157" y="424721"/>
                </a:lnTo>
                <a:lnTo>
                  <a:pt x="32032" y="423236"/>
                </a:lnTo>
                <a:lnTo>
                  <a:pt x="29044" y="421612"/>
                </a:lnTo>
                <a:lnTo>
                  <a:pt x="26264" y="419845"/>
                </a:lnTo>
                <a:lnTo>
                  <a:pt x="23485" y="418008"/>
                </a:lnTo>
                <a:lnTo>
                  <a:pt x="20983" y="416029"/>
                </a:lnTo>
                <a:lnTo>
                  <a:pt x="18552" y="413979"/>
                </a:lnTo>
                <a:lnTo>
                  <a:pt x="16328" y="411717"/>
                </a:lnTo>
                <a:lnTo>
                  <a:pt x="14174" y="409457"/>
                </a:lnTo>
                <a:lnTo>
                  <a:pt x="12159" y="407054"/>
                </a:lnTo>
                <a:lnTo>
                  <a:pt x="10423" y="404510"/>
                </a:lnTo>
                <a:lnTo>
                  <a:pt x="8755" y="401966"/>
                </a:lnTo>
                <a:lnTo>
                  <a:pt x="7156" y="399280"/>
                </a:lnTo>
                <a:lnTo>
                  <a:pt x="5837" y="396453"/>
                </a:lnTo>
                <a:lnTo>
                  <a:pt x="4586" y="393485"/>
                </a:lnTo>
                <a:lnTo>
                  <a:pt x="3543" y="390588"/>
                </a:lnTo>
                <a:lnTo>
                  <a:pt x="2570" y="387549"/>
                </a:lnTo>
                <a:lnTo>
                  <a:pt x="1806" y="384298"/>
                </a:lnTo>
                <a:lnTo>
                  <a:pt x="1111" y="381118"/>
                </a:lnTo>
                <a:lnTo>
                  <a:pt x="625" y="377868"/>
                </a:lnTo>
                <a:lnTo>
                  <a:pt x="278" y="374476"/>
                </a:lnTo>
                <a:lnTo>
                  <a:pt x="70" y="371013"/>
                </a:lnTo>
                <a:lnTo>
                  <a:pt x="0" y="367480"/>
                </a:lnTo>
                <a:lnTo>
                  <a:pt x="0" y="40988"/>
                </a:lnTo>
                <a:lnTo>
                  <a:pt x="0" y="38938"/>
                </a:lnTo>
                <a:lnTo>
                  <a:pt x="138" y="36819"/>
                </a:lnTo>
                <a:lnTo>
                  <a:pt x="417" y="34769"/>
                </a:lnTo>
                <a:lnTo>
                  <a:pt x="834" y="32790"/>
                </a:lnTo>
                <a:lnTo>
                  <a:pt x="1320" y="30811"/>
                </a:lnTo>
                <a:lnTo>
                  <a:pt x="1806" y="28833"/>
                </a:lnTo>
                <a:lnTo>
                  <a:pt x="2432" y="26995"/>
                </a:lnTo>
                <a:lnTo>
                  <a:pt x="3127" y="25088"/>
                </a:lnTo>
                <a:lnTo>
                  <a:pt x="3960" y="23250"/>
                </a:lnTo>
                <a:lnTo>
                  <a:pt x="4864" y="21483"/>
                </a:lnTo>
                <a:lnTo>
                  <a:pt x="5837" y="19717"/>
                </a:lnTo>
                <a:lnTo>
                  <a:pt x="6878" y="18091"/>
                </a:lnTo>
                <a:lnTo>
                  <a:pt x="7991" y="16466"/>
                </a:lnTo>
                <a:lnTo>
                  <a:pt x="9172" y="14911"/>
                </a:lnTo>
                <a:lnTo>
                  <a:pt x="10491" y="13428"/>
                </a:lnTo>
                <a:lnTo>
                  <a:pt x="11812" y="12014"/>
                </a:lnTo>
                <a:lnTo>
                  <a:pt x="13272" y="10601"/>
                </a:lnTo>
                <a:lnTo>
                  <a:pt x="14661" y="9399"/>
                </a:lnTo>
                <a:lnTo>
                  <a:pt x="16259" y="8198"/>
                </a:lnTo>
                <a:lnTo>
                  <a:pt x="17857" y="6996"/>
                </a:lnTo>
                <a:lnTo>
                  <a:pt x="19455" y="5936"/>
                </a:lnTo>
                <a:lnTo>
                  <a:pt x="21123" y="4947"/>
                </a:lnTo>
                <a:lnTo>
                  <a:pt x="22860" y="4098"/>
                </a:lnTo>
                <a:lnTo>
                  <a:pt x="24596" y="3251"/>
                </a:lnTo>
                <a:lnTo>
                  <a:pt x="26473" y="2544"/>
                </a:lnTo>
                <a:lnTo>
                  <a:pt x="28349" y="1838"/>
                </a:lnTo>
                <a:lnTo>
                  <a:pt x="30295" y="1273"/>
                </a:lnTo>
                <a:lnTo>
                  <a:pt x="32170" y="777"/>
                </a:lnTo>
                <a:lnTo>
                  <a:pt x="34185" y="424"/>
                </a:lnTo>
                <a:lnTo>
                  <a:pt x="36270" y="212"/>
                </a:lnTo>
                <a:lnTo>
                  <a:pt x="38284" y="71"/>
                </a:lnTo>
                <a:lnTo>
                  <a:pt x="40369" y="0"/>
                </a:lnTo>
                <a:close/>
              </a:path>
            </a:pathLst>
          </a:custGeom>
          <a:solidFill>
            <a:srgbClr val="C0504D">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Freeform 12"/>
          <p:cNvSpPr/>
          <p:nvPr/>
        </p:nvSpPr>
        <p:spPr>
          <a:xfrm>
            <a:off x="157480" y="3119120"/>
            <a:ext cx="504000" cy="360001"/>
          </a:xfrm>
          <a:custGeom>
            <a:avLst/>
            <a:gdLst/>
            <a:ahLst/>
            <a:cxnLst/>
            <a:rect l="l" t="t" r="r" b="b"/>
            <a:pathLst>
              <a:path w="504000" h="360001">
                <a:moveTo>
                  <a:pt x="464147" y="269072"/>
                </a:moveTo>
                <a:lnTo>
                  <a:pt x="39950" y="269072"/>
                </a:lnTo>
                <a:lnTo>
                  <a:pt x="8457" y="327711"/>
                </a:lnTo>
                <a:lnTo>
                  <a:pt x="495640" y="327711"/>
                </a:lnTo>
                <a:lnTo>
                  <a:pt x="464147" y="269072"/>
                </a:lnTo>
                <a:close/>
                <a:moveTo>
                  <a:pt x="198878" y="313609"/>
                </a:moveTo>
                <a:lnTo>
                  <a:pt x="212001" y="289949"/>
                </a:lnTo>
                <a:lnTo>
                  <a:pt x="293263" y="289949"/>
                </a:lnTo>
                <a:lnTo>
                  <a:pt x="305121" y="313609"/>
                </a:lnTo>
                <a:lnTo>
                  <a:pt x="198878" y="313609"/>
                </a:lnTo>
                <a:close/>
                <a:moveTo>
                  <a:pt x="456856" y="255618"/>
                </a:moveTo>
                <a:lnTo>
                  <a:pt x="456856" y="255618"/>
                </a:lnTo>
                <a:lnTo>
                  <a:pt x="456662" y="254505"/>
                </a:lnTo>
                <a:lnTo>
                  <a:pt x="456856" y="253392"/>
                </a:lnTo>
                <a:lnTo>
                  <a:pt x="456856" y="11134"/>
                </a:lnTo>
                <a:lnTo>
                  <a:pt x="456759" y="10020"/>
                </a:lnTo>
                <a:lnTo>
                  <a:pt x="456565" y="8814"/>
                </a:lnTo>
                <a:lnTo>
                  <a:pt x="456273" y="7794"/>
                </a:lnTo>
                <a:lnTo>
                  <a:pt x="455884" y="6773"/>
                </a:lnTo>
                <a:lnTo>
                  <a:pt x="455398" y="5846"/>
                </a:lnTo>
                <a:lnTo>
                  <a:pt x="454913" y="4917"/>
                </a:lnTo>
                <a:lnTo>
                  <a:pt x="454232" y="3989"/>
                </a:lnTo>
                <a:lnTo>
                  <a:pt x="453455" y="3155"/>
                </a:lnTo>
                <a:lnTo>
                  <a:pt x="452676" y="2506"/>
                </a:lnTo>
                <a:lnTo>
                  <a:pt x="451705" y="1855"/>
                </a:lnTo>
                <a:lnTo>
                  <a:pt x="450732" y="1299"/>
                </a:lnTo>
                <a:lnTo>
                  <a:pt x="449760" y="836"/>
                </a:lnTo>
                <a:lnTo>
                  <a:pt x="448691" y="464"/>
                </a:lnTo>
                <a:lnTo>
                  <a:pt x="447622" y="185"/>
                </a:lnTo>
                <a:lnTo>
                  <a:pt x="446358" y="93"/>
                </a:lnTo>
                <a:lnTo>
                  <a:pt x="445192" y="0"/>
                </a:lnTo>
                <a:lnTo>
                  <a:pt x="58809" y="0"/>
                </a:lnTo>
                <a:lnTo>
                  <a:pt x="57641" y="93"/>
                </a:lnTo>
                <a:lnTo>
                  <a:pt x="56476" y="185"/>
                </a:lnTo>
                <a:lnTo>
                  <a:pt x="55308" y="464"/>
                </a:lnTo>
                <a:lnTo>
                  <a:pt x="54239" y="836"/>
                </a:lnTo>
                <a:lnTo>
                  <a:pt x="53268" y="1299"/>
                </a:lnTo>
                <a:lnTo>
                  <a:pt x="52296" y="1855"/>
                </a:lnTo>
                <a:lnTo>
                  <a:pt x="51421" y="2506"/>
                </a:lnTo>
                <a:lnTo>
                  <a:pt x="50643" y="3155"/>
                </a:lnTo>
                <a:lnTo>
                  <a:pt x="49769" y="3989"/>
                </a:lnTo>
                <a:lnTo>
                  <a:pt x="49088" y="4917"/>
                </a:lnTo>
                <a:lnTo>
                  <a:pt x="48505" y="5846"/>
                </a:lnTo>
                <a:lnTo>
                  <a:pt x="48019" y="6773"/>
                </a:lnTo>
                <a:lnTo>
                  <a:pt x="47630" y="7794"/>
                </a:lnTo>
                <a:lnTo>
                  <a:pt x="47436" y="8814"/>
                </a:lnTo>
                <a:lnTo>
                  <a:pt x="47241" y="10020"/>
                </a:lnTo>
                <a:lnTo>
                  <a:pt x="47144" y="11134"/>
                </a:lnTo>
                <a:lnTo>
                  <a:pt x="47144" y="253392"/>
                </a:lnTo>
                <a:lnTo>
                  <a:pt x="47241" y="254505"/>
                </a:lnTo>
                <a:lnTo>
                  <a:pt x="47144" y="255618"/>
                </a:lnTo>
                <a:lnTo>
                  <a:pt x="47046" y="255712"/>
                </a:lnTo>
                <a:lnTo>
                  <a:pt x="456954" y="255712"/>
                </a:lnTo>
                <a:lnTo>
                  <a:pt x="456856" y="255618"/>
                </a:lnTo>
                <a:close/>
                <a:moveTo>
                  <a:pt x="427792" y="236784"/>
                </a:moveTo>
                <a:lnTo>
                  <a:pt x="76208" y="236784"/>
                </a:lnTo>
                <a:lnTo>
                  <a:pt x="76208" y="27742"/>
                </a:lnTo>
                <a:lnTo>
                  <a:pt x="427792" y="27742"/>
                </a:lnTo>
                <a:lnTo>
                  <a:pt x="427792" y="236784"/>
                </a:lnTo>
                <a:close/>
                <a:moveTo>
                  <a:pt x="502736" y="341072"/>
                </a:moveTo>
                <a:lnTo>
                  <a:pt x="1166" y="341072"/>
                </a:lnTo>
                <a:lnTo>
                  <a:pt x="0" y="343299"/>
                </a:lnTo>
                <a:lnTo>
                  <a:pt x="98" y="344505"/>
                </a:lnTo>
                <a:lnTo>
                  <a:pt x="194" y="345804"/>
                </a:lnTo>
                <a:lnTo>
                  <a:pt x="486" y="347104"/>
                </a:lnTo>
                <a:lnTo>
                  <a:pt x="875" y="348494"/>
                </a:lnTo>
                <a:lnTo>
                  <a:pt x="1361" y="349886"/>
                </a:lnTo>
                <a:lnTo>
                  <a:pt x="1944" y="351278"/>
                </a:lnTo>
                <a:lnTo>
                  <a:pt x="2722" y="352670"/>
                </a:lnTo>
                <a:lnTo>
                  <a:pt x="3499" y="353969"/>
                </a:lnTo>
                <a:lnTo>
                  <a:pt x="4277" y="355176"/>
                </a:lnTo>
                <a:lnTo>
                  <a:pt x="5152" y="356381"/>
                </a:lnTo>
                <a:lnTo>
                  <a:pt x="6124" y="357402"/>
                </a:lnTo>
                <a:lnTo>
                  <a:pt x="7095" y="358237"/>
                </a:lnTo>
                <a:lnTo>
                  <a:pt x="8263" y="358979"/>
                </a:lnTo>
                <a:lnTo>
                  <a:pt x="9332" y="359536"/>
                </a:lnTo>
                <a:lnTo>
                  <a:pt x="10498" y="359814"/>
                </a:lnTo>
                <a:lnTo>
                  <a:pt x="11081" y="359908"/>
                </a:lnTo>
                <a:lnTo>
                  <a:pt x="11665" y="360001"/>
                </a:lnTo>
                <a:lnTo>
                  <a:pt x="492336" y="360001"/>
                </a:lnTo>
                <a:lnTo>
                  <a:pt x="492919" y="359908"/>
                </a:lnTo>
                <a:lnTo>
                  <a:pt x="493502" y="359814"/>
                </a:lnTo>
                <a:lnTo>
                  <a:pt x="494669" y="359536"/>
                </a:lnTo>
                <a:lnTo>
                  <a:pt x="495835" y="358979"/>
                </a:lnTo>
                <a:lnTo>
                  <a:pt x="496904" y="358237"/>
                </a:lnTo>
                <a:lnTo>
                  <a:pt x="497876" y="357402"/>
                </a:lnTo>
                <a:lnTo>
                  <a:pt x="498848" y="356381"/>
                </a:lnTo>
                <a:lnTo>
                  <a:pt x="499723" y="355176"/>
                </a:lnTo>
                <a:lnTo>
                  <a:pt x="500598" y="353969"/>
                </a:lnTo>
                <a:lnTo>
                  <a:pt x="501376" y="352670"/>
                </a:lnTo>
                <a:lnTo>
                  <a:pt x="502056" y="351278"/>
                </a:lnTo>
                <a:lnTo>
                  <a:pt x="502639" y="349886"/>
                </a:lnTo>
                <a:lnTo>
                  <a:pt x="503126" y="348494"/>
                </a:lnTo>
                <a:lnTo>
                  <a:pt x="503514" y="347104"/>
                </a:lnTo>
                <a:lnTo>
                  <a:pt x="503709" y="345804"/>
                </a:lnTo>
                <a:lnTo>
                  <a:pt x="503903" y="344505"/>
                </a:lnTo>
                <a:lnTo>
                  <a:pt x="504000" y="343299"/>
                </a:lnTo>
                <a:lnTo>
                  <a:pt x="502736" y="341072"/>
                </a:lnTo>
                <a:close/>
              </a:path>
            </a:pathLst>
          </a:custGeom>
          <a:solidFill>
            <a:srgbClr val="C0504D">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0"/>
          <p:cNvPicPr>
            <a:picLocks noChangeAspect="1"/>
          </p:cNvPicPr>
          <p:nvPr/>
        </p:nvPicPr>
        <p:blipFill>
          <a:blip r:embed="rId3"/>
          <a:srcRect/>
          <a:stretch>
            <a:fillRect/>
          </a:stretch>
        </p:blipFill>
        <p:spPr>
          <a:xfrm>
            <a:off x="177800" y="4026535"/>
            <a:ext cx="431800" cy="508000"/>
          </a:xfrm>
          <a:prstGeom prst="rect">
            <a:avLst/>
          </a:prstGeom>
          <a:noFill/>
          <a:ln w="25400" cap="flat" cmpd="sng">
            <a:noFill/>
            <a:prstDash val="solid"/>
            <a:round/>
          </a:ln>
        </p:spPr>
      </p:pic>
    </p:spTree>
  </p:cSld>
  <p:clrMapOvr>
    <a:masterClrMapping/>
  </p:clrMapOvr>
</p:sld>
</file>

<file path=ppt/tags/tag1.xml><?xml version="1.0" encoding="utf-8"?>
<p:tagLst xmlns:p="http://schemas.openxmlformats.org/presentationml/2006/main">
  <p:tag name="KSO_WM_DIAGRAM_VIRTUALLY_FRAME" val="{&quot;height&quot;:181,&quot;left&quot;:77,&quot;top&quot;:96,&quot;width&quot;:579}"/>
</p:tagLst>
</file>

<file path=ppt/tags/tag10.xml><?xml version="1.0" encoding="utf-8"?>
<p:tagLst xmlns:p="http://schemas.openxmlformats.org/presentationml/2006/main">
  <p:tag name="KSO_WM_DIAGRAM_VIRTUALLY_FRAME" val="{&quot;height&quot;:181,&quot;left&quot;:77,&quot;top&quot;:96,&quot;width&quot;:579}"/>
</p:tagLst>
</file>

<file path=ppt/tags/tag11.xml><?xml version="1.0" encoding="utf-8"?>
<p:tagLst xmlns:p="http://schemas.openxmlformats.org/presentationml/2006/main">
  <p:tag name="KSO_WM_DIAGRAM_VIRTUALLY_FRAME" val="{&quot;height&quot;:181,&quot;left&quot;:77,&quot;top&quot;:96,&quot;width&quot;:579}"/>
</p:tagLst>
</file>

<file path=ppt/tags/tag12.xml><?xml version="1.0" encoding="utf-8"?>
<p:tagLst xmlns:p="http://schemas.openxmlformats.org/presentationml/2006/main">
  <p:tag name="KSO_WM_DIAGRAM_VIRTUALLY_FRAME" val="{&quot;height&quot;:181,&quot;left&quot;:77,&quot;top&quot;:96,&quot;width&quot;:579}"/>
</p:tagLst>
</file>

<file path=ppt/tags/tag13.xml><?xml version="1.0" encoding="utf-8"?>
<p:tagLst xmlns:p="http://schemas.openxmlformats.org/presentationml/2006/main">
  <p:tag name="KSO_WM_DIAGRAM_VIRTUALLY_FRAME" val="{&quot;height&quot;:453.2,&quot;left&quot;:14,&quot;top&quot;:60,&quot;width&quot;:733.55}"/>
</p:tagLst>
</file>

<file path=ppt/tags/tag14.xml><?xml version="1.0" encoding="utf-8"?>
<p:tagLst xmlns:p="http://schemas.openxmlformats.org/presentationml/2006/main">
  <p:tag name="KSO_WM_DIAGRAM_VIRTUALLY_FRAME" val="{&quot;height&quot;:453.2,&quot;left&quot;:14,&quot;top&quot;:60,&quot;width&quot;:733.55}"/>
</p:tagLst>
</file>

<file path=ppt/tags/tag15.xml><?xml version="1.0" encoding="utf-8"?>
<p:tagLst xmlns:p="http://schemas.openxmlformats.org/presentationml/2006/main">
  <p:tag name="KSO_WM_DIAGRAM_VIRTUALLY_FRAME" val="{&quot;height&quot;:453.2,&quot;left&quot;:14,&quot;top&quot;:60,&quot;width&quot;:733.55}"/>
</p:tagLst>
</file>

<file path=ppt/tags/tag16.xml><?xml version="1.0" encoding="utf-8"?>
<p:tagLst xmlns:p="http://schemas.openxmlformats.org/presentationml/2006/main">
  <p:tag name="KSO_WM_DIAGRAM_VIRTUALLY_FRAME" val="{&quot;height&quot;:453.2,&quot;left&quot;:14,&quot;top&quot;:60,&quot;width&quot;:733.55}"/>
</p:tagLst>
</file>

<file path=ppt/tags/tag17.xml><?xml version="1.0" encoding="utf-8"?>
<p:tagLst xmlns:p="http://schemas.openxmlformats.org/presentationml/2006/main">
  <p:tag name="KSO_WM_DIAGRAM_VIRTUALLY_FRAME" val="{&quot;height&quot;:260,&quot;left&quot;:25,&quot;top&quot;:120,&quot;width&quot;:685}"/>
</p:tagLst>
</file>

<file path=ppt/tags/tag18.xml><?xml version="1.0" encoding="utf-8"?>
<p:tagLst xmlns:p="http://schemas.openxmlformats.org/presentationml/2006/main">
  <p:tag name="KSO_WM_DIAGRAM_VIRTUALLY_FRAME" val="{&quot;height&quot;:260,&quot;left&quot;:25,&quot;top&quot;:120,&quot;width&quot;:685}"/>
</p:tagLst>
</file>

<file path=ppt/tags/tag19.xml><?xml version="1.0" encoding="utf-8"?>
<p:tagLst xmlns:p="http://schemas.openxmlformats.org/presentationml/2006/main">
  <p:tag name="KSO_WM_DIAGRAM_VIRTUALLY_FRAME" val="{&quot;height&quot;:260,&quot;left&quot;:25,&quot;top&quot;:120,&quot;width&quot;:685}"/>
</p:tagLst>
</file>

<file path=ppt/tags/tag2.xml><?xml version="1.0" encoding="utf-8"?>
<p:tagLst xmlns:p="http://schemas.openxmlformats.org/presentationml/2006/main">
  <p:tag name="KSO_WM_DIAGRAM_VIRTUALLY_FRAME" val="{&quot;height&quot;:181,&quot;left&quot;:77,&quot;top&quot;:96,&quot;width&quot;:579}"/>
</p:tagLst>
</file>

<file path=ppt/tags/tag20.xml><?xml version="1.0" encoding="utf-8"?>
<p:tagLst xmlns:p="http://schemas.openxmlformats.org/presentationml/2006/main">
  <p:tag name="KSO_WM_DIAGRAM_VIRTUALLY_FRAME" val="{&quot;height&quot;:260,&quot;left&quot;:25,&quot;top&quot;:120,&quot;width&quot;:685}"/>
</p:tagLst>
</file>

<file path=ppt/tags/tag21.xml><?xml version="1.0" encoding="utf-8"?>
<p:tagLst xmlns:p="http://schemas.openxmlformats.org/presentationml/2006/main">
  <p:tag name="KSO_WM_DIAGRAM_VIRTUALLY_FRAME" val="{&quot;height&quot;:260,&quot;left&quot;:25,&quot;top&quot;:120,&quot;width&quot;:685}"/>
</p:tagLst>
</file>

<file path=ppt/tags/tag22.xml><?xml version="1.0" encoding="utf-8"?>
<p:tagLst xmlns:p="http://schemas.openxmlformats.org/presentationml/2006/main">
  <p:tag name="KSO_WM_DIAGRAM_VIRTUALLY_FRAME" val="{&quot;height&quot;:260,&quot;left&quot;:25,&quot;top&quot;:120,&quot;width&quot;:685}"/>
</p:tagLst>
</file>

<file path=ppt/tags/tag23.xml><?xml version="1.0" encoding="utf-8"?>
<p:tagLst xmlns:p="http://schemas.openxmlformats.org/presentationml/2006/main">
  <p:tag name="KSO_WM_DIAGRAM_VIRTUALLY_FRAME" val="{&quot;height&quot;:260,&quot;left&quot;:25,&quot;top&quot;:120,&quot;width&quot;:685}"/>
</p:tagLst>
</file>

<file path=ppt/tags/tag24.xml><?xml version="1.0" encoding="utf-8"?>
<p:tagLst xmlns:p="http://schemas.openxmlformats.org/presentationml/2006/main">
  <p:tag name="KSO_WM_DIAGRAM_VIRTUALLY_FRAME" val="{&quot;height&quot;:260,&quot;left&quot;:25,&quot;top&quot;:120,&quot;width&quot;:685}"/>
</p:tagLst>
</file>

<file path=ppt/tags/tag25.xml><?xml version="1.0" encoding="utf-8"?>
<p:tagLst xmlns:p="http://schemas.openxmlformats.org/presentationml/2006/main">
  <p:tag name="KSO_WM_DIAGRAM_VIRTUALLY_FRAME" val="{&quot;height&quot;:260,&quot;left&quot;:25,&quot;top&quot;:120,&quot;width&quot;:685}"/>
</p:tagLst>
</file>

<file path=ppt/tags/tag26.xml><?xml version="1.0" encoding="utf-8"?>
<p:tagLst xmlns:p="http://schemas.openxmlformats.org/presentationml/2006/main">
  <p:tag name="KSO_WM_DIAGRAM_VIRTUALLY_FRAME" val="{&quot;height&quot;:260,&quot;left&quot;:25,&quot;top&quot;:120,&quot;width&quot;:685}"/>
</p:tagLst>
</file>

<file path=ppt/tags/tag27.xml><?xml version="1.0" encoding="utf-8"?>
<p:tagLst xmlns:p="http://schemas.openxmlformats.org/presentationml/2006/main">
  <p:tag name="KSO_WM_DIAGRAM_VIRTUALLY_FRAME" val="{&quot;height&quot;:260,&quot;left&quot;:25,&quot;top&quot;:120,&quot;width&quot;:685}"/>
</p:tagLst>
</file>

<file path=ppt/tags/tag28.xml><?xml version="1.0" encoding="utf-8"?>
<p:tagLst xmlns:p="http://schemas.openxmlformats.org/presentationml/2006/main">
  <p:tag name="KSO_WM_DIAGRAM_VIRTUALLY_FRAME" val="{&quot;height&quot;:260,&quot;left&quot;:25,&quot;top&quot;:120,&quot;width&quot;:685}"/>
</p:tagLst>
</file>

<file path=ppt/tags/tag29.xml><?xml version="1.0" encoding="utf-8"?>
<p:tagLst xmlns:p="http://schemas.openxmlformats.org/presentationml/2006/main">
  <p:tag name="KSO_WM_DIAGRAM_VIRTUALLY_FRAME" val="{&quot;height&quot;:113.9,&quot;left&quot;:25,&quot;top&quot;:311.1,&quot;width&quot;:680}"/>
</p:tagLst>
</file>

<file path=ppt/tags/tag3.xml><?xml version="1.0" encoding="utf-8"?>
<p:tagLst xmlns:p="http://schemas.openxmlformats.org/presentationml/2006/main">
  <p:tag name="KSO_WM_DIAGRAM_VIRTUALLY_FRAME" val="{&quot;height&quot;:181,&quot;left&quot;:77,&quot;top&quot;:96,&quot;width&quot;:579}"/>
</p:tagLst>
</file>

<file path=ppt/tags/tag30.xml><?xml version="1.0" encoding="utf-8"?>
<p:tagLst xmlns:p="http://schemas.openxmlformats.org/presentationml/2006/main">
  <p:tag name="KSO_WM_DIAGRAM_VIRTUALLY_FRAME" val="{&quot;height&quot;:113.9,&quot;left&quot;:25,&quot;top&quot;:311.1,&quot;width&quot;:680}"/>
</p:tagLst>
</file>

<file path=ppt/tags/tag31.xml><?xml version="1.0" encoding="utf-8"?>
<p:tagLst xmlns:p="http://schemas.openxmlformats.org/presentationml/2006/main">
  <p:tag name="KSO_WM_DIAGRAM_VIRTUALLY_FRAME" val="{&quot;height&quot;:113.9,&quot;left&quot;:25,&quot;top&quot;:311.1,&quot;width&quot;:680}"/>
</p:tagLst>
</file>

<file path=ppt/tags/tag32.xml><?xml version="1.0" encoding="utf-8"?>
<p:tagLst xmlns:p="http://schemas.openxmlformats.org/presentationml/2006/main">
  <p:tag name="KSO_WM_DIAGRAM_VIRTUALLY_FRAME" val="{&quot;height&quot;:113.9,&quot;left&quot;:25,&quot;top&quot;:311.1,&quot;width&quot;:680}"/>
</p:tagLst>
</file>

<file path=ppt/tags/tag33.xml><?xml version="1.0" encoding="utf-8"?>
<p:tagLst xmlns:p="http://schemas.openxmlformats.org/presentationml/2006/main">
  <p:tag name="KSO_WM_DIAGRAM_VIRTUALLY_FRAME" val="{&quot;height&quot;:113.9,&quot;left&quot;:25,&quot;top&quot;:311.1,&quot;width&quot;:680}"/>
</p:tagLst>
</file>

<file path=ppt/tags/tag34.xml><?xml version="1.0" encoding="utf-8"?>
<p:tagLst xmlns:p="http://schemas.openxmlformats.org/presentationml/2006/main">
  <p:tag name="KSO_WM_DIAGRAM_VIRTUALLY_FRAME" val="{&quot;height&quot;:113.9,&quot;left&quot;:25,&quot;top&quot;:311.1,&quot;width&quot;:680}"/>
</p:tagLst>
</file>

<file path=ppt/tags/tag35.xml><?xml version="1.0" encoding="utf-8"?>
<p:tagLst xmlns:p="http://schemas.openxmlformats.org/presentationml/2006/main">
  <p:tag name="KSO_WM_BEAUTIFY_FLAG" val=""/>
</p:tagLst>
</file>

<file path=ppt/tags/tag4.xml><?xml version="1.0" encoding="utf-8"?>
<p:tagLst xmlns:p="http://schemas.openxmlformats.org/presentationml/2006/main">
  <p:tag name="KSO_WM_DIAGRAM_VIRTUALLY_FRAME" val="{&quot;height&quot;:181,&quot;left&quot;:77,&quot;top&quot;:96,&quot;width&quot;:579}"/>
</p:tagLst>
</file>

<file path=ppt/tags/tag5.xml><?xml version="1.0" encoding="utf-8"?>
<p:tagLst xmlns:p="http://schemas.openxmlformats.org/presentationml/2006/main">
  <p:tag name="KSO_WM_DIAGRAM_VIRTUALLY_FRAME" val="{&quot;height&quot;:181,&quot;left&quot;:77,&quot;top&quot;:96,&quot;width&quot;:579}"/>
</p:tagLst>
</file>

<file path=ppt/tags/tag6.xml><?xml version="1.0" encoding="utf-8"?>
<p:tagLst xmlns:p="http://schemas.openxmlformats.org/presentationml/2006/main">
  <p:tag name="KSO_WM_DIAGRAM_VIRTUALLY_FRAME" val="{&quot;height&quot;:181,&quot;left&quot;:77,&quot;top&quot;:96,&quot;width&quot;:579}"/>
</p:tagLst>
</file>

<file path=ppt/tags/tag7.xml><?xml version="1.0" encoding="utf-8"?>
<p:tagLst xmlns:p="http://schemas.openxmlformats.org/presentationml/2006/main">
  <p:tag name="KSO_WM_DIAGRAM_VIRTUALLY_FRAME" val="{&quot;height&quot;:181,&quot;left&quot;:77,&quot;top&quot;:96,&quot;width&quot;:579}"/>
</p:tagLst>
</file>

<file path=ppt/tags/tag8.xml><?xml version="1.0" encoding="utf-8"?>
<p:tagLst xmlns:p="http://schemas.openxmlformats.org/presentationml/2006/main">
  <p:tag name="KSO_WM_DIAGRAM_VIRTUALLY_FRAME" val="{&quot;height&quot;:181,&quot;left&quot;:77,&quot;top&quot;:96,&quot;width&quot;:579}"/>
</p:tagLst>
</file>

<file path=ppt/tags/tag9.xml><?xml version="1.0" encoding="utf-8"?>
<p:tagLst xmlns:p="http://schemas.openxmlformats.org/presentationml/2006/main">
  <p:tag name="KSO_WM_DIAGRAM_VIRTUALLY_FRAME" val="{&quot;height&quot;:181,&quot;left&quot;:77,&quot;top&quot;:96,&quot;width&quot;:579}"/>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3452</Words>
  <Application>WPS 演示</Application>
  <PresentationFormat/>
  <Paragraphs>268</Paragraphs>
  <Slides>32</Slides>
  <Notes>0</Notes>
  <HiddenSlides>0</HiddenSlides>
  <MMClips>0</MMClips>
  <ScaleCrop>false</ScaleCrop>
  <HeadingPairs>
    <vt:vector size="6" baseType="variant">
      <vt:variant>
        <vt:lpstr>已用的字体</vt:lpstr>
      </vt:variant>
      <vt:variant>
        <vt:i4>11</vt:i4>
      </vt:variant>
      <vt:variant>
        <vt:lpstr>主题</vt:lpstr>
      </vt:variant>
      <vt:variant>
        <vt:i4>5</vt:i4>
      </vt:variant>
      <vt:variant>
        <vt:lpstr>幻灯片标题</vt:lpstr>
      </vt:variant>
      <vt:variant>
        <vt:i4>32</vt:i4>
      </vt:variant>
    </vt:vector>
  </HeadingPairs>
  <TitlesOfParts>
    <vt:vector size="48" baseType="lpstr">
      <vt:lpstr>Arial</vt:lpstr>
      <vt:lpstr>宋体</vt:lpstr>
      <vt:lpstr>Wingdings</vt:lpstr>
      <vt:lpstr>Arial</vt:lpstr>
      <vt:lpstr>微软雅黑</vt:lpstr>
      <vt:lpstr>Calibri</vt:lpstr>
      <vt:lpstr>Noto Sans SC</vt:lpstr>
      <vt:lpstr>方正仿宋_GB2312</vt:lpstr>
      <vt:lpstr>Arial Unicode MS</vt:lpstr>
      <vt:lpstr>仿宋_GB2312</vt:lpstr>
      <vt:lpstr>黑体</vt:lpstr>
      <vt:lpstr>Office 主题​​</vt:lpstr>
      <vt:lpstr>默认主题</vt:lpstr>
      <vt:lpstr>3_默认主题</vt:lpstr>
      <vt:lpstr>4_默认主题</vt:lpstr>
      <vt:lpstr>1_默认主题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高静</cp:lastModifiedBy>
  <cp:revision>43</cp:revision>
  <dcterms:created xsi:type="dcterms:W3CDTF">2026-06-26T09:30:00Z</dcterms:created>
  <dcterms:modified xsi:type="dcterms:W3CDTF">2026-08-07T07:26:59Z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{"Label":"1","ContentProducer":"001191110102MACQD9K64010000","ProduceID":"7655633769291402453","ReservedCode1":"","ContentPropagator":"","PropagateID":"","ReservedCode2":""}</vt:lpwstr>
  </property>
  <property fmtid="{D5CDD505-2E9C-101B-9397-08002B2CF9AE}" pid="3" name="ICV">
    <vt:lpwstr>E3DDA819F1C4489EA709A24F27EC92E9_13</vt:lpwstr>
  </property>
  <property fmtid="{D5CDD505-2E9C-101B-9397-08002B2CF9AE}" pid="4" name="KSOProductBuildVer">
    <vt:lpwstr>2052-12.1.0.28043</vt:lpwstr>
  </property>
</Properties>
</file>