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7"/>
  </p:notesMasterIdLst>
  <p:sldIdLst>
    <p:sldId id="544" r:id="rId3"/>
    <p:sldId id="565" r:id="rId4"/>
    <p:sldId id="537" r:id="rId5"/>
    <p:sldId id="538" r:id="rId6"/>
    <p:sldId id="539" r:id="rId8"/>
    <p:sldId id="633" r:id="rId9"/>
    <p:sldId id="654" r:id="rId10"/>
    <p:sldId id="672" r:id="rId11"/>
    <p:sldId id="673" r:id="rId12"/>
    <p:sldId id="709" r:id="rId13"/>
    <p:sldId id="441" r:id="rId14"/>
    <p:sldId id="475" r:id="rId15"/>
    <p:sldId id="674" r:id="rId16"/>
    <p:sldId id="675" r:id="rId17"/>
    <p:sldId id="676" r:id="rId18"/>
    <p:sldId id="677" r:id="rId19"/>
    <p:sldId id="678" r:id="rId20"/>
    <p:sldId id="682" r:id="rId21"/>
    <p:sldId id="693" r:id="rId22"/>
    <p:sldId id="694" r:id="rId23"/>
    <p:sldId id="695" r:id="rId24"/>
    <p:sldId id="696" r:id="rId25"/>
    <p:sldId id="698" r:id="rId26"/>
    <p:sldId id="699" r:id="rId27"/>
    <p:sldId id="683" r:id="rId28"/>
    <p:sldId id="684" r:id="rId29"/>
    <p:sldId id="685" r:id="rId30"/>
    <p:sldId id="710" r:id="rId31"/>
    <p:sldId id="688" r:id="rId32"/>
    <p:sldId id="687" r:id="rId33"/>
    <p:sldId id="700" r:id="rId34"/>
    <p:sldId id="701" r:id="rId35"/>
    <p:sldId id="652" r:id="rId36"/>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67" d="100"/>
          <a:sy n="67" d="100"/>
        </p:scale>
        <p:origin x="688" y="64"/>
      </p:cViewPr>
      <p:guideLst>
        <p:guide orient="horz" pos="236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34.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tags" Target="../tags/tag1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ags" Target="../tags/tag1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4.png"/><Relationship Id="rId2" Type="http://schemas.openxmlformats.org/officeDocument/2006/relationships/tags" Target="../tags/tag13.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4.png"/><Relationship Id="rId2" Type="http://schemas.openxmlformats.org/officeDocument/2006/relationships/tags" Target="../tags/tag14.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4.png"/><Relationship Id="rId2" Type="http://schemas.openxmlformats.org/officeDocument/2006/relationships/tags" Target="../tags/tag15.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image" Target="../media/image4.png"/><Relationship Id="rId2" Type="http://schemas.openxmlformats.org/officeDocument/2006/relationships/tags" Target="../tags/tag1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4.png"/><Relationship Id="rId2" Type="http://schemas.openxmlformats.org/officeDocument/2006/relationships/tags" Target="../tags/tag18.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4.png"/><Relationship Id="rId2" Type="http://schemas.openxmlformats.org/officeDocument/2006/relationships/tags" Target="../tags/tag19.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4.png"/><Relationship Id="rId2" Type="http://schemas.openxmlformats.org/officeDocument/2006/relationships/tags" Target="../tags/tag20.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4.png"/><Relationship Id="rId2" Type="http://schemas.openxmlformats.org/officeDocument/2006/relationships/tags" Target="../tags/tag21.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21.png"/><Relationship Id="rId3" Type="http://schemas.openxmlformats.org/officeDocument/2006/relationships/image" Target="../media/image4.png"/><Relationship Id="rId2" Type="http://schemas.openxmlformats.org/officeDocument/2006/relationships/tags" Target="../tags/tag2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image" Target="../media/image22.png"/><Relationship Id="rId3" Type="http://schemas.openxmlformats.org/officeDocument/2006/relationships/image" Target="../media/image4.png"/><Relationship Id="rId2" Type="http://schemas.openxmlformats.org/officeDocument/2006/relationships/tags" Target="../tags/tag23.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23.png"/><Relationship Id="rId3" Type="http://schemas.openxmlformats.org/officeDocument/2006/relationships/image" Target="../media/image4.png"/><Relationship Id="rId2" Type="http://schemas.openxmlformats.org/officeDocument/2006/relationships/tags" Target="../tags/tag24.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4.png"/><Relationship Id="rId2" Type="http://schemas.openxmlformats.org/officeDocument/2006/relationships/tags" Target="../tags/tag25.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image" Target="../media/image4.png"/><Relationship Id="rId2" Type="http://schemas.openxmlformats.org/officeDocument/2006/relationships/tags" Target="../tags/tag26.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4.png"/><Relationship Id="rId2" Type="http://schemas.openxmlformats.org/officeDocument/2006/relationships/tags" Target="../tags/tag27.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image" Target="../media/image27.png"/><Relationship Id="rId3" Type="http://schemas.openxmlformats.org/officeDocument/2006/relationships/image" Target="../media/image4.png"/><Relationship Id="rId2" Type="http://schemas.openxmlformats.org/officeDocument/2006/relationships/tags" Target="../tags/tag28.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image" Target="../media/image28.png"/><Relationship Id="rId3" Type="http://schemas.openxmlformats.org/officeDocument/2006/relationships/image" Target="../media/image4.png"/><Relationship Id="rId2" Type="http://schemas.openxmlformats.org/officeDocument/2006/relationships/tags" Target="../tags/tag29.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4.png"/><Relationship Id="rId2" Type="http://schemas.openxmlformats.org/officeDocument/2006/relationships/tags" Target="../tags/tag30.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ags" Target="../tags/tag5.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image" Target="../media/image30.png"/><Relationship Id="rId3" Type="http://schemas.openxmlformats.org/officeDocument/2006/relationships/image" Target="../media/image4.png"/><Relationship Id="rId2" Type="http://schemas.openxmlformats.org/officeDocument/2006/relationships/tags" Target="../tags/tag31.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image" Target="../media/image31.png"/><Relationship Id="rId3" Type="http://schemas.openxmlformats.org/officeDocument/2006/relationships/image" Target="../media/image4.png"/><Relationship Id="rId2" Type="http://schemas.openxmlformats.org/officeDocument/2006/relationships/tags" Target="../tags/tag32.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image" Target="../media/image32.png"/><Relationship Id="rId3" Type="http://schemas.openxmlformats.org/officeDocument/2006/relationships/image" Target="../media/image4.png"/><Relationship Id="rId2" Type="http://schemas.openxmlformats.org/officeDocument/2006/relationships/tags" Target="../tags/tag33.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tags" Target="../tags/tag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tags" Target="../tags/tag8.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tags" Target="../tags/tag9.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4.png"/><Relationship Id="rId2" Type="http://schemas.openxmlformats.org/officeDocument/2006/relationships/tags" Target="../tags/tag10.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445224"/>
            <a:ext cx="1219200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21"/>
            <a:ext cx="3272745" cy="33078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87770" y="4163695"/>
            <a:ext cx="4704715" cy="948690"/>
          </a:xfrm>
          <a:prstGeom prst="rect">
            <a:avLst/>
          </a:prstGeom>
          <a:noFill/>
        </p:spPr>
        <p:txBody>
          <a:bodyPr wrap="square" rtlCol="0">
            <a:noAutofit/>
          </a:bodyPr>
          <a:lstStyle/>
          <a:p>
            <a:pPr algn="ctr"/>
            <a:r>
              <a:rPr lang="en-US" altLang="zh-CN" sz="2135" dirty="0">
                <a:solidFill>
                  <a:schemeClr val="bg1"/>
                </a:solidFill>
                <a:latin typeface="微软雅黑" panose="020B0503020204020204" pitchFamily="34" charset="-122"/>
                <a:ea typeface="微软雅黑" panose="020B0503020204020204" pitchFamily="34" charset="-122"/>
              </a:rPr>
              <a:t>——</a:t>
            </a:r>
            <a:r>
              <a:rPr lang="zh-CN" altLang="en-US" sz="2135" dirty="0">
                <a:solidFill>
                  <a:schemeClr val="bg1"/>
                </a:solidFill>
                <a:latin typeface="微软雅黑" panose="020B0503020204020204" pitchFamily="34" charset="-122"/>
                <a:ea typeface="微软雅黑" panose="020B0503020204020204" pitchFamily="34" charset="-122"/>
              </a:rPr>
              <a:t>中国（河北）国际贸易单一窗口               </a:t>
            </a:r>
            <a:r>
              <a:rPr lang="en-US" altLang="zh-CN" sz="2135" dirty="0">
                <a:solidFill>
                  <a:schemeClr val="bg1"/>
                </a:solidFill>
                <a:latin typeface="微软雅黑" panose="020B0503020204020204" pitchFamily="34" charset="-122"/>
                <a:ea typeface="微软雅黑" panose="020B0503020204020204" pitchFamily="34" charset="-122"/>
              </a:rPr>
              <a:t>www.hebeieport.com</a:t>
            </a:r>
            <a:endParaRPr lang="zh-CN" altLang="en-US" sz="2135" dirty="0">
              <a:solidFill>
                <a:schemeClr val="bg1"/>
              </a:solidFill>
              <a:latin typeface="微软雅黑" panose="020B0503020204020204" pitchFamily="34" charset="-122"/>
              <a:ea typeface="微软雅黑" panose="020B0503020204020204" pitchFamily="34" charset="-122"/>
            </a:endParaRPr>
          </a:p>
        </p:txBody>
      </p:sp>
      <p:pic>
        <p:nvPicPr>
          <p:cNvPr id="1028" name="Picture 4" descr="C:\Users\今日世纪DIY\Desktop\images\未标题-1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644" y="6117299"/>
            <a:ext cx="377190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1335795" y="3635940"/>
            <a:ext cx="9503999"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3"/>
          <p:cNvSpPr txBox="1"/>
          <p:nvPr>
            <p:custDataLst>
              <p:tags r:id="rId4"/>
            </p:custDataLst>
          </p:nvPr>
        </p:nvSpPr>
        <p:spPr>
          <a:xfrm>
            <a:off x="1259840" y="1283970"/>
            <a:ext cx="9656445" cy="2981325"/>
          </a:xfrm>
          <a:prstGeom prst="rect">
            <a:avLst/>
          </a:prstGeom>
          <a:noFill/>
        </p:spPr>
        <p:txBody>
          <a:bodyPr wrap="square" rtlCol="0">
            <a:noAutofit/>
          </a:bodyPr>
          <a:p>
            <a:pPr algn="r"/>
            <a:endParaRPr lang="zh-CN" altLang="en-US" sz="4800" dirty="0">
              <a:solidFill>
                <a:schemeClr val="bg1"/>
              </a:solidFill>
              <a:latin typeface="微软雅黑" panose="020B0503020204020204" pitchFamily="34" charset="-122"/>
              <a:ea typeface="微软雅黑" panose="020B0503020204020204" pitchFamily="34" charset="-122"/>
            </a:endParaRPr>
          </a:p>
          <a:p>
            <a:pPr algn="r"/>
            <a:endParaRPr lang="zh-CN" altLang="en-US" sz="4800" dirty="0">
              <a:solidFill>
                <a:schemeClr val="bg1"/>
              </a:solidFill>
              <a:latin typeface="微软雅黑" panose="020B0503020204020204" pitchFamily="34" charset="-122"/>
              <a:ea typeface="微软雅黑" panose="020B0503020204020204" pitchFamily="34" charset="-122"/>
            </a:endParaRPr>
          </a:p>
          <a:p>
            <a:pPr algn="r"/>
            <a:r>
              <a:rPr lang="en-US" altLang="zh-CN" sz="4800" dirty="0">
                <a:solidFill>
                  <a:schemeClr val="bg1"/>
                </a:solidFill>
                <a:latin typeface="微软雅黑" panose="020B0503020204020204" pitchFamily="34" charset="-122"/>
                <a:ea typeface="微软雅黑" panose="020B0503020204020204" pitchFamily="34" charset="-122"/>
              </a:rPr>
              <a:t>--</a:t>
            </a:r>
            <a:r>
              <a:rPr lang="zh-CN" altLang="en-US" sz="4800" dirty="0">
                <a:solidFill>
                  <a:schemeClr val="bg1"/>
                </a:solidFill>
                <a:latin typeface="微软雅黑" panose="020B0503020204020204" pitchFamily="34" charset="-122"/>
                <a:ea typeface="微软雅黑" panose="020B0503020204020204" pitchFamily="34" charset="-122"/>
              </a:rPr>
              <a:t>资质备案</a:t>
            </a:r>
            <a:endParaRPr lang="zh-CN" altLang="en-US" sz="4800" dirty="0">
              <a:solidFill>
                <a:schemeClr val="bg1"/>
              </a:solidFill>
              <a:latin typeface="微软雅黑" panose="020B0503020204020204" pitchFamily="34" charset="-122"/>
              <a:ea typeface="微软雅黑" panose="020B0503020204020204" pitchFamily="34" charset="-122"/>
            </a:endParaRPr>
          </a:p>
        </p:txBody>
      </p:sp>
      <p:pic>
        <p:nvPicPr>
          <p:cNvPr id="3" name="Picture 4" descr="C:\Users\今日世纪DIY\Desktop\images\未标题-1_06.png"/>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036445" y="1426845"/>
            <a:ext cx="8364855" cy="1240155"/>
          </a:xfrm>
          <a:prstGeom prst="rect">
            <a:avLst/>
          </a:prstGeom>
          <a:noFill/>
        </p:spPr>
        <p:txBody>
          <a:bodyPr wrap="square" rtlCol="0">
            <a:noAutofit/>
          </a:bodyPr>
          <a:p>
            <a:r>
              <a:rPr lang="zh-CN" altLang="en-US" sz="6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行政相对人统一管理</a:t>
            </a:r>
            <a:r>
              <a:rPr lang="en-US" altLang="zh-CN" sz="6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3.0</a:t>
            </a:r>
            <a:endParaRPr lang="en-US" altLang="zh-CN" sz="60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5205" y="1016000"/>
            <a:ext cx="10147300" cy="76200"/>
          </a:xfrm>
          <a:prstGeom prst="rect">
            <a:avLst/>
          </a:prstGeom>
          <a:noFill/>
        </p:spPr>
        <p:txBody>
          <a:bodyPr wrap="square" rtlCol="0">
            <a:noAutofit/>
          </a:bodyPr>
          <a:lstStyle/>
          <a:p>
            <a:r>
              <a:rPr lang="en-US" altLang="zh-CN" sz="2400" dirty="0">
                <a:solidFill>
                  <a:srgbClr val="FF0000"/>
                </a:solidFill>
              </a:rPr>
              <a:t>      </a:t>
            </a:r>
            <a:endParaRPr lang="zh-CN" altLang="en-US" sz="2400" dirty="0">
              <a:solidFill>
                <a:srgbClr val="FF0000"/>
              </a:solidFill>
            </a:endParaRP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9" name="组合 8"/>
          <p:cNvGrpSpPr/>
          <p:nvPr/>
        </p:nvGrpSpPr>
        <p:grpSpPr>
          <a:xfrm>
            <a:off x="0" y="0"/>
            <a:ext cx="12192635" cy="1028700"/>
            <a:chOff x="0" y="0"/>
            <a:chExt cx="19201" cy="1620"/>
          </a:xfrm>
        </p:grpSpPr>
        <p:pic>
          <p:nvPicPr>
            <p:cNvPr id="10"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2491" y="278"/>
              <a:ext cx="16710" cy="1047"/>
            </a:xfrm>
            <a:prstGeom prst="rect">
              <a:avLst/>
            </a:prstGeom>
            <a:noFill/>
          </p:spPr>
          <p:txBody>
            <a:bodyPr wrap="square" rtlCol="0">
              <a:spAutoFit/>
            </a:bodyPr>
            <a:lstStyle/>
            <a:p>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准备工作</a:t>
              </a:r>
              <a:endParaRPr lang="zh-CN" altLang="en-US" sz="1860" dirty="0">
                <a:solidFill>
                  <a:schemeClr val="bg1"/>
                </a:solidFill>
                <a:latin typeface="微软雅黑" panose="020B0503020204020204" pitchFamily="34" charset="-122"/>
                <a:ea typeface="微软雅黑" panose="020B0503020204020204" pitchFamily="34" charset="-122"/>
                <a:sym typeface="+mn-ea"/>
              </a:endParaRPr>
            </a:p>
          </p:txBody>
        </p:sp>
        <p:cxnSp>
          <p:nvCxnSpPr>
            <p:cNvPr id="14" name="直接连接符 13"/>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2</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2"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765810" y="1266825"/>
            <a:ext cx="3762375" cy="720090"/>
          </a:xfrm>
          <a:prstGeom prst="rect">
            <a:avLst/>
          </a:prstGeom>
          <a:noFill/>
        </p:spPr>
        <p:txBody>
          <a:bodyPr wrap="square" rtlCol="0">
            <a:noAutofit/>
          </a:bodyPr>
          <a:p>
            <a:endParaRPr lang="en-US" altLang="zh-CN" sz="2800" b="1">
              <a:solidFill>
                <a:srgbClr val="FF0000"/>
              </a:solidFill>
            </a:endParaRPr>
          </a:p>
        </p:txBody>
      </p:sp>
      <p:pic>
        <p:nvPicPr>
          <p:cNvPr id="3" name="图片 2"/>
          <p:cNvPicPr>
            <a:picLocks noChangeAspect="1"/>
          </p:cNvPicPr>
          <p:nvPr/>
        </p:nvPicPr>
        <p:blipFill>
          <a:blip r:embed="rId4"/>
          <a:stretch>
            <a:fillRect/>
          </a:stretch>
        </p:blipFill>
        <p:spPr>
          <a:xfrm>
            <a:off x="635" y="1028700"/>
            <a:ext cx="12192000" cy="58293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445224"/>
            <a:ext cx="1219200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21"/>
            <a:ext cx="3272745" cy="3307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644" y="6117299"/>
            <a:ext cx="377190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8219017" y="2819400"/>
            <a:ext cx="0" cy="1219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7010400" y="2767965"/>
            <a:ext cx="1016000" cy="1322070"/>
          </a:xfrm>
          <a:prstGeom prst="rect">
            <a:avLst/>
          </a:prstGeom>
          <a:noFill/>
        </p:spPr>
        <p:txBody>
          <a:bodyPr anchor="ctr">
            <a:spAutoFit/>
          </a:bodyPr>
          <a:lstStyle/>
          <a:p>
            <a:pPr algn="ctr" eaLnBrk="1" fontAlgn="auto" hangingPunct="1">
              <a:spcBef>
                <a:spcPts val="0"/>
              </a:spcBef>
              <a:spcAft>
                <a:spcPts val="0"/>
              </a:spcAft>
              <a:defRPr/>
            </a:pPr>
            <a:r>
              <a:rPr lang="en-US" altLang="zh-CN" sz="8000" b="1" dirty="0">
                <a:solidFill>
                  <a:srgbClr val="FFC000"/>
                </a:solidFill>
                <a:effectLst>
                  <a:outerShdw blurRad="38100" dist="38100" dir="2700000" algn="tl">
                    <a:srgbClr val="000000">
                      <a:alpha val="43137"/>
                    </a:srgbClr>
                  </a:outerShdw>
                </a:effectLst>
                <a:latin typeface="+mn-lt"/>
                <a:ea typeface="+mn-ea"/>
              </a:rPr>
              <a:t>3</a:t>
            </a:r>
            <a:endParaRPr lang="zh-CN" altLang="en-US" sz="8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8411845" y="3049270"/>
            <a:ext cx="3778885" cy="706755"/>
          </a:xfrm>
          <a:prstGeom prst="rect">
            <a:avLst/>
          </a:prstGeom>
          <a:noFill/>
        </p:spPr>
        <p:txBody>
          <a:bodyPr wrap="square">
            <a:spAutoFit/>
          </a:bodyPr>
          <a:lstStyle/>
          <a:p>
            <a:pPr marL="0" algn="l" rtl="0" eaLnBrk="1" latinLnBrk="0" hangingPunct="1">
              <a:spcBef>
                <a:spcPts val="0"/>
              </a:spcBef>
              <a:spcAft>
                <a:spcPts val="0"/>
              </a:spcAft>
            </a:pPr>
            <a:r>
              <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5" name="Picture 4" descr="C:\Users\今日世纪DIY\Desktop\images\未标题-1_06.png"/>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9" name="文本框 8"/>
          <p:cNvSpPr txBox="1"/>
          <p:nvPr/>
        </p:nvSpPr>
        <p:spPr>
          <a:xfrm>
            <a:off x="1166495" y="1105535"/>
            <a:ext cx="11118215" cy="460375"/>
          </a:xfrm>
          <a:prstGeom prst="rect">
            <a:avLst/>
          </a:prstGeom>
          <a:noFill/>
        </p:spPr>
        <p:txBody>
          <a:bodyPr wrap="square" rtlCol="0">
            <a:spAutoFit/>
          </a:bodyPr>
          <a:lstStyle/>
          <a:p>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通过</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河北</a:t>
            </a:r>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“单一窗口”</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中央</a:t>
            </a:r>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标准</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应用</a:t>
            </a:r>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点击</a:t>
            </a:r>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企业管理</a:t>
            </a:r>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-企业资质”访问</a:t>
            </a:r>
            <a:endParaRPr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4"/>
          <a:stretch>
            <a:fillRect/>
          </a:stretch>
        </p:blipFill>
        <p:spPr>
          <a:xfrm>
            <a:off x="635" y="1580515"/>
            <a:ext cx="12191365" cy="528066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4"/>
          <a:stretch>
            <a:fillRect/>
          </a:stretch>
        </p:blipFill>
        <p:spPr>
          <a:xfrm>
            <a:off x="635" y="1032510"/>
            <a:ext cx="12192000" cy="5825490"/>
          </a:xfrm>
          <a:prstGeom prst="rect">
            <a:avLst/>
          </a:prstGeom>
        </p:spPr>
      </p:pic>
      <p:cxnSp>
        <p:nvCxnSpPr>
          <p:cNvPr id="11" name="直接箭头连接符 10"/>
          <p:cNvCxnSpPr/>
          <p:nvPr/>
        </p:nvCxnSpPr>
        <p:spPr>
          <a:xfrm flipV="1">
            <a:off x="3716020" y="1915795"/>
            <a:ext cx="537210" cy="261620"/>
          </a:xfrm>
          <a:prstGeom prst="straightConnector1">
            <a:avLst/>
          </a:prstGeom>
          <a:ln>
            <a:tailEnd type="arrow" w="med" len="med"/>
          </a:ln>
        </p:spPr>
        <p:style>
          <a:lnRef idx="2">
            <a:schemeClr val="accent2"/>
          </a:lnRef>
          <a:fillRef idx="0">
            <a:srgbClr val="FFFFFF"/>
          </a:fillRef>
          <a:effectRef idx="0">
            <a:srgbClr val="FFFFFF"/>
          </a:effectRef>
          <a:fontRef idx="minor">
            <a:schemeClr val="tx1"/>
          </a:fontRef>
        </p:style>
      </p:cxnSp>
      <p:sp>
        <p:nvSpPr>
          <p:cNvPr id="12" name="文本框 11"/>
          <p:cNvSpPr txBox="1"/>
          <p:nvPr/>
        </p:nvSpPr>
        <p:spPr>
          <a:xfrm>
            <a:off x="4084320" y="1685925"/>
            <a:ext cx="2011680" cy="521970"/>
          </a:xfrm>
          <a:prstGeom prst="rect">
            <a:avLst/>
          </a:prstGeom>
          <a:noFill/>
        </p:spPr>
        <p:txBody>
          <a:bodyPr wrap="square" rtlCol="0">
            <a:spAutoFit/>
          </a:bodyPr>
          <a:p>
            <a:r>
              <a:rPr lang="zh-CN" altLang="en-US" sz="2800" b="1">
                <a:solidFill>
                  <a:srgbClr val="FF0000"/>
                </a:solidFill>
                <a:latin typeface="宋体" panose="02010600030101010101" pitchFamily="2" charset="-122"/>
                <a:ea typeface="宋体" panose="02010600030101010101" pitchFamily="2" charset="-122"/>
              </a:rPr>
              <a:t>卡介质登录</a:t>
            </a:r>
            <a:endParaRPr lang="zh-CN" altLang="en-US" sz="2800" b="1">
              <a:solidFill>
                <a:srgbClr val="FF0000"/>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460375" y="1151255"/>
            <a:ext cx="11367135" cy="1041400"/>
          </a:xfrm>
          <a:prstGeom prst="rect">
            <a:avLst/>
          </a:prstGeom>
          <a:noFill/>
        </p:spPr>
        <p:txBody>
          <a:bodyPr wrap="square" rtlCol="0">
            <a:noAutofit/>
          </a:bodyPr>
          <a:p>
            <a:r>
              <a:rPr lang="zh-CN" altLang="en-US" sz="2400" b="1">
                <a:solidFill>
                  <a:srgbClr val="FF0000"/>
                </a:solidFill>
                <a:latin typeface="宋体" panose="02010600030101010101" pitchFamily="2" charset="-122"/>
                <a:ea typeface="宋体" panose="02010600030101010101" pitchFamily="2" charset="-122"/>
              </a:rPr>
              <a:t>各个备案资质间存在</a:t>
            </a:r>
            <a:r>
              <a:rPr lang="zh-CN" altLang="en-US" sz="2400" b="1">
                <a:solidFill>
                  <a:srgbClr val="FF0000"/>
                </a:solidFill>
                <a:latin typeface="宋体" panose="02010600030101010101" pitchFamily="2" charset="-122"/>
                <a:ea typeface="宋体" panose="02010600030101010101" pitchFamily="2" charset="-122"/>
                <a:sym typeface="+mn-ea"/>
              </a:rPr>
              <a:t>相互依赖和互斥关系</a:t>
            </a:r>
            <a:r>
              <a:rPr lang="zh-CN" altLang="en-US" sz="2400" b="1">
                <a:solidFill>
                  <a:srgbClr val="FF0000"/>
                </a:solidFill>
                <a:latin typeface="宋体" panose="02010600030101010101" pitchFamily="2" charset="-122"/>
                <a:ea typeface="宋体" panose="02010600030101010101" pitchFamily="2" charset="-122"/>
              </a:rPr>
              <a:t>，例如：备案进出口货物收发货人，则无法同时备案进出口货物收发货人分支机构</a:t>
            </a:r>
            <a:endParaRPr lang="zh-CN" altLang="en-US" sz="24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4"/>
          <a:stretch>
            <a:fillRect/>
          </a:stretch>
        </p:blipFill>
        <p:spPr>
          <a:xfrm>
            <a:off x="561975" y="2011680"/>
            <a:ext cx="11020425" cy="458279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460375" y="1028700"/>
            <a:ext cx="11367135" cy="1163955"/>
          </a:xfrm>
          <a:prstGeom prst="rect">
            <a:avLst/>
          </a:prstGeom>
          <a:noFill/>
        </p:spPr>
        <p:txBody>
          <a:bodyPr wrap="square" rtlCol="0">
            <a:noAutofit/>
          </a:bodyPr>
          <a:p>
            <a:r>
              <a:rPr lang="zh-CN" altLang="en-US" sz="2400" b="1">
                <a:solidFill>
                  <a:srgbClr val="FF0000"/>
                </a:solidFill>
                <a:latin typeface="宋体" panose="02010600030101010101" pitchFamily="2" charset="-122"/>
                <a:ea typeface="宋体" panose="02010600030101010101" pitchFamily="2" charset="-122"/>
              </a:rPr>
              <a:t>例如：申请跨境电商、境外跨境电商境内代理人的，则需要具有必须同时选择进出口货物收发货人或者进出口货物收发货人分支机构备案等规则，请根据提示信息进行操作</a:t>
            </a:r>
            <a:endParaRPr lang="zh-CN" altLang="en-US" sz="24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4"/>
          <a:stretch>
            <a:fillRect/>
          </a:stretch>
        </p:blipFill>
        <p:spPr>
          <a:xfrm>
            <a:off x="626745" y="2193290"/>
            <a:ext cx="10956290" cy="466471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460375" y="1197610"/>
            <a:ext cx="11367135" cy="1242695"/>
          </a:xfrm>
          <a:prstGeom prst="rect">
            <a:avLst/>
          </a:prstGeom>
          <a:noFill/>
        </p:spPr>
        <p:txBody>
          <a:bodyPr wrap="square" rtlCol="0">
            <a:noAutofit/>
          </a:bodyPr>
          <a:p>
            <a:r>
              <a:rPr lang="zh-CN" altLang="en-US" sz="2800" b="1">
                <a:solidFill>
                  <a:srgbClr val="FF0000"/>
                </a:solidFill>
                <a:latin typeface="宋体" panose="02010600030101010101" pitchFamily="2" charset="-122"/>
                <a:ea typeface="宋体" panose="02010600030101010101" pitchFamily="2" charset="-122"/>
              </a:rPr>
              <a:t>企业可根据需要选择备案的资质类型，支持多选，一次可备案多个资质，各个资质间有互斥关系</a:t>
            </a:r>
            <a:endParaRPr lang="zh-CN" altLang="en-US" sz="2800" b="1">
              <a:solidFill>
                <a:srgbClr val="FF0000"/>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4"/>
          <a:stretch>
            <a:fillRect/>
          </a:stretch>
        </p:blipFill>
        <p:spPr>
          <a:xfrm>
            <a:off x="635" y="2248535"/>
            <a:ext cx="12192000" cy="4577080"/>
          </a:xfrm>
          <a:prstGeom prst="rect">
            <a:avLst/>
          </a:prstGeom>
        </p:spPr>
      </p:pic>
      <p:sp>
        <p:nvSpPr>
          <p:cNvPr id="8" name="文本框 7"/>
          <p:cNvSpPr txBox="1"/>
          <p:nvPr/>
        </p:nvSpPr>
        <p:spPr>
          <a:xfrm>
            <a:off x="3286125" y="2499360"/>
            <a:ext cx="8644890" cy="1737360"/>
          </a:xfrm>
          <a:prstGeom prst="rect">
            <a:avLst/>
          </a:prstGeom>
          <a:noFill/>
        </p:spPr>
        <p:txBody>
          <a:bodyPr wrap="square" rtlCol="0">
            <a:noAutofit/>
          </a:bodyPr>
          <a:p>
            <a:r>
              <a:rPr lang="zh-CN" altLang="en-US" sz="2400" b="1">
                <a:solidFill>
                  <a:srgbClr val="FF0000"/>
                </a:solidFill>
                <a:latin typeface="宋体" panose="02010600030101010101" pitchFamily="2" charset="-122"/>
                <a:ea typeface="宋体" panose="02010600030101010101" pitchFamily="2" charset="-122"/>
                <a:sym typeface="+mn-ea"/>
              </a:rPr>
              <a:t>置灰显示（已备案），已备案的资质不可勾选；已提交备案申请，所在地海关未审核时，资质显示（申请中）且置灰，不可再次选择</a:t>
            </a:r>
            <a:endParaRPr lang="zh-CN" altLang="en-US" sz="2400" b="1">
              <a:solidFill>
                <a:srgbClr val="FF0000"/>
              </a:solidFill>
              <a:latin typeface="宋体" panose="02010600030101010101" pitchFamily="2" charset="-122"/>
              <a:ea typeface="宋体" panose="02010600030101010101" pitchFamily="2" charset="-122"/>
            </a:endParaRPr>
          </a:p>
          <a:p>
            <a:endParaRPr lang="zh-CN" altLang="en-US" sz="2400" b="1"/>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4"/>
          <a:stretch>
            <a:fillRect/>
          </a:stretch>
        </p:blipFill>
        <p:spPr>
          <a:xfrm>
            <a:off x="0" y="1028700"/>
            <a:ext cx="12192000" cy="582866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r>
              <a:rPr lang="zh-CN" altLang="en-US" sz="2000" b="1">
                <a:solidFill>
                  <a:srgbClr val="FF0000"/>
                </a:solidFill>
                <a:latin typeface="宋体" panose="02010600030101010101" pitchFamily="2" charset="-122"/>
                <a:ea typeface="宋体" panose="02010600030101010101" pitchFamily="2" charset="-122"/>
              </a:rPr>
              <a:t>当备案资质为：进出口货物收发货人、报关企业、进出口货物收发货人分支机构、报关企业分支机构这四种类型时，管理人员信息必填，其他资质类型可选填。</a:t>
            </a:r>
            <a:endParaRPr lang="zh-CN" altLang="en-US" sz="2000" b="1">
              <a:solidFill>
                <a:srgbClr val="FF0000"/>
              </a:solidFill>
              <a:latin typeface="宋体" panose="02010600030101010101" pitchFamily="2" charset="-122"/>
              <a:ea typeface="宋体" panose="02010600030101010101" pitchFamily="2" charset="-122"/>
            </a:endParaRPr>
          </a:p>
        </p:txBody>
      </p:sp>
      <p:sp>
        <p:nvSpPr>
          <p:cNvPr id="8" name="文本框 7"/>
          <p:cNvSpPr txBox="1"/>
          <p:nvPr/>
        </p:nvSpPr>
        <p:spPr>
          <a:xfrm>
            <a:off x="3385185" y="4479925"/>
            <a:ext cx="7493635" cy="829945"/>
          </a:xfrm>
          <a:prstGeom prst="rect">
            <a:avLst/>
          </a:prstGeom>
          <a:noFill/>
        </p:spPr>
        <p:txBody>
          <a:bodyPr wrap="square" rtlCol="0">
            <a:spAutoFit/>
          </a:bodyPr>
          <a:p>
            <a:r>
              <a:rPr lang="zh-CN" altLang="en-US" sz="2400" b="1">
                <a:solidFill>
                  <a:srgbClr val="FF0000"/>
                </a:solidFill>
              </a:rPr>
              <a:t>当市场主体类型为外商投资企业时，出资者信息必填，其他主体类型时选填</a:t>
            </a:r>
            <a:endParaRPr lang="zh-CN" altLang="en-US" sz="2400" b="1">
              <a:solidFill>
                <a:srgbClr val="FF0000"/>
              </a:solidFill>
            </a:endParaRPr>
          </a:p>
        </p:txBody>
      </p:sp>
      <p:sp>
        <p:nvSpPr>
          <p:cNvPr id="9" name="文本框 8"/>
          <p:cNvSpPr txBox="1"/>
          <p:nvPr/>
        </p:nvSpPr>
        <p:spPr>
          <a:xfrm>
            <a:off x="3653155" y="4537710"/>
            <a:ext cx="7047865" cy="1198880"/>
          </a:xfrm>
          <a:prstGeom prst="rect">
            <a:avLst/>
          </a:prstGeom>
          <a:noFill/>
        </p:spPr>
        <p:txBody>
          <a:bodyPr wrap="square" rtlCol="0">
            <a:spAutoFit/>
          </a:bodyPr>
          <a:p>
            <a:r>
              <a:rPr lang="zh-CN" altLang="en-US" sz="2400" b="1">
                <a:solidFill>
                  <a:srgbClr val="FF0000"/>
                </a:solidFill>
              </a:rPr>
              <a:t>报关人员信息选填，企业可根据实际需要填写报关人员，报关人员备案号海关审核通过后生成，不需要进行填写。</a:t>
            </a:r>
            <a:endParaRPr lang="zh-CN" altLang="en-US" sz="2400" b="1">
              <a:solidFill>
                <a:srgbClr val="FF0000"/>
              </a:solidFill>
            </a:endParaRPr>
          </a:p>
        </p:txBody>
      </p:sp>
      <p:pic>
        <p:nvPicPr>
          <p:cNvPr id="5" name="图片 4"/>
          <p:cNvPicPr>
            <a:picLocks noChangeAspect="1"/>
          </p:cNvPicPr>
          <p:nvPr/>
        </p:nvPicPr>
        <p:blipFill>
          <a:blip r:embed="rId4"/>
          <a:stretch>
            <a:fillRect/>
          </a:stretch>
        </p:blipFill>
        <p:spPr>
          <a:xfrm>
            <a:off x="0" y="1028700"/>
            <a:ext cx="12192000" cy="5829300"/>
          </a:xfrm>
          <a:prstGeom prst="rect">
            <a:avLst/>
          </a:prstGeom>
        </p:spPr>
      </p:pic>
      <p:sp>
        <p:nvSpPr>
          <p:cNvPr id="10" name="文本框 9"/>
          <p:cNvSpPr txBox="1"/>
          <p:nvPr/>
        </p:nvSpPr>
        <p:spPr>
          <a:xfrm>
            <a:off x="4253865" y="5132070"/>
            <a:ext cx="6756400" cy="460375"/>
          </a:xfrm>
          <a:prstGeom prst="rect">
            <a:avLst/>
          </a:prstGeom>
          <a:noFill/>
        </p:spPr>
        <p:txBody>
          <a:bodyPr wrap="square" rtlCol="0">
            <a:spAutoFit/>
          </a:bodyPr>
          <a:p>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3 </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将</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《报关单位备案信息表》加盖公章扫描或复印后上传</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4"/>
          <a:stretch>
            <a:fillRect/>
          </a:stretch>
        </p:blipFill>
        <p:spPr>
          <a:xfrm>
            <a:off x="0" y="1028700"/>
            <a:ext cx="12192635" cy="58293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445224"/>
            <a:ext cx="1219200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21"/>
            <a:ext cx="3272745" cy="3307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644" y="6117299"/>
            <a:ext cx="3771900" cy="457200"/>
          </a:xfrm>
          <a:prstGeom prst="rect">
            <a:avLst/>
          </a:prstGeom>
          <a:noFill/>
          <a:extLst>
            <a:ext uri="{909E8E84-426E-40DD-AFC4-6F175D3DCCD1}">
              <a14:hiddenFill xmlns:a14="http://schemas.microsoft.com/office/drawing/2010/main">
                <a:solidFill>
                  <a:srgbClr val="FFFFFF"/>
                </a:solidFill>
              </a14:hiddenFill>
            </a:ext>
          </a:extLst>
        </p:spPr>
      </p:pic>
      <p:sp>
        <p:nvSpPr>
          <p:cNvPr id="34" name="同侧圆角矩形 33"/>
          <p:cNvSpPr/>
          <p:nvPr/>
        </p:nvSpPr>
        <p:spPr>
          <a:xfrm rot="10800000">
            <a:off x="4175776" y="12073"/>
            <a:ext cx="3755900" cy="1112663"/>
          </a:xfrm>
          <a:prstGeom prst="round2SameRect">
            <a:avLst/>
          </a:prstGeom>
          <a:solidFill>
            <a:srgbClr val="00B0F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5592" tIns="57796" rIns="115592" bIns="57796" rtlCol="0" anchor="ctr"/>
          <a:lstStyle/>
          <a:p>
            <a:pPr algn="ctr"/>
            <a:endParaRPr lang="zh-CN" altLang="en-US" sz="2400"/>
          </a:p>
        </p:txBody>
      </p:sp>
      <p:sp>
        <p:nvSpPr>
          <p:cNvPr id="35" name="MH_Others_1"/>
          <p:cNvSpPr txBox="1"/>
          <p:nvPr>
            <p:custDataLst>
              <p:tags r:id="rId4"/>
            </p:custDataLst>
          </p:nvPr>
        </p:nvSpPr>
        <p:spPr>
          <a:xfrm>
            <a:off x="5176436" y="195037"/>
            <a:ext cx="1754577" cy="738505"/>
          </a:xfrm>
          <a:prstGeom prst="rect">
            <a:avLst/>
          </a:prstGeom>
          <a:noFill/>
        </p:spPr>
        <p:txBody>
          <a:bodyPr vert="horz" wrap="square" lIns="0" tIns="0" rIns="0" bIns="0" rtlCol="0" anchor="ctr" anchorCtr="0">
            <a:spAutoFit/>
          </a:bodyPr>
          <a:lstStyle/>
          <a:p>
            <a:pPr algn="ctr"/>
            <a:r>
              <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1"/>
          <p:cNvGrpSpPr/>
          <p:nvPr/>
        </p:nvGrpSpPr>
        <p:grpSpPr bwMode="auto">
          <a:xfrm>
            <a:off x="1163955" y="1833245"/>
            <a:ext cx="3919855" cy="1076325"/>
            <a:chOff x="922338" y="742950"/>
            <a:chExt cx="2939732" cy="807244"/>
          </a:xfrm>
        </p:grpSpPr>
        <p:sp>
          <p:nvSpPr>
            <p:cNvPr id="10" name="TextBox 9"/>
            <p:cNvSpPr txBox="1"/>
            <p:nvPr/>
          </p:nvSpPr>
          <p:spPr>
            <a:xfrm>
              <a:off x="922338" y="742950"/>
              <a:ext cx="381000" cy="807244"/>
            </a:xfrm>
            <a:prstGeom prst="rect">
              <a:avLst/>
            </a:prstGeom>
            <a:noFill/>
          </p:spPr>
          <p:txBody>
            <a:bodyPr>
              <a:spAutoFit/>
            </a:bodyPr>
            <a:lstStyle/>
            <a:p>
              <a:pPr eaLnBrk="1" fontAlgn="auto" hangingPunct="1">
                <a:spcBef>
                  <a:spcPts val="0"/>
                </a:spcBef>
                <a:spcAft>
                  <a:spcPts val="0"/>
                </a:spcAft>
                <a:defRPr/>
              </a:pPr>
              <a:r>
                <a:rPr lang="en-US" altLang="zh-CN" sz="6400" dirty="0">
                  <a:solidFill>
                    <a:schemeClr val="bg1"/>
                  </a:solidFill>
                  <a:effectLst>
                    <a:outerShdw blurRad="38100" dist="38100" dir="2700000" algn="tl">
                      <a:srgbClr val="000000">
                        <a:alpha val="43137"/>
                      </a:srgbClr>
                    </a:outerShdw>
                  </a:effectLst>
                  <a:latin typeface="+mn-lt"/>
                  <a:ea typeface="+mn-ea"/>
                </a:rPr>
                <a:t>1</a:t>
              </a:r>
              <a:endParaRPr lang="zh-CN" altLang="en-US" sz="6400" dirty="0">
                <a:solidFill>
                  <a:schemeClr val="bg1"/>
                </a:solidFill>
                <a:effectLst>
                  <a:outerShdw blurRad="38100" dist="38100" dir="2700000" algn="tl">
                    <a:srgbClr val="000000">
                      <a:alpha val="43137"/>
                    </a:srgbClr>
                  </a:outerShdw>
                </a:effectLst>
                <a:latin typeface="+mn-lt"/>
                <a:ea typeface="+mn-ea"/>
              </a:endParaRPr>
            </a:p>
          </p:txBody>
        </p:sp>
        <p:cxnSp>
          <p:nvCxnSpPr>
            <p:cNvPr id="11" name="直接连接符 10"/>
            <p:cNvCxnSpPr/>
            <p:nvPr/>
          </p:nvCxnSpPr>
          <p:spPr>
            <a:xfrm flipH="1">
              <a:off x="1405731" y="971550"/>
              <a:ext cx="186533" cy="4421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4"/>
            <p:cNvSpPr txBox="1">
              <a:spLocks noChangeArrowheads="1"/>
            </p:cNvSpPr>
            <p:nvPr/>
          </p:nvSpPr>
          <p:spPr bwMode="auto">
            <a:xfrm>
              <a:off x="1576070" y="969010"/>
              <a:ext cx="2286000" cy="49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defRPr/>
              </a:pPr>
              <a:r>
                <a:rPr lang="zh-CN" altLang="en-US" sz="37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总体介绍</a:t>
              </a:r>
              <a:endParaRPr lang="zh-CN" altLang="en-US" sz="37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595110" y="1929765"/>
            <a:ext cx="3068955" cy="1076325"/>
            <a:chOff x="4953000" y="1276350"/>
            <a:chExt cx="2301876" cy="807244"/>
          </a:xfrm>
        </p:grpSpPr>
        <p:grpSp>
          <p:nvGrpSpPr>
            <p:cNvPr id="14" name="组合 2"/>
            <p:cNvGrpSpPr/>
            <p:nvPr/>
          </p:nvGrpSpPr>
          <p:grpSpPr bwMode="auto">
            <a:xfrm>
              <a:off x="4953000" y="1276350"/>
              <a:ext cx="2301876" cy="807244"/>
              <a:chOff x="4860925" y="862848"/>
              <a:chExt cx="2301876" cy="806958"/>
            </a:xfrm>
          </p:grpSpPr>
          <p:sp>
            <p:nvSpPr>
              <p:cNvPr id="16" name="TextBox 15"/>
              <p:cNvSpPr txBox="1"/>
              <p:nvPr/>
            </p:nvSpPr>
            <p:spPr>
              <a:xfrm>
                <a:off x="4860925" y="862848"/>
                <a:ext cx="381000" cy="806958"/>
              </a:xfrm>
              <a:prstGeom prst="rect">
                <a:avLst/>
              </a:prstGeom>
              <a:noFill/>
            </p:spPr>
            <p:txBody>
              <a:bodyPr>
                <a:spAutoFit/>
              </a:bodyPr>
              <a:lstStyle/>
              <a:p>
                <a:pPr eaLnBrk="1" fontAlgn="auto" hangingPunct="1">
                  <a:spcBef>
                    <a:spcPts val="0"/>
                  </a:spcBef>
                  <a:spcAft>
                    <a:spcPts val="0"/>
                  </a:spcAft>
                  <a:defRPr/>
                </a:pPr>
                <a:r>
                  <a:rPr lang="en-US" altLang="zh-CN" sz="6400" dirty="0">
                    <a:solidFill>
                      <a:schemeClr val="bg1"/>
                    </a:solidFill>
                    <a:effectLst>
                      <a:outerShdw blurRad="38100" dist="38100" dir="2700000" algn="tl">
                        <a:srgbClr val="000000">
                          <a:alpha val="43137"/>
                        </a:srgbClr>
                      </a:outerShdw>
                    </a:effectLst>
                    <a:latin typeface="+mn-lt"/>
                    <a:ea typeface="+mn-ea"/>
                  </a:rPr>
                  <a:t>2</a:t>
                </a:r>
                <a:endParaRPr lang="en-US" altLang="zh-CN" sz="6400" dirty="0">
                  <a:solidFill>
                    <a:schemeClr val="bg1"/>
                  </a:solidFill>
                  <a:effectLst>
                    <a:outerShdw blurRad="38100" dist="38100" dir="2700000" algn="tl">
                      <a:srgbClr val="000000">
                        <a:alpha val="43137"/>
                      </a:srgbClr>
                    </a:outerShdw>
                  </a:effectLst>
                  <a:latin typeface="+mn-lt"/>
                  <a:ea typeface="+mn-ea"/>
                </a:endParaRPr>
              </a:p>
            </p:txBody>
          </p:sp>
          <p:sp>
            <p:nvSpPr>
              <p:cNvPr id="17" name="TextBox 16"/>
              <p:cNvSpPr txBox="1">
                <a:spLocks noChangeArrowheads="1"/>
              </p:cNvSpPr>
              <p:nvPr/>
            </p:nvSpPr>
            <p:spPr bwMode="auto">
              <a:xfrm>
                <a:off x="5478462" y="1091367"/>
                <a:ext cx="1684339" cy="49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defRPr/>
                </a:pPr>
                <a:r>
                  <a:rPr lang="zh-CN" altLang="en-US" sz="373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准备工作</a:t>
                </a:r>
                <a:endParaRPr lang="zh-CN" altLang="en-US" sz="37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bwMode="auto">
            <a:xfrm flipH="1">
              <a:off x="5427262" y="1504950"/>
              <a:ext cx="186533" cy="4421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163955" y="3401696"/>
            <a:ext cx="5169535" cy="1076326"/>
            <a:chOff x="1600200" y="2045553"/>
            <a:chExt cx="3877151" cy="807244"/>
          </a:xfrm>
        </p:grpSpPr>
        <p:sp>
          <p:nvSpPr>
            <p:cNvPr id="19" name="TextBox 18"/>
            <p:cNvSpPr txBox="1"/>
            <p:nvPr/>
          </p:nvSpPr>
          <p:spPr bwMode="auto">
            <a:xfrm>
              <a:off x="1600200" y="2045553"/>
              <a:ext cx="337553" cy="807244"/>
            </a:xfrm>
            <a:prstGeom prst="rect">
              <a:avLst/>
            </a:prstGeom>
            <a:noFill/>
          </p:spPr>
          <p:txBody>
            <a:bodyPr wrap="square">
              <a:spAutoFit/>
            </a:bodyPr>
            <a:lstStyle/>
            <a:p>
              <a:pPr eaLnBrk="1" fontAlgn="auto" hangingPunct="1">
                <a:spcBef>
                  <a:spcPts val="0"/>
                </a:spcBef>
                <a:spcAft>
                  <a:spcPts val="0"/>
                </a:spcAft>
                <a:defRPr/>
              </a:pPr>
              <a:r>
                <a:rPr lang="en-US" altLang="zh-CN" sz="6400" dirty="0">
                  <a:solidFill>
                    <a:schemeClr val="bg1"/>
                  </a:solidFill>
                  <a:effectLst>
                    <a:outerShdw blurRad="38100" dist="38100" dir="2700000" algn="tl">
                      <a:srgbClr val="000000">
                        <a:alpha val="43137"/>
                      </a:srgbClr>
                    </a:outerShdw>
                  </a:effectLst>
                  <a:latin typeface="+mn-lt"/>
                  <a:ea typeface="+mn-ea"/>
                </a:rPr>
                <a:t>3</a:t>
              </a:r>
              <a:endParaRPr lang="zh-CN" altLang="en-US" sz="6400" dirty="0">
                <a:solidFill>
                  <a:schemeClr val="bg1"/>
                </a:solidFill>
                <a:effectLst>
                  <a:outerShdw blurRad="38100" dist="38100" dir="2700000" algn="tl">
                    <a:srgbClr val="000000">
                      <a:alpha val="43137"/>
                    </a:srgbClr>
                  </a:outerShdw>
                </a:effectLst>
                <a:latin typeface="+mn-lt"/>
                <a:ea typeface="+mn-ea"/>
              </a:endParaRPr>
            </a:p>
          </p:txBody>
        </p:sp>
        <p:sp>
          <p:nvSpPr>
            <p:cNvPr id="20" name="TextBox 15"/>
            <p:cNvSpPr txBox="1">
              <a:spLocks noChangeArrowheads="1"/>
            </p:cNvSpPr>
            <p:nvPr/>
          </p:nvSpPr>
          <p:spPr bwMode="auto">
            <a:xfrm>
              <a:off x="2253615" y="2270343"/>
              <a:ext cx="3223736" cy="49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algn="l" rtl="0" eaLnBrk="1" latinLnBrk="0" hangingPunct="1">
                <a:spcBef>
                  <a:spcPts val="0"/>
                </a:spcBef>
                <a:spcAft>
                  <a:spcPts val="0"/>
                </a:spcAft>
              </a:pPr>
              <a:r>
                <a:rPr lang="zh-CN" altLang="en-US" sz="37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资质备案</a:t>
              </a:r>
              <a:endParaRPr lang="zh-CN" altLang="en-US" sz="37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1" name="直接连接符 20"/>
            <p:cNvCxnSpPr/>
            <p:nvPr/>
          </p:nvCxnSpPr>
          <p:spPr bwMode="auto">
            <a:xfrm flipH="1">
              <a:off x="2067047" y="2270226"/>
              <a:ext cx="186533" cy="4421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bwMode="auto">
          <a:xfrm>
            <a:off x="1167765" y="4520565"/>
            <a:ext cx="450215" cy="1076325"/>
          </a:xfrm>
          <a:prstGeom prst="rect">
            <a:avLst/>
          </a:prstGeom>
          <a:noFill/>
        </p:spPr>
        <p:txBody>
          <a:bodyPr wrap="square">
            <a:spAutoFit/>
          </a:bodyPr>
          <a:lstStyle/>
          <a:p>
            <a:pPr eaLnBrk="1" fontAlgn="auto" hangingPunct="1">
              <a:spcBef>
                <a:spcPts val="0"/>
              </a:spcBef>
              <a:spcAft>
                <a:spcPts val="0"/>
              </a:spcAft>
              <a:defRPr/>
            </a:pPr>
            <a:endParaRPr lang="zh-CN" altLang="en-US" sz="6400" dirty="0">
              <a:solidFill>
                <a:schemeClr val="bg1"/>
              </a:solidFill>
              <a:effectLst>
                <a:outerShdw blurRad="38100" dist="38100" dir="2700000" algn="tl">
                  <a:srgbClr val="000000">
                    <a:alpha val="43137"/>
                  </a:srgbClr>
                </a:outerShdw>
              </a:effectLst>
              <a:latin typeface="+mn-lt"/>
              <a:ea typeface="+mn-ea"/>
            </a:endParaRPr>
          </a:p>
        </p:txBody>
      </p:sp>
      <p:grpSp>
        <p:nvGrpSpPr>
          <p:cNvPr id="37" name="组合 36"/>
          <p:cNvGrpSpPr/>
          <p:nvPr/>
        </p:nvGrpSpPr>
        <p:grpSpPr>
          <a:xfrm>
            <a:off x="6010910" y="4522470"/>
            <a:ext cx="4037330" cy="1076325"/>
            <a:chOff x="5029200" y="2045553"/>
            <a:chExt cx="3028038" cy="807244"/>
          </a:xfrm>
        </p:grpSpPr>
        <p:sp>
          <p:nvSpPr>
            <p:cNvPr id="38" name="TextBox 6"/>
            <p:cNvSpPr txBox="1"/>
            <p:nvPr/>
          </p:nvSpPr>
          <p:spPr bwMode="auto">
            <a:xfrm>
              <a:off x="5029200" y="2045553"/>
              <a:ext cx="337553" cy="807244"/>
            </a:xfrm>
            <a:prstGeom prst="rect">
              <a:avLst/>
            </a:prstGeom>
            <a:noFill/>
          </p:spPr>
          <p:txBody>
            <a:bodyPr wrap="square">
              <a:spAutoFit/>
            </a:bodyPr>
            <a:lstStyle/>
            <a:p>
              <a:pPr eaLnBrk="1" fontAlgn="auto" hangingPunct="1">
                <a:spcBef>
                  <a:spcPts val="0"/>
                </a:spcBef>
                <a:spcAft>
                  <a:spcPts val="0"/>
                </a:spcAft>
                <a:defRPr/>
              </a:pPr>
              <a:endParaRPr lang="zh-CN" altLang="en-US" sz="6400" dirty="0">
                <a:solidFill>
                  <a:schemeClr val="bg1"/>
                </a:solidFill>
                <a:effectLst>
                  <a:outerShdw blurRad="38100" dist="38100" dir="2700000" algn="tl">
                    <a:srgbClr val="000000">
                      <a:alpha val="43137"/>
                    </a:srgbClr>
                  </a:outerShdw>
                </a:effectLst>
                <a:latin typeface="+mn-lt"/>
                <a:ea typeface="+mn-ea"/>
              </a:endParaRPr>
            </a:p>
          </p:txBody>
        </p:sp>
        <p:sp>
          <p:nvSpPr>
            <p:cNvPr id="39" name="TextBox 15"/>
            <p:cNvSpPr txBox="1">
              <a:spLocks noChangeArrowheads="1"/>
            </p:cNvSpPr>
            <p:nvPr/>
          </p:nvSpPr>
          <p:spPr bwMode="auto">
            <a:xfrm>
              <a:off x="5672766" y="2281932"/>
              <a:ext cx="2384472" cy="49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defRPr/>
              </a:pPr>
              <a:endParaRPr lang="zh-CN" altLang="en-US" sz="37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pic>
        <p:nvPicPr>
          <p:cNvPr id="2" name="Picture 4" descr="C:\Users\今日世纪DIY\Desktop\images\未标题-1_06.png"/>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4"/>
          <a:stretch>
            <a:fillRect/>
          </a:stretch>
        </p:blipFill>
        <p:spPr>
          <a:xfrm>
            <a:off x="0" y="1028065"/>
            <a:ext cx="12192635" cy="5829300"/>
          </a:xfrm>
          <a:prstGeom prst="rect">
            <a:avLst/>
          </a:prstGeom>
        </p:spPr>
      </p:pic>
      <p:sp>
        <p:nvSpPr>
          <p:cNvPr id="8" name="文本框 7"/>
          <p:cNvSpPr txBox="1"/>
          <p:nvPr/>
        </p:nvSpPr>
        <p:spPr>
          <a:xfrm>
            <a:off x="3181350" y="2348230"/>
            <a:ext cx="6002655" cy="460375"/>
          </a:xfrm>
          <a:prstGeom prst="rect">
            <a:avLst/>
          </a:prstGeom>
          <a:noFill/>
        </p:spPr>
        <p:txBody>
          <a:bodyPr wrap="square" rtlCol="0">
            <a:spAutoFit/>
          </a:bodyPr>
          <a:p>
            <a:r>
              <a:rPr lang="zh-CN" altLang="en-US" sz="2400" b="1">
                <a:solidFill>
                  <a:srgbClr val="FF0000"/>
                </a:solidFill>
              </a:rPr>
              <a:t>先选择行政区划，再选择所在地海关</a:t>
            </a:r>
            <a:endParaRPr lang="zh-CN" altLang="en-US" sz="2400" b="1">
              <a:solidFill>
                <a:srgbClr val="FF0000"/>
              </a:solidFill>
            </a:endParaRPr>
          </a:p>
        </p:txBody>
      </p:sp>
      <p:cxnSp>
        <p:nvCxnSpPr>
          <p:cNvPr id="11" name="直接箭头连接符 10"/>
          <p:cNvCxnSpPr/>
          <p:nvPr/>
        </p:nvCxnSpPr>
        <p:spPr>
          <a:xfrm flipV="1">
            <a:off x="3790315" y="2740025"/>
            <a:ext cx="681355" cy="69596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2" name="直接箭头连接符 11"/>
          <p:cNvCxnSpPr/>
          <p:nvPr/>
        </p:nvCxnSpPr>
        <p:spPr>
          <a:xfrm flipH="1" flipV="1">
            <a:off x="6530340" y="2740025"/>
            <a:ext cx="449580" cy="66675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4"/>
          <a:stretch>
            <a:fillRect/>
          </a:stretch>
        </p:blipFill>
        <p:spPr>
          <a:xfrm>
            <a:off x="635" y="1028065"/>
            <a:ext cx="12191365" cy="5829935"/>
          </a:xfrm>
          <a:prstGeom prst="rect">
            <a:avLst/>
          </a:prstGeom>
        </p:spPr>
      </p:pic>
      <p:cxnSp>
        <p:nvCxnSpPr>
          <p:cNvPr id="8" name="直接箭头连接符 7"/>
          <p:cNvCxnSpPr/>
          <p:nvPr/>
        </p:nvCxnSpPr>
        <p:spPr>
          <a:xfrm flipV="1">
            <a:off x="3369945" y="2319655"/>
            <a:ext cx="1420495" cy="347980"/>
          </a:xfrm>
          <a:prstGeom prst="straightConnector1">
            <a:avLst/>
          </a:prstGeom>
          <a:ln>
            <a:tailEnd type="arrow" w="med" len="med"/>
          </a:ln>
        </p:spPr>
        <p:style>
          <a:lnRef idx="2">
            <a:schemeClr val="accent2"/>
          </a:lnRef>
          <a:fillRef idx="0">
            <a:srgbClr val="FFFFFF"/>
          </a:fillRef>
          <a:effectRef idx="0">
            <a:srgbClr val="FFFFFF"/>
          </a:effectRef>
          <a:fontRef idx="minor">
            <a:schemeClr val="tx1"/>
          </a:fontRef>
        </p:style>
      </p:cxnSp>
      <p:cxnSp>
        <p:nvCxnSpPr>
          <p:cNvPr id="9" name="直接箭头连接符 8"/>
          <p:cNvCxnSpPr/>
          <p:nvPr/>
        </p:nvCxnSpPr>
        <p:spPr>
          <a:xfrm flipH="1" flipV="1">
            <a:off x="4979035" y="2334260"/>
            <a:ext cx="1769110" cy="318770"/>
          </a:xfrm>
          <a:prstGeom prst="straightConnector1">
            <a:avLst/>
          </a:prstGeom>
          <a:ln>
            <a:tailEnd type="arrow" w="med" len="med"/>
          </a:ln>
        </p:spPr>
        <p:style>
          <a:lnRef idx="2">
            <a:schemeClr val="accent2"/>
          </a:lnRef>
          <a:fillRef idx="0">
            <a:srgbClr val="FFFFFF"/>
          </a:fillRef>
          <a:effectRef idx="0">
            <a:srgbClr val="FFFFFF"/>
          </a:effectRef>
          <a:fontRef idx="minor">
            <a:schemeClr val="tx1"/>
          </a:fontRef>
        </p:style>
      </p:cxnSp>
      <p:sp>
        <p:nvSpPr>
          <p:cNvPr id="10" name="文本框 9"/>
          <p:cNvSpPr txBox="1"/>
          <p:nvPr/>
        </p:nvSpPr>
        <p:spPr>
          <a:xfrm>
            <a:off x="3652520" y="1998980"/>
            <a:ext cx="3601720" cy="320675"/>
          </a:xfrm>
          <a:prstGeom prst="rect">
            <a:avLst/>
          </a:prstGeom>
          <a:noFill/>
        </p:spPr>
        <p:txBody>
          <a:bodyPr wrap="square" rtlCol="0">
            <a:noAutofit/>
          </a:bodyPr>
          <a:p>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最长录入</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14</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位整数加</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4</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位小数</a:t>
            </a:r>
            <a:endPar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cxnSp>
        <p:nvCxnSpPr>
          <p:cNvPr id="11" name="直接箭头连接符 10"/>
          <p:cNvCxnSpPr/>
          <p:nvPr/>
        </p:nvCxnSpPr>
        <p:spPr>
          <a:xfrm>
            <a:off x="3949700" y="3088005"/>
            <a:ext cx="4131945" cy="231775"/>
          </a:xfrm>
          <a:prstGeom prst="straightConnector1">
            <a:avLst/>
          </a:prstGeom>
          <a:ln>
            <a:tailEnd type="arrow" w="med" len="med"/>
          </a:ln>
        </p:spPr>
        <p:style>
          <a:lnRef idx="2">
            <a:schemeClr val="accent2"/>
          </a:lnRef>
          <a:fillRef idx="0">
            <a:srgbClr val="FFFFFF"/>
          </a:fillRef>
          <a:effectRef idx="0">
            <a:srgbClr val="FFFFFF"/>
          </a:effectRef>
          <a:fontRef idx="minor">
            <a:schemeClr val="tx1"/>
          </a:fontRef>
        </p:style>
      </p:cxnSp>
      <p:cxnSp>
        <p:nvCxnSpPr>
          <p:cNvPr id="12" name="直接箭头连接符 11"/>
          <p:cNvCxnSpPr/>
          <p:nvPr/>
        </p:nvCxnSpPr>
        <p:spPr>
          <a:xfrm flipH="1">
            <a:off x="8255635" y="2812415"/>
            <a:ext cx="1856105" cy="478790"/>
          </a:xfrm>
          <a:prstGeom prst="straightConnector1">
            <a:avLst/>
          </a:prstGeom>
          <a:ln>
            <a:tailEnd type="arrow" w="med" len="med"/>
          </a:ln>
        </p:spPr>
        <p:style>
          <a:lnRef idx="2">
            <a:schemeClr val="accent2"/>
          </a:lnRef>
          <a:fillRef idx="0">
            <a:srgbClr val="FFFFFF"/>
          </a:fillRef>
          <a:effectRef idx="0">
            <a:srgbClr val="FFFFFF"/>
          </a:effectRef>
          <a:fontRef idx="minor">
            <a:schemeClr val="tx1"/>
          </a:fontRef>
        </p:style>
      </p:cxnSp>
      <p:sp>
        <p:nvSpPr>
          <p:cNvPr id="13" name="文本框 12"/>
          <p:cNvSpPr txBox="1"/>
          <p:nvPr/>
        </p:nvSpPr>
        <p:spPr>
          <a:xfrm>
            <a:off x="6922135" y="3249295"/>
            <a:ext cx="2551430" cy="554355"/>
          </a:xfrm>
          <a:prstGeom prst="rect">
            <a:avLst/>
          </a:prstGeom>
          <a:noFill/>
        </p:spPr>
        <p:txBody>
          <a:bodyPr wrap="square" rtlCol="0">
            <a:noAutofit/>
          </a:bodyPr>
          <a:p>
            <a:r>
              <a:rPr lang="zh-CN" altLang="en-US" sz="2000" b="1">
                <a:solidFill>
                  <a:srgbClr val="FF0000"/>
                </a:solidFill>
              </a:rPr>
              <a:t>最长录入</a:t>
            </a:r>
            <a:r>
              <a:rPr lang="en-US" sz="2000" b="1">
                <a:solidFill>
                  <a:srgbClr val="FF0000"/>
                </a:solidFill>
              </a:rPr>
              <a:t>9</a:t>
            </a:r>
            <a:r>
              <a:rPr lang="zh-CN" altLang="en-US" sz="2000" b="1">
                <a:solidFill>
                  <a:srgbClr val="FF0000"/>
                </a:solidFill>
              </a:rPr>
              <a:t>位整数</a:t>
            </a:r>
            <a:endParaRPr lang="zh-CN" altLang="en-US" sz="2000" b="1">
              <a:solidFill>
                <a:srgbClr val="FF0000"/>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4"/>
          <a:stretch>
            <a:fillRect/>
          </a:stretch>
        </p:blipFill>
        <p:spPr>
          <a:xfrm>
            <a:off x="0" y="1029335"/>
            <a:ext cx="12192635" cy="5828665"/>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4"/>
          <a:stretch>
            <a:fillRect/>
          </a:stretch>
        </p:blipFill>
        <p:spPr>
          <a:xfrm>
            <a:off x="0" y="1029335"/>
            <a:ext cx="12192635" cy="5828665"/>
          </a:xfrm>
          <a:prstGeom prst="rect">
            <a:avLst/>
          </a:prstGeom>
        </p:spPr>
      </p:pic>
      <p:sp>
        <p:nvSpPr>
          <p:cNvPr id="5" name="文本框 4"/>
          <p:cNvSpPr txBox="1"/>
          <p:nvPr/>
        </p:nvSpPr>
        <p:spPr>
          <a:xfrm>
            <a:off x="3653155" y="5060950"/>
            <a:ext cx="6769735" cy="694690"/>
          </a:xfrm>
          <a:prstGeom prst="rect">
            <a:avLst/>
          </a:prstGeom>
          <a:noFill/>
        </p:spPr>
        <p:txBody>
          <a:bodyPr wrap="square" rtlCol="0">
            <a:noAutofit/>
          </a:bodyPr>
          <a:p>
            <a:r>
              <a:rPr lang="zh-CN" altLang="en-US" sz="2000" b="1">
                <a:solidFill>
                  <a:srgbClr val="FF0000"/>
                </a:solidFill>
              </a:rPr>
              <a:t>当认证种类选择其他时，其他认证种类名称字段显示必填，认证种类非其他时，该字段置灰显示无需录入</a:t>
            </a:r>
            <a:endParaRPr lang="zh-CN" altLang="en-US" sz="2000" b="1">
              <a:solidFill>
                <a:srgbClr val="FF0000"/>
              </a:solidFill>
            </a:endParaRPr>
          </a:p>
        </p:txBody>
      </p:sp>
      <p:cxnSp>
        <p:nvCxnSpPr>
          <p:cNvPr id="8" name="直接箭头连接符 7"/>
          <p:cNvCxnSpPr/>
          <p:nvPr/>
        </p:nvCxnSpPr>
        <p:spPr>
          <a:xfrm flipH="1">
            <a:off x="4449445" y="3469005"/>
            <a:ext cx="13970" cy="1646555"/>
          </a:xfrm>
          <a:prstGeom prst="straightConnector1">
            <a:avLst/>
          </a:prstGeom>
          <a:ln>
            <a:tailEnd type="arrow" w="med" len="med"/>
          </a:ln>
        </p:spPr>
        <p:style>
          <a:lnRef idx="2">
            <a:schemeClr val="accent2"/>
          </a:lnRef>
          <a:fillRef idx="0">
            <a:srgbClr val="FFFFFF"/>
          </a:fillRef>
          <a:effectRef idx="0">
            <a:srgbClr val="FFFFFF"/>
          </a:effectRef>
          <a:fontRef idx="minor">
            <a:schemeClr val="tx1"/>
          </a:fontRef>
        </p:style>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sp>
        <p:nvSpPr>
          <p:cNvPr id="5" name="文本框 4"/>
          <p:cNvSpPr txBox="1"/>
          <p:nvPr/>
        </p:nvSpPr>
        <p:spPr>
          <a:xfrm>
            <a:off x="3653155" y="5060950"/>
            <a:ext cx="6769735" cy="694690"/>
          </a:xfrm>
          <a:prstGeom prst="rect">
            <a:avLst/>
          </a:prstGeom>
          <a:noFill/>
        </p:spPr>
        <p:txBody>
          <a:bodyPr wrap="square" rtlCol="0">
            <a:noAutofit/>
          </a:bodyPr>
          <a:p>
            <a:endParaRPr lang="zh-CN" altLang="en-US" sz="2000" b="1">
              <a:solidFill>
                <a:srgbClr val="FF0000"/>
              </a:solidFill>
            </a:endParaRPr>
          </a:p>
        </p:txBody>
      </p:sp>
      <p:pic>
        <p:nvPicPr>
          <p:cNvPr id="9" name="图片 8"/>
          <p:cNvPicPr>
            <a:picLocks noChangeAspect="1"/>
          </p:cNvPicPr>
          <p:nvPr/>
        </p:nvPicPr>
        <p:blipFill>
          <a:blip r:embed="rId4"/>
          <a:stretch>
            <a:fillRect/>
          </a:stretch>
        </p:blipFill>
        <p:spPr>
          <a:xfrm>
            <a:off x="635" y="1028700"/>
            <a:ext cx="12192635" cy="5829300"/>
          </a:xfrm>
          <a:prstGeom prst="rect">
            <a:avLst/>
          </a:prstGeom>
        </p:spPr>
      </p:pic>
      <p:sp>
        <p:nvSpPr>
          <p:cNvPr id="10" name="文本框 9"/>
          <p:cNvSpPr txBox="1"/>
          <p:nvPr/>
        </p:nvSpPr>
        <p:spPr>
          <a:xfrm>
            <a:off x="3877945" y="4044315"/>
            <a:ext cx="6822440" cy="666115"/>
          </a:xfrm>
          <a:prstGeom prst="rect">
            <a:avLst/>
          </a:prstGeom>
          <a:noFill/>
        </p:spPr>
        <p:txBody>
          <a:bodyPr wrap="square" rtlCol="0">
            <a:noAutofit/>
          </a:bodyPr>
          <a:p>
            <a:r>
              <a:rPr lang="zh-CN" altLang="en-US" sz="2000" b="1">
                <a:solidFill>
                  <a:srgbClr val="FF0000"/>
                </a:solidFill>
              </a:rPr>
              <a:t>点击《备案申请表》可下载模板，企业自行填写后，添加到相应备案申请表中，点击【添加文件】上传附件</a:t>
            </a:r>
            <a:endParaRPr lang="zh-CN" altLang="en-US" sz="2000" b="1">
              <a:solidFill>
                <a:srgbClr val="FF00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r>
              <a:rPr lang="zh-CN" altLang="en-US" sz="2000" b="1">
                <a:solidFill>
                  <a:srgbClr val="FF0000"/>
                </a:solidFill>
                <a:latin typeface="宋体" panose="02010600030101010101" pitchFamily="2" charset="-122"/>
                <a:ea typeface="宋体" panose="02010600030101010101" pitchFamily="2" charset="-122"/>
              </a:rPr>
              <a:t>当备案资质为：进出口货物收发货人、报关企业、进出口货物收发货人分支机构、报关企业分支机构这四种类型时，管理人员信息必填，其他资质类型可选填。</a:t>
            </a:r>
            <a:endParaRPr lang="zh-CN" altLang="en-US" sz="2000" b="1">
              <a:solidFill>
                <a:srgbClr val="FF0000"/>
              </a:solidFill>
              <a:latin typeface="宋体" panose="02010600030101010101" pitchFamily="2" charset="-122"/>
              <a:ea typeface="宋体" panose="02010600030101010101" pitchFamily="2" charset="-122"/>
            </a:endParaRPr>
          </a:p>
        </p:txBody>
      </p:sp>
      <p:sp>
        <p:nvSpPr>
          <p:cNvPr id="8" name="文本框 7"/>
          <p:cNvSpPr txBox="1"/>
          <p:nvPr/>
        </p:nvSpPr>
        <p:spPr>
          <a:xfrm>
            <a:off x="3385185" y="4479925"/>
            <a:ext cx="7493635" cy="829945"/>
          </a:xfrm>
          <a:prstGeom prst="rect">
            <a:avLst/>
          </a:prstGeom>
          <a:noFill/>
        </p:spPr>
        <p:txBody>
          <a:bodyPr wrap="square" rtlCol="0">
            <a:spAutoFit/>
          </a:bodyPr>
          <a:p>
            <a:r>
              <a:rPr lang="zh-CN" altLang="en-US" sz="2400" b="1">
                <a:solidFill>
                  <a:srgbClr val="FF0000"/>
                </a:solidFill>
              </a:rPr>
              <a:t>当市场主体类型为外商投资企业时，出资者信息必填，其他主体类型时选填</a:t>
            </a:r>
            <a:endParaRPr lang="zh-CN" altLang="en-US" sz="2400" b="1">
              <a:solidFill>
                <a:srgbClr val="FF0000"/>
              </a:solidFill>
            </a:endParaRPr>
          </a:p>
        </p:txBody>
      </p:sp>
      <p:sp>
        <p:nvSpPr>
          <p:cNvPr id="9" name="文本框 8"/>
          <p:cNvSpPr txBox="1"/>
          <p:nvPr/>
        </p:nvSpPr>
        <p:spPr>
          <a:xfrm>
            <a:off x="3653155" y="4537710"/>
            <a:ext cx="7047865" cy="1198880"/>
          </a:xfrm>
          <a:prstGeom prst="rect">
            <a:avLst/>
          </a:prstGeom>
          <a:noFill/>
        </p:spPr>
        <p:txBody>
          <a:bodyPr wrap="square" rtlCol="0">
            <a:spAutoFit/>
          </a:bodyPr>
          <a:p>
            <a:r>
              <a:rPr lang="zh-CN" altLang="en-US" sz="2400" b="1">
                <a:solidFill>
                  <a:srgbClr val="FF0000"/>
                </a:solidFill>
              </a:rPr>
              <a:t>报关人员信息选填，企业可根据实际需要填写报关人员，报关人员备案号海关审核通过后生成，不需要进行填写。</a:t>
            </a:r>
            <a:endParaRPr lang="zh-CN" altLang="en-US" sz="2400" b="1">
              <a:solidFill>
                <a:srgbClr val="FF0000"/>
              </a:solidFill>
            </a:endParaRPr>
          </a:p>
        </p:txBody>
      </p:sp>
      <p:sp>
        <p:nvSpPr>
          <p:cNvPr id="10" name="文本框 9"/>
          <p:cNvSpPr txBox="1"/>
          <p:nvPr/>
        </p:nvSpPr>
        <p:spPr>
          <a:xfrm>
            <a:off x="4253865" y="5132070"/>
            <a:ext cx="6756400" cy="460375"/>
          </a:xfrm>
          <a:prstGeom prst="rect">
            <a:avLst/>
          </a:prstGeom>
          <a:noFill/>
        </p:spPr>
        <p:txBody>
          <a:bodyPr wrap="square" rtlCol="0">
            <a:spAutoFit/>
          </a:bodyPr>
          <a:p>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3 </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将</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《报关单位备案信息表》加盖公章扫描或复印后上传</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a:picLocks noChangeAspect="1"/>
          </p:cNvPicPr>
          <p:nvPr/>
        </p:nvPicPr>
        <p:blipFill>
          <a:blip r:embed="rId4"/>
          <a:stretch>
            <a:fillRect/>
          </a:stretch>
        </p:blipFill>
        <p:spPr>
          <a:xfrm>
            <a:off x="-635" y="1008380"/>
            <a:ext cx="12192635" cy="5850255"/>
          </a:xfrm>
          <a:prstGeom prst="rect">
            <a:avLst/>
          </a:prstGeom>
        </p:spPr>
      </p:pic>
      <p:cxnSp>
        <p:nvCxnSpPr>
          <p:cNvPr id="12" name="直接箭头连接符 11"/>
          <p:cNvCxnSpPr/>
          <p:nvPr/>
        </p:nvCxnSpPr>
        <p:spPr>
          <a:xfrm flipH="1">
            <a:off x="2702560" y="5059680"/>
            <a:ext cx="319405" cy="782955"/>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sp>
        <p:nvSpPr>
          <p:cNvPr id="13" name="文本框 12"/>
          <p:cNvSpPr txBox="1"/>
          <p:nvPr/>
        </p:nvSpPr>
        <p:spPr>
          <a:xfrm>
            <a:off x="2165985" y="5785485"/>
            <a:ext cx="1972310" cy="793115"/>
          </a:xfrm>
          <a:prstGeom prst="rect">
            <a:avLst/>
          </a:prstGeom>
          <a:noFill/>
        </p:spPr>
        <p:txBody>
          <a:bodyPr wrap="square" rtlCol="0">
            <a:noAutofit/>
          </a:bodyPr>
          <a:p>
            <a:r>
              <a:rPr lang="zh-CN" altLang="en-US" sz="2000" b="1">
                <a:solidFill>
                  <a:srgbClr val="FF0000"/>
                </a:solidFill>
              </a:rPr>
              <a:t>可进入页面查看录入具体信息</a:t>
            </a:r>
            <a:endParaRPr lang="zh-CN" altLang="en-US" sz="2000" b="1">
              <a:solidFill>
                <a:srgbClr val="FF0000"/>
              </a:solidFill>
            </a:endParaRPr>
          </a:p>
        </p:txBody>
      </p:sp>
      <p:cxnSp>
        <p:nvCxnSpPr>
          <p:cNvPr id="14" name="直接箭头连接符 13"/>
          <p:cNvCxnSpPr/>
          <p:nvPr/>
        </p:nvCxnSpPr>
        <p:spPr>
          <a:xfrm flipH="1">
            <a:off x="11068685" y="5074285"/>
            <a:ext cx="290195" cy="710565"/>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sp>
        <p:nvSpPr>
          <p:cNvPr id="15" name="文本框 14"/>
          <p:cNvSpPr txBox="1"/>
          <p:nvPr/>
        </p:nvSpPr>
        <p:spPr>
          <a:xfrm>
            <a:off x="9546590" y="5784215"/>
            <a:ext cx="2310765" cy="765175"/>
          </a:xfrm>
          <a:prstGeom prst="rect">
            <a:avLst/>
          </a:prstGeom>
          <a:noFill/>
        </p:spPr>
        <p:txBody>
          <a:bodyPr wrap="square" rtlCol="0">
            <a:noAutofit/>
          </a:bodyPr>
          <a:p>
            <a:r>
              <a:rPr lang="zh-CN" altLang="en-US" sz="2000" b="1">
                <a:solidFill>
                  <a:srgbClr val="FF0000"/>
                </a:solidFill>
                <a:latin typeface="宋体" panose="02010600030101010101" pitchFamily="2" charset="-122"/>
                <a:ea typeface="宋体" panose="02010600030101010101" pitchFamily="2" charset="-122"/>
              </a:rPr>
              <a:t>可查看海关意见，灰色时无海关意见</a:t>
            </a:r>
            <a:endParaRPr lang="zh-CN" altLang="en-US" sz="2000" b="1">
              <a:solidFill>
                <a:srgbClr val="FF0000"/>
              </a:solidFill>
              <a:latin typeface="宋体" panose="02010600030101010101" pitchFamily="2" charset="-122"/>
              <a:ea typeface="宋体" panose="02010600030101010101" pitchFamily="2" charset="-122"/>
            </a:endParaRPr>
          </a:p>
        </p:txBody>
      </p:sp>
      <p:cxnSp>
        <p:nvCxnSpPr>
          <p:cNvPr id="20" name="直接箭头连接符 19"/>
          <p:cNvCxnSpPr/>
          <p:nvPr/>
        </p:nvCxnSpPr>
        <p:spPr>
          <a:xfrm flipV="1">
            <a:off x="1325245" y="2160270"/>
            <a:ext cx="3392805" cy="1203325"/>
          </a:xfrm>
          <a:prstGeom prst="straightConnector1">
            <a:avLst/>
          </a:prstGeom>
          <a:ln>
            <a:tailEnd type="arrow" w="med" len="med"/>
          </a:ln>
        </p:spPr>
        <p:style>
          <a:lnRef idx="3">
            <a:schemeClr val="accent2"/>
          </a:lnRef>
          <a:fillRef idx="0">
            <a:srgbClr val="FFFFFF"/>
          </a:fillRef>
          <a:effectRef idx="0">
            <a:srgbClr val="FFFFFF"/>
          </a:effectRef>
          <a:fontRef idx="minor">
            <a:schemeClr val="tx1"/>
          </a:fontRef>
        </p:style>
      </p:cxnSp>
      <p:sp>
        <p:nvSpPr>
          <p:cNvPr id="21" name="文本框 20"/>
          <p:cNvSpPr txBox="1"/>
          <p:nvPr/>
        </p:nvSpPr>
        <p:spPr>
          <a:xfrm>
            <a:off x="4594860" y="1848485"/>
            <a:ext cx="5752465" cy="650875"/>
          </a:xfrm>
          <a:prstGeom prst="rect">
            <a:avLst/>
          </a:prstGeom>
          <a:noFill/>
        </p:spPr>
        <p:txBody>
          <a:bodyPr wrap="square" rtlCol="0">
            <a:noAutofit/>
          </a:bodyPr>
          <a:p>
            <a:r>
              <a:rPr lang="zh-CN" altLang="en-US" sz="2800" b="1">
                <a:solidFill>
                  <a:srgbClr val="FF0000"/>
                </a:solidFill>
              </a:rPr>
              <a:t>查看当前资质审批进度和审批意见</a:t>
            </a:r>
            <a:endParaRPr lang="zh-CN" altLang="en-US" sz="2800" b="1">
              <a:solidFill>
                <a:srgbClr val="FF0000"/>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r>
              <a:rPr lang="zh-CN" altLang="en-US" sz="2000" b="1">
                <a:solidFill>
                  <a:srgbClr val="FF0000"/>
                </a:solidFill>
                <a:latin typeface="宋体" panose="02010600030101010101" pitchFamily="2" charset="-122"/>
                <a:ea typeface="宋体" panose="02010600030101010101" pitchFamily="2" charset="-122"/>
              </a:rPr>
              <a:t>当备案资质为：进出口货物收发货人、报关企业、进出口货物收发货人分支机构、报关企业分支机构这四种类型时，管理人员信息必填，其他资质类型可选填。</a:t>
            </a:r>
            <a:endParaRPr lang="zh-CN" altLang="en-US" sz="2000" b="1">
              <a:solidFill>
                <a:srgbClr val="FF0000"/>
              </a:solidFill>
              <a:latin typeface="宋体" panose="02010600030101010101" pitchFamily="2" charset="-122"/>
              <a:ea typeface="宋体" panose="02010600030101010101" pitchFamily="2" charset="-122"/>
            </a:endParaRPr>
          </a:p>
        </p:txBody>
      </p:sp>
      <p:sp>
        <p:nvSpPr>
          <p:cNvPr id="8" name="文本框 7"/>
          <p:cNvSpPr txBox="1"/>
          <p:nvPr/>
        </p:nvSpPr>
        <p:spPr>
          <a:xfrm>
            <a:off x="3385185" y="4479925"/>
            <a:ext cx="7493635" cy="829945"/>
          </a:xfrm>
          <a:prstGeom prst="rect">
            <a:avLst/>
          </a:prstGeom>
          <a:noFill/>
        </p:spPr>
        <p:txBody>
          <a:bodyPr wrap="square" rtlCol="0">
            <a:spAutoFit/>
          </a:bodyPr>
          <a:p>
            <a:r>
              <a:rPr lang="zh-CN" altLang="en-US" sz="2400" b="1">
                <a:solidFill>
                  <a:srgbClr val="FF0000"/>
                </a:solidFill>
              </a:rPr>
              <a:t>当市场主体类型为外商投资企业时，出资者信息必填，其他主体类型时选填</a:t>
            </a:r>
            <a:endParaRPr lang="zh-CN" altLang="en-US" sz="2400" b="1">
              <a:solidFill>
                <a:srgbClr val="FF0000"/>
              </a:solidFill>
            </a:endParaRPr>
          </a:p>
        </p:txBody>
      </p:sp>
      <p:sp>
        <p:nvSpPr>
          <p:cNvPr id="9" name="文本框 8"/>
          <p:cNvSpPr txBox="1"/>
          <p:nvPr/>
        </p:nvSpPr>
        <p:spPr>
          <a:xfrm>
            <a:off x="3653155" y="4537710"/>
            <a:ext cx="7047865" cy="1198880"/>
          </a:xfrm>
          <a:prstGeom prst="rect">
            <a:avLst/>
          </a:prstGeom>
          <a:noFill/>
        </p:spPr>
        <p:txBody>
          <a:bodyPr wrap="square" rtlCol="0">
            <a:spAutoFit/>
          </a:bodyPr>
          <a:p>
            <a:r>
              <a:rPr lang="zh-CN" altLang="en-US" sz="2400" b="1">
                <a:solidFill>
                  <a:srgbClr val="FF0000"/>
                </a:solidFill>
              </a:rPr>
              <a:t>报关人员信息选填，企业可根据实际需要填写报关人员，报关人员备案号海关审核通过后生成，不需要进行填写。</a:t>
            </a:r>
            <a:endParaRPr lang="zh-CN" altLang="en-US" sz="2400" b="1">
              <a:solidFill>
                <a:srgbClr val="FF0000"/>
              </a:solidFill>
            </a:endParaRPr>
          </a:p>
        </p:txBody>
      </p:sp>
      <p:sp>
        <p:nvSpPr>
          <p:cNvPr id="10" name="文本框 9"/>
          <p:cNvSpPr txBox="1"/>
          <p:nvPr/>
        </p:nvSpPr>
        <p:spPr>
          <a:xfrm>
            <a:off x="4253865" y="5132070"/>
            <a:ext cx="6756400" cy="460375"/>
          </a:xfrm>
          <a:prstGeom prst="rect">
            <a:avLst/>
          </a:prstGeom>
          <a:noFill/>
        </p:spPr>
        <p:txBody>
          <a:bodyPr wrap="square" rtlCol="0">
            <a:spAutoFit/>
          </a:bodyPr>
          <a:p>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3 </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将</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《报关单位备案信息表》加盖公章扫描或复印后上传</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a:picLocks noChangeAspect="1"/>
          </p:cNvPicPr>
          <p:nvPr/>
        </p:nvPicPr>
        <p:blipFill>
          <a:blip r:embed="rId4"/>
          <a:stretch>
            <a:fillRect/>
          </a:stretch>
        </p:blipFill>
        <p:spPr>
          <a:xfrm>
            <a:off x="-635" y="1008380"/>
            <a:ext cx="12192635" cy="5850255"/>
          </a:xfrm>
          <a:prstGeom prst="rect">
            <a:avLst/>
          </a:prstGeom>
        </p:spPr>
      </p:pic>
      <p:cxnSp>
        <p:nvCxnSpPr>
          <p:cNvPr id="12" name="直接箭头连接符 11"/>
          <p:cNvCxnSpPr/>
          <p:nvPr/>
        </p:nvCxnSpPr>
        <p:spPr>
          <a:xfrm flipH="1">
            <a:off x="2702560" y="5059680"/>
            <a:ext cx="319405" cy="782955"/>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sp>
        <p:nvSpPr>
          <p:cNvPr id="13" name="文本框 12"/>
          <p:cNvSpPr txBox="1"/>
          <p:nvPr/>
        </p:nvSpPr>
        <p:spPr>
          <a:xfrm>
            <a:off x="2165985" y="5871845"/>
            <a:ext cx="1972310" cy="706755"/>
          </a:xfrm>
          <a:prstGeom prst="rect">
            <a:avLst/>
          </a:prstGeom>
          <a:noFill/>
        </p:spPr>
        <p:txBody>
          <a:bodyPr wrap="square" rtlCol="0">
            <a:spAutoFit/>
          </a:bodyPr>
          <a:p>
            <a:r>
              <a:rPr lang="zh-CN" altLang="en-US" sz="2000" b="1">
                <a:solidFill>
                  <a:srgbClr val="FF0000"/>
                </a:solidFill>
              </a:rPr>
              <a:t>可进入页面查看录入具体信息</a:t>
            </a:r>
            <a:endParaRPr lang="zh-CN" altLang="en-US" sz="2000" b="1">
              <a:solidFill>
                <a:srgbClr val="FF0000"/>
              </a:solidFill>
            </a:endParaRPr>
          </a:p>
        </p:txBody>
      </p:sp>
      <p:cxnSp>
        <p:nvCxnSpPr>
          <p:cNvPr id="14" name="直接箭头连接符 13"/>
          <p:cNvCxnSpPr/>
          <p:nvPr/>
        </p:nvCxnSpPr>
        <p:spPr>
          <a:xfrm flipH="1">
            <a:off x="11068685" y="5074285"/>
            <a:ext cx="290195" cy="710565"/>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sp>
        <p:nvSpPr>
          <p:cNvPr id="15" name="文本框 14"/>
          <p:cNvSpPr txBox="1"/>
          <p:nvPr/>
        </p:nvSpPr>
        <p:spPr>
          <a:xfrm>
            <a:off x="9546590" y="5842635"/>
            <a:ext cx="2310765" cy="706755"/>
          </a:xfrm>
          <a:prstGeom prst="rect">
            <a:avLst/>
          </a:prstGeom>
          <a:noFill/>
        </p:spPr>
        <p:txBody>
          <a:bodyPr wrap="square" rtlCol="0">
            <a:spAutoFit/>
          </a:bodyPr>
          <a:p>
            <a:r>
              <a:rPr lang="zh-CN" altLang="en-US" sz="2000" b="1">
                <a:solidFill>
                  <a:srgbClr val="FF0000"/>
                </a:solidFill>
                <a:latin typeface="宋体" panose="02010600030101010101" pitchFamily="2" charset="-122"/>
                <a:ea typeface="宋体" panose="02010600030101010101" pitchFamily="2" charset="-122"/>
              </a:rPr>
              <a:t>可查看海关意见，灰色时无海关意见</a:t>
            </a:r>
            <a:endParaRPr lang="zh-CN" altLang="en-US" sz="2000" b="1">
              <a:solidFill>
                <a:srgbClr val="FF0000"/>
              </a:solidFill>
              <a:latin typeface="宋体" panose="02010600030101010101" pitchFamily="2" charset="-122"/>
              <a:ea typeface="宋体" panose="02010600030101010101" pitchFamily="2" charset="-122"/>
            </a:endParaRPr>
          </a:p>
        </p:txBody>
      </p:sp>
      <p:cxnSp>
        <p:nvCxnSpPr>
          <p:cNvPr id="20" name="直接箭头连接符 19"/>
          <p:cNvCxnSpPr/>
          <p:nvPr/>
        </p:nvCxnSpPr>
        <p:spPr>
          <a:xfrm flipV="1">
            <a:off x="1325245" y="2160270"/>
            <a:ext cx="3392805" cy="1203325"/>
          </a:xfrm>
          <a:prstGeom prst="straightConnector1">
            <a:avLst/>
          </a:prstGeom>
          <a:ln>
            <a:tailEnd type="arrow" w="med" len="med"/>
          </a:ln>
        </p:spPr>
        <p:style>
          <a:lnRef idx="3">
            <a:schemeClr val="accent2"/>
          </a:lnRef>
          <a:fillRef idx="0">
            <a:srgbClr val="FFFFFF"/>
          </a:fillRef>
          <a:effectRef idx="0">
            <a:srgbClr val="FFFFFF"/>
          </a:effectRef>
          <a:fontRef idx="minor">
            <a:schemeClr val="tx1"/>
          </a:fontRef>
        </p:style>
      </p:cxnSp>
      <p:sp>
        <p:nvSpPr>
          <p:cNvPr id="21" name="文本框 20"/>
          <p:cNvSpPr txBox="1"/>
          <p:nvPr/>
        </p:nvSpPr>
        <p:spPr>
          <a:xfrm>
            <a:off x="4594860" y="1848485"/>
            <a:ext cx="5752465" cy="650875"/>
          </a:xfrm>
          <a:prstGeom prst="rect">
            <a:avLst/>
          </a:prstGeom>
          <a:noFill/>
        </p:spPr>
        <p:txBody>
          <a:bodyPr wrap="square" rtlCol="0">
            <a:noAutofit/>
          </a:bodyPr>
          <a:p>
            <a:r>
              <a:rPr lang="zh-CN" altLang="en-US" sz="2800" b="1">
                <a:solidFill>
                  <a:srgbClr val="FF0000"/>
                </a:solidFill>
              </a:rPr>
              <a:t>查看当前资质审批进度和审批意见</a:t>
            </a:r>
            <a:endParaRPr lang="zh-CN" altLang="en-US" sz="2800" b="1">
              <a:solidFill>
                <a:srgbClr val="FF0000"/>
              </a:solidFill>
            </a:endParaRPr>
          </a:p>
        </p:txBody>
      </p:sp>
      <p:pic>
        <p:nvPicPr>
          <p:cNvPr id="2" name="图片 1"/>
          <p:cNvPicPr>
            <a:picLocks noChangeAspect="1"/>
          </p:cNvPicPr>
          <p:nvPr/>
        </p:nvPicPr>
        <p:blipFill>
          <a:blip r:embed="rId5"/>
          <a:stretch>
            <a:fillRect/>
          </a:stretch>
        </p:blipFill>
        <p:spPr>
          <a:xfrm>
            <a:off x="1962150" y="1455420"/>
            <a:ext cx="10229850" cy="5403215"/>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cxnSp>
        <p:nvCxnSpPr>
          <p:cNvPr id="20" name="直接箭头连接符 19"/>
          <p:cNvCxnSpPr/>
          <p:nvPr/>
        </p:nvCxnSpPr>
        <p:spPr>
          <a:xfrm flipV="1">
            <a:off x="1325245" y="2160270"/>
            <a:ext cx="3392805" cy="1203325"/>
          </a:xfrm>
          <a:prstGeom prst="straightConnector1">
            <a:avLst/>
          </a:prstGeom>
          <a:ln>
            <a:tailEnd type="arrow" w="med" len="med"/>
          </a:ln>
        </p:spPr>
        <p:style>
          <a:lnRef idx="3">
            <a:schemeClr val="accent2"/>
          </a:lnRef>
          <a:fillRef idx="0">
            <a:srgbClr val="FFFFFF"/>
          </a:fillRef>
          <a:effectRef idx="0">
            <a:srgbClr val="FFFFFF"/>
          </a:effectRef>
          <a:fontRef idx="minor">
            <a:schemeClr val="tx1"/>
          </a:fontRef>
        </p:style>
      </p:cxnSp>
      <p:sp>
        <p:nvSpPr>
          <p:cNvPr id="21" name="文本框 20"/>
          <p:cNvSpPr txBox="1"/>
          <p:nvPr/>
        </p:nvSpPr>
        <p:spPr>
          <a:xfrm>
            <a:off x="4594860" y="1848485"/>
            <a:ext cx="5752465" cy="650875"/>
          </a:xfrm>
          <a:prstGeom prst="rect">
            <a:avLst/>
          </a:prstGeom>
          <a:noFill/>
        </p:spPr>
        <p:txBody>
          <a:bodyPr wrap="square" rtlCol="0">
            <a:noAutofit/>
          </a:bodyPr>
          <a:p>
            <a:r>
              <a:rPr lang="zh-CN" altLang="en-US" sz="2800" b="1">
                <a:solidFill>
                  <a:srgbClr val="FF0000"/>
                </a:solidFill>
              </a:rPr>
              <a:t>查看当前资质审批进度和审批意见</a:t>
            </a:r>
            <a:endParaRPr lang="zh-CN" altLang="en-US" sz="2800" b="1">
              <a:solidFill>
                <a:srgbClr val="FF0000"/>
              </a:solidFill>
            </a:endParaRPr>
          </a:p>
        </p:txBody>
      </p:sp>
      <p:pic>
        <p:nvPicPr>
          <p:cNvPr id="5" name="图片 4"/>
          <p:cNvPicPr>
            <a:picLocks noChangeAspect="1"/>
          </p:cNvPicPr>
          <p:nvPr/>
        </p:nvPicPr>
        <p:blipFill>
          <a:blip r:embed="rId4"/>
          <a:stretch>
            <a:fillRect/>
          </a:stretch>
        </p:blipFill>
        <p:spPr>
          <a:xfrm>
            <a:off x="-635" y="1028700"/>
            <a:ext cx="12193270" cy="5829935"/>
          </a:xfrm>
          <a:prstGeom prst="rect">
            <a:avLst/>
          </a:prstGeom>
        </p:spPr>
      </p:pic>
      <p:cxnSp>
        <p:nvCxnSpPr>
          <p:cNvPr id="22" name="直接箭头连接符 21"/>
          <p:cNvCxnSpPr/>
          <p:nvPr/>
        </p:nvCxnSpPr>
        <p:spPr>
          <a:xfrm flipH="1">
            <a:off x="3427730" y="4958080"/>
            <a:ext cx="275590" cy="725170"/>
          </a:xfrm>
          <a:prstGeom prst="straightConnector1">
            <a:avLst/>
          </a:prstGeom>
          <a:ln>
            <a:tailEnd type="arrow" w="med" len="med"/>
          </a:ln>
        </p:spPr>
        <p:style>
          <a:lnRef idx="3">
            <a:schemeClr val="accent2"/>
          </a:lnRef>
          <a:fillRef idx="0">
            <a:srgbClr val="FFFFFF"/>
          </a:fillRef>
          <a:effectRef idx="0">
            <a:srgbClr val="FFFFFF"/>
          </a:effectRef>
          <a:fontRef idx="minor">
            <a:schemeClr val="tx1"/>
          </a:fontRef>
        </p:style>
      </p:cxnSp>
      <p:sp>
        <p:nvSpPr>
          <p:cNvPr id="23" name="文本框 22"/>
          <p:cNvSpPr txBox="1"/>
          <p:nvPr/>
        </p:nvSpPr>
        <p:spPr>
          <a:xfrm>
            <a:off x="2600960" y="5697855"/>
            <a:ext cx="5104130" cy="706755"/>
          </a:xfrm>
          <a:prstGeom prst="rect">
            <a:avLst/>
          </a:prstGeom>
          <a:noFill/>
        </p:spPr>
        <p:txBody>
          <a:bodyPr wrap="square" rtlCol="0">
            <a:spAutoFit/>
          </a:bodyPr>
          <a:p>
            <a:r>
              <a:rPr lang="zh-CN" altLang="en-US" sz="2000" b="1">
                <a:solidFill>
                  <a:srgbClr val="FF0000"/>
                </a:solidFill>
              </a:rPr>
              <a:t>可查看当前企业备案资质的企业基本信息、管理人员信息、出资者信息、报关人员信息</a:t>
            </a:r>
            <a:endParaRPr lang="zh-CN" altLang="en-US" sz="2000" b="1">
              <a:solidFill>
                <a:srgbClr val="FF000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4"/>
          <a:stretch>
            <a:fillRect/>
          </a:stretch>
        </p:blipFill>
        <p:spPr>
          <a:xfrm>
            <a:off x="-635" y="1028700"/>
            <a:ext cx="12193905" cy="582930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sp>
        <p:nvSpPr>
          <p:cNvPr id="21" name="文本框 20"/>
          <p:cNvSpPr txBox="1"/>
          <p:nvPr/>
        </p:nvSpPr>
        <p:spPr>
          <a:xfrm>
            <a:off x="4594860" y="1848485"/>
            <a:ext cx="5752465" cy="650875"/>
          </a:xfrm>
          <a:prstGeom prst="rect">
            <a:avLst/>
          </a:prstGeom>
          <a:noFill/>
        </p:spPr>
        <p:txBody>
          <a:bodyPr wrap="square" rtlCol="0">
            <a:noAutofit/>
          </a:bodyPr>
          <a:p>
            <a:endParaRPr lang="zh-CN" altLang="en-US" sz="2800" b="1">
              <a:solidFill>
                <a:srgbClr val="FF0000"/>
              </a:solidFill>
            </a:endParaRPr>
          </a:p>
        </p:txBody>
      </p:sp>
      <p:pic>
        <p:nvPicPr>
          <p:cNvPr id="5" name="图片 4"/>
          <p:cNvPicPr>
            <a:picLocks noChangeAspect="1"/>
          </p:cNvPicPr>
          <p:nvPr/>
        </p:nvPicPr>
        <p:blipFill>
          <a:blip r:embed="rId4"/>
          <a:stretch>
            <a:fillRect/>
          </a:stretch>
        </p:blipFill>
        <p:spPr>
          <a:xfrm>
            <a:off x="635" y="1028700"/>
            <a:ext cx="12192635" cy="58293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445224"/>
            <a:ext cx="1219200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21"/>
            <a:ext cx="3272745" cy="3307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644" y="6117299"/>
            <a:ext cx="377190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8219017" y="2819400"/>
            <a:ext cx="0" cy="1219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7010400" y="2767965"/>
            <a:ext cx="1016000" cy="1322070"/>
          </a:xfrm>
          <a:prstGeom prst="rect">
            <a:avLst/>
          </a:prstGeom>
          <a:noFill/>
        </p:spPr>
        <p:txBody>
          <a:bodyPr anchor="ctr">
            <a:spAutoFit/>
          </a:bodyPr>
          <a:lstStyle/>
          <a:p>
            <a:pPr algn="ctr" eaLnBrk="1" fontAlgn="auto" hangingPunct="1">
              <a:spcBef>
                <a:spcPts val="0"/>
              </a:spcBef>
              <a:spcAft>
                <a:spcPts val="0"/>
              </a:spcAft>
              <a:defRPr/>
            </a:pPr>
            <a:r>
              <a:rPr lang="en-US" altLang="zh-CN" sz="8000" b="1" dirty="0">
                <a:solidFill>
                  <a:srgbClr val="FFC000"/>
                </a:solidFill>
                <a:effectLst>
                  <a:outerShdw blurRad="38100" dist="38100" dir="2700000" algn="tl">
                    <a:srgbClr val="000000">
                      <a:alpha val="43137"/>
                    </a:srgbClr>
                  </a:outerShdw>
                </a:effectLst>
                <a:latin typeface="+mn-lt"/>
                <a:ea typeface="+mn-ea"/>
              </a:rPr>
              <a:t>1</a:t>
            </a:r>
            <a:endParaRPr lang="zh-CN" altLang="en-US" sz="8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8411633" y="3049349"/>
            <a:ext cx="3373967" cy="748030"/>
          </a:xfrm>
          <a:prstGeom prst="rect">
            <a:avLst/>
          </a:prstGeom>
          <a:noFill/>
        </p:spPr>
        <p:txBody>
          <a:bodyPr>
            <a:spAutoFit/>
          </a:bodyPr>
          <a:lstStyle/>
          <a:p>
            <a:pPr eaLnBrk="1" fontAlgn="auto" hangingPunct="1">
              <a:spcBef>
                <a:spcPts val="0"/>
              </a:spcBef>
              <a:spcAft>
                <a:spcPts val="0"/>
              </a:spcAft>
              <a:defRPr/>
            </a:pPr>
            <a:r>
              <a:rPr lang="zh-CN" altLang="en-US" sz="426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总体介绍</a:t>
            </a:r>
            <a:endParaRPr lang="zh-CN" altLang="en-US" sz="426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 name="Picture 4" descr="C:\Users\今日世纪DIY\Desktop\images\未标题-1_06.png"/>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a:t>
              </a: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备案</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4"/>
          <a:stretch>
            <a:fillRect/>
          </a:stretch>
        </p:blipFill>
        <p:spPr>
          <a:xfrm>
            <a:off x="635" y="1028065"/>
            <a:ext cx="12192000" cy="5829935"/>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a:t>
              </a: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变更</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4"/>
          <a:stretch>
            <a:fillRect/>
          </a:stretch>
        </p:blipFill>
        <p:spPr>
          <a:xfrm>
            <a:off x="-635" y="1028065"/>
            <a:ext cx="12193270" cy="5829935"/>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 name="组合 3"/>
          <p:cNvGrpSpPr/>
          <p:nvPr/>
        </p:nvGrpSpPr>
        <p:grpSpPr>
          <a:xfrm>
            <a:off x="0" y="0"/>
            <a:ext cx="12192635" cy="1028700"/>
            <a:chOff x="0" y="0"/>
            <a:chExt cx="19201" cy="1620"/>
          </a:xfrm>
        </p:grpSpPr>
        <p:pic>
          <p:nvPicPr>
            <p:cNvPr id="16"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2491" y="278"/>
              <a:ext cx="16710" cy="1047"/>
            </a:xfrm>
            <a:prstGeom prst="rect">
              <a:avLst/>
            </a:prstGeom>
            <a:noFill/>
          </p:spPr>
          <p:txBody>
            <a:bodyPr wrap="square" rtlCol="0">
              <a:spAutoFit/>
            </a:bodyPr>
            <a:lstStyle/>
            <a:p>
              <a:pPr marL="0" algn="l" rtl="0" eaLnBrk="1" latinLnBrk="0" hangingPunct="1">
                <a:spcBef>
                  <a:spcPts val="0"/>
                </a:spcBef>
                <a:spcAft>
                  <a:spcPts val="0"/>
                </a:spcAft>
              </a:pP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a:t>
              </a:r>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变更</a:t>
              </a:r>
              <a:endPar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3</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3"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653155" y="4709795"/>
            <a:ext cx="7047865" cy="861060"/>
          </a:xfrm>
          <a:prstGeom prst="rect">
            <a:avLst/>
          </a:prstGeom>
          <a:noFill/>
        </p:spPr>
        <p:txBody>
          <a:bodyPr wrap="square" rtlCol="0">
            <a:noAutofit/>
          </a:bodyPr>
          <a:p>
            <a:endParaRPr lang="zh-CN" altLang="en-US" sz="20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4"/>
          <a:stretch>
            <a:fillRect/>
          </a:stretch>
        </p:blipFill>
        <p:spPr>
          <a:xfrm>
            <a:off x="0" y="1029970"/>
            <a:ext cx="12192635" cy="5828665"/>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0C913308-F349-4B6D-A68A-DD1791B4A57B}" type="slidenum">
              <a:rPr lang="zh-CN" altLang="en-US" smtClean="0"/>
            </a:fld>
            <a:endParaRPr lang="zh-CN" altLang="en-US"/>
          </a:p>
        </p:txBody>
      </p:sp>
      <p:pic>
        <p:nvPicPr>
          <p:cNvPr id="4" name="图片 3" descr="3"/>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7715" y="996315"/>
            <a:ext cx="10655935" cy="5861685"/>
          </a:xfrm>
          <a:prstGeom prst="rect">
            <a:avLst/>
          </a:prstGeom>
          <a:noFill/>
        </p:spPr>
        <p:txBody>
          <a:bodyPr wrap="square" rtlCol="0">
            <a:noAutofit/>
          </a:bodyPr>
          <a:lstStyle/>
          <a:p>
            <a:pPr indent="609600" algn="just" fontAlgn="auto">
              <a:lnSpc>
                <a:spcPct val="150000"/>
              </a:lnSpc>
              <a:buClrTx/>
              <a:buSzTx/>
              <a:buFontTx/>
              <a:extLst>
                <a:ext uri="{35155182-B16C-46BC-9424-99874614C6A1}">
                  <wpsdc:indentchars xmlns:wpsdc="http://www.wps.cn/officeDocument/2017/drawingmlCustomData" val="200" checksum="4158780845"/>
                </a:ext>
              </a:extLst>
            </a:pPr>
            <a:r>
              <a:rPr sz="2400">
                <a:latin typeface="宋体" panose="02010600030101010101" pitchFamily="2" charset="-122"/>
                <a:ea typeface="宋体" panose="02010600030101010101" pitchFamily="2" charset="-122"/>
                <a:cs typeface="宋体" panose="02010600030101010101" pitchFamily="2" charset="-122"/>
                <a:sym typeface="+mn-ea"/>
              </a:rPr>
              <a:t>向报关单位提供向海关申请进出口货物收发货人、报关企业、进出口货物收发货人分支机构、报关企业分支机构、临时备案单位、跨境电子商务电商企业、境外跨境电商企业的境内代理人、跨境电子商务平台企业、跨境电子商务物流企业、跨境电子商务物流企业（B2B）、跨境电子商务支付企业、跨境电子商务监管场所运营人、进出境运输工具负责人、无报关权的其他企业的</a:t>
            </a:r>
            <a:r>
              <a:rPr sz="2400" b="1">
                <a:latin typeface="宋体" panose="02010600030101010101" pitchFamily="2" charset="-122"/>
                <a:ea typeface="宋体" panose="02010600030101010101" pitchFamily="2" charset="-122"/>
                <a:cs typeface="宋体" panose="02010600030101010101" pitchFamily="2" charset="-122"/>
                <a:sym typeface="+mn-ea"/>
              </a:rPr>
              <a:t>资质备案、变更、注销、证书管理</a:t>
            </a:r>
            <a:r>
              <a:rPr sz="2400">
                <a:latin typeface="宋体" panose="02010600030101010101" pitchFamily="2" charset="-122"/>
                <a:ea typeface="宋体" panose="02010600030101010101" pitchFamily="2" charset="-122"/>
                <a:cs typeface="宋体" panose="02010600030101010101" pitchFamily="2" charset="-122"/>
                <a:sym typeface="+mn-ea"/>
              </a:rPr>
              <a:t>功能，并为报关单位提供申请情况和</a:t>
            </a:r>
            <a:r>
              <a:rPr sz="2400" b="1">
                <a:latin typeface="宋体" panose="02010600030101010101" pitchFamily="2" charset="-122"/>
                <a:ea typeface="宋体" panose="02010600030101010101" pitchFamily="2" charset="-122"/>
                <a:cs typeface="宋体" panose="02010600030101010101" pitchFamily="2" charset="-122"/>
                <a:sym typeface="+mn-ea"/>
              </a:rPr>
              <a:t>备案信息查询</a:t>
            </a:r>
            <a:r>
              <a:rPr sz="2400">
                <a:latin typeface="宋体" panose="02010600030101010101" pitchFamily="2" charset="-122"/>
                <a:ea typeface="宋体" panose="02010600030101010101" pitchFamily="2" charset="-122"/>
                <a:cs typeface="宋体" panose="02010600030101010101" pitchFamily="2" charset="-122"/>
                <a:sym typeface="+mn-ea"/>
              </a:rPr>
              <a:t>功能。</a:t>
            </a:r>
            <a:endParaRPr sz="2400">
              <a:latin typeface="宋体" panose="02010600030101010101" pitchFamily="2" charset="-122"/>
              <a:ea typeface="宋体" panose="02010600030101010101" pitchFamily="2" charset="-122"/>
              <a:cs typeface="宋体" panose="02010600030101010101" pitchFamily="2" charset="-122"/>
              <a:sym typeface="+mn-ea"/>
            </a:endParaRPr>
          </a:p>
          <a:p>
            <a:pPr indent="609600" algn="just" fontAlgn="auto">
              <a:lnSpc>
                <a:spcPct val="150000"/>
              </a:lnSpc>
              <a:buClrTx/>
              <a:buSzTx/>
              <a:buFontTx/>
              <a:extLst>
                <a:ext uri="{35155182-B16C-46BC-9424-99874614C6A1}">
                  <wpsdc:indentchars xmlns:wpsdc="http://www.wps.cn/officeDocument/2017/drawingmlCustomData" val="200" checksum="4158780845"/>
                </a:ext>
              </a:extLst>
            </a:pPr>
            <a:r>
              <a:rPr sz="2400">
                <a:latin typeface="宋体" panose="02010600030101010101" pitchFamily="2" charset="-122"/>
                <a:ea typeface="宋体" panose="02010600030101010101" pitchFamily="2" charset="-122"/>
                <a:cs typeface="宋体" panose="02010600030101010101" pitchFamily="2" charset="-122"/>
                <a:sym typeface="+mn-ea"/>
              </a:rPr>
              <a:t>向食品类企业提供向海关申请</a:t>
            </a:r>
            <a:r>
              <a:rPr sz="2400" b="1">
                <a:latin typeface="宋体" panose="02010600030101010101" pitchFamily="2" charset="-122"/>
                <a:ea typeface="宋体" panose="02010600030101010101" pitchFamily="2" charset="-122"/>
                <a:cs typeface="宋体" panose="02010600030101010101" pitchFamily="2" charset="-122"/>
                <a:sym typeface="+mn-ea"/>
              </a:rPr>
              <a:t>出口食品生产企业</a:t>
            </a:r>
            <a:r>
              <a:rPr sz="2400">
                <a:latin typeface="宋体" panose="02010600030101010101" pitchFamily="2" charset="-122"/>
                <a:ea typeface="宋体" panose="02010600030101010101" pitchFamily="2" charset="-122"/>
                <a:cs typeface="宋体" panose="02010600030101010101" pitchFamily="2" charset="-122"/>
                <a:sym typeface="+mn-ea"/>
              </a:rPr>
              <a:t>的</a:t>
            </a:r>
            <a:r>
              <a:rPr sz="2400" b="1">
                <a:latin typeface="宋体" panose="02010600030101010101" pitchFamily="2" charset="-122"/>
                <a:ea typeface="宋体" panose="02010600030101010101" pitchFamily="2" charset="-122"/>
                <a:cs typeface="宋体" panose="02010600030101010101" pitchFamily="2" charset="-122"/>
                <a:sym typeface="+mn-ea"/>
              </a:rPr>
              <a:t>资质备案、变更、注销</a:t>
            </a:r>
            <a:r>
              <a:rPr sz="2400">
                <a:latin typeface="宋体" panose="02010600030101010101" pitchFamily="2" charset="-122"/>
                <a:ea typeface="宋体" panose="02010600030101010101" pitchFamily="2" charset="-122"/>
                <a:cs typeface="宋体" panose="02010600030101010101" pitchFamily="2" charset="-122"/>
                <a:sym typeface="+mn-ea"/>
              </a:rPr>
              <a:t>功能，并为食品类企业提供申请单查询和</a:t>
            </a:r>
            <a:r>
              <a:rPr sz="2400" b="1">
                <a:latin typeface="宋体" panose="02010600030101010101" pitchFamily="2" charset="-122"/>
                <a:ea typeface="宋体" panose="02010600030101010101" pitchFamily="2" charset="-122"/>
                <a:cs typeface="宋体" panose="02010600030101010101" pitchFamily="2" charset="-122"/>
                <a:sym typeface="+mn-ea"/>
              </a:rPr>
              <a:t>备案信息查询</a:t>
            </a:r>
            <a:r>
              <a:rPr sz="2400">
                <a:latin typeface="宋体" panose="02010600030101010101" pitchFamily="2" charset="-122"/>
                <a:ea typeface="宋体" panose="02010600030101010101" pitchFamily="2" charset="-122"/>
                <a:cs typeface="宋体" panose="02010600030101010101" pitchFamily="2" charset="-122"/>
                <a:sym typeface="+mn-ea"/>
              </a:rPr>
              <a:t>功能。</a:t>
            </a:r>
            <a:endParaRPr sz="2400" b="1">
              <a:latin typeface="宋体" panose="02010600030101010101" pitchFamily="2" charset="-122"/>
              <a:ea typeface="宋体" panose="02010600030101010101" pitchFamily="2" charset="-122"/>
              <a:cs typeface="宋体" panose="02010600030101010101" pitchFamily="2" charset="-122"/>
              <a:sym typeface="+mn-ea"/>
            </a:endParaRPr>
          </a:p>
          <a:p>
            <a:pPr indent="609600" algn="just" fontAlgn="auto">
              <a:lnSpc>
                <a:spcPct val="110000"/>
              </a:lnSpc>
              <a:buClrTx/>
              <a:buSzTx/>
              <a:buFontTx/>
              <a:extLst>
                <a:ext uri="{35155182-B16C-46BC-9424-99874614C6A1}">
                  <wpsdc:indentchars xmlns:wpsdc="http://www.wps.cn/officeDocument/2017/drawingmlCustomData" val="200" checksum="4158780845"/>
                </a:ext>
              </a:extLst>
            </a:pPr>
            <a:endParaRPr sz="24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1" name="灯片编号占位符 30"/>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49" name="组合 48"/>
          <p:cNvGrpSpPr/>
          <p:nvPr/>
        </p:nvGrpSpPr>
        <p:grpSpPr>
          <a:xfrm>
            <a:off x="0" y="0"/>
            <a:ext cx="12192635" cy="1028700"/>
            <a:chOff x="0" y="0"/>
            <a:chExt cx="19201" cy="1620"/>
          </a:xfrm>
        </p:grpSpPr>
        <p:pic>
          <p:nvPicPr>
            <p:cNvPr id="50"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7"/>
            <p:cNvSpPr txBox="1"/>
            <p:nvPr/>
          </p:nvSpPr>
          <p:spPr>
            <a:xfrm>
              <a:off x="2491" y="278"/>
              <a:ext cx="16710" cy="1047"/>
            </a:xfrm>
            <a:prstGeom prst="rect">
              <a:avLst/>
            </a:prstGeom>
            <a:noFill/>
          </p:spPr>
          <p:txBody>
            <a:bodyPr wrap="square" rtlCol="0">
              <a:spAutoFit/>
            </a:bodyPr>
            <a:lstStyle/>
            <a:p>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总体介绍</a:t>
              </a:r>
              <a:endParaRPr lang="zh-CN" altLang="en-US" sz="1860" dirty="0">
                <a:solidFill>
                  <a:schemeClr val="bg1"/>
                </a:solidFill>
                <a:latin typeface="微软雅黑" panose="020B0503020204020204" pitchFamily="34" charset="-122"/>
                <a:ea typeface="微软雅黑" panose="020B0503020204020204" pitchFamily="34" charset="-122"/>
                <a:sym typeface="+mn-ea"/>
              </a:endParaRPr>
            </a:p>
          </p:txBody>
        </p:sp>
        <p:cxnSp>
          <p:nvCxnSpPr>
            <p:cNvPr id="52" name="直接连接符 51"/>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1</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p:nvSpPr>
        <p:spPr>
          <a:xfrm>
            <a:off x="1089660" y="1210310"/>
            <a:ext cx="276860" cy="291465"/>
          </a:xfrm>
          <a:prstGeom prst="ellipse">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椭圆 3"/>
          <p:cNvSpPr/>
          <p:nvPr/>
        </p:nvSpPr>
        <p:spPr>
          <a:xfrm>
            <a:off x="1089660" y="5046980"/>
            <a:ext cx="276225" cy="278130"/>
          </a:xfrm>
          <a:prstGeom prst="ellipse">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445224"/>
            <a:ext cx="1219200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21"/>
            <a:ext cx="3272745" cy="3307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644" y="6117299"/>
            <a:ext cx="377190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8219017" y="2819400"/>
            <a:ext cx="0" cy="1219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7010400" y="2767965"/>
            <a:ext cx="1016000" cy="1322070"/>
          </a:xfrm>
          <a:prstGeom prst="rect">
            <a:avLst/>
          </a:prstGeom>
          <a:noFill/>
        </p:spPr>
        <p:txBody>
          <a:bodyPr anchor="ctr">
            <a:spAutoFit/>
          </a:bodyPr>
          <a:lstStyle/>
          <a:p>
            <a:pPr algn="ctr" eaLnBrk="1" fontAlgn="auto" hangingPunct="1">
              <a:spcBef>
                <a:spcPts val="0"/>
              </a:spcBef>
              <a:spcAft>
                <a:spcPts val="0"/>
              </a:spcAft>
              <a:defRPr/>
            </a:pPr>
            <a:r>
              <a:rPr lang="en-US" altLang="zh-CN" sz="8000" b="1" dirty="0">
                <a:solidFill>
                  <a:srgbClr val="FFC000"/>
                </a:solidFill>
                <a:effectLst>
                  <a:outerShdw blurRad="38100" dist="38100" dir="2700000" algn="tl">
                    <a:srgbClr val="000000">
                      <a:alpha val="43137"/>
                    </a:srgbClr>
                  </a:outerShdw>
                </a:effectLst>
                <a:latin typeface="+mn-lt"/>
                <a:ea typeface="+mn-ea"/>
              </a:rPr>
              <a:t>2</a:t>
            </a:r>
            <a:endParaRPr lang="zh-CN" altLang="en-US" sz="8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8411633" y="3049349"/>
            <a:ext cx="3373967" cy="748030"/>
          </a:xfrm>
          <a:prstGeom prst="rect">
            <a:avLst/>
          </a:prstGeom>
          <a:noFill/>
        </p:spPr>
        <p:txBody>
          <a:bodyPr>
            <a:spAutoFit/>
          </a:bodyPr>
          <a:lstStyle/>
          <a:p>
            <a:pPr eaLnBrk="1" fontAlgn="auto" hangingPunct="1">
              <a:spcBef>
                <a:spcPts val="0"/>
              </a:spcBef>
              <a:spcAft>
                <a:spcPts val="0"/>
              </a:spcAft>
              <a:defRPr/>
            </a:pPr>
            <a:r>
              <a:rPr lang="zh-CN" altLang="en-US" sz="426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准备工作</a:t>
            </a:r>
            <a:endParaRPr lang="zh-CN" altLang="en-US" sz="426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9461" y="6152328"/>
            <a:ext cx="3471168" cy="4221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Users\今日世纪DIY\Desktop\images\未标题-1_06.png"/>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5205" y="1016000"/>
            <a:ext cx="10147300" cy="76200"/>
          </a:xfrm>
          <a:prstGeom prst="rect">
            <a:avLst/>
          </a:prstGeom>
          <a:noFill/>
        </p:spPr>
        <p:txBody>
          <a:bodyPr wrap="square" rtlCol="0">
            <a:noAutofit/>
          </a:bodyPr>
          <a:lstStyle/>
          <a:p>
            <a:r>
              <a:rPr lang="en-US" altLang="zh-CN" sz="2400" dirty="0">
                <a:solidFill>
                  <a:srgbClr val="FF0000"/>
                </a:solidFill>
              </a:rPr>
              <a:t>      </a:t>
            </a:r>
            <a:endParaRPr lang="zh-CN" altLang="en-US" sz="2400" dirty="0">
              <a:solidFill>
                <a:srgbClr val="FF0000"/>
              </a:solidFill>
            </a:endParaRP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9" name="组合 8"/>
          <p:cNvGrpSpPr/>
          <p:nvPr/>
        </p:nvGrpSpPr>
        <p:grpSpPr>
          <a:xfrm>
            <a:off x="0" y="0"/>
            <a:ext cx="12192635" cy="1028700"/>
            <a:chOff x="0" y="0"/>
            <a:chExt cx="19201" cy="1620"/>
          </a:xfrm>
        </p:grpSpPr>
        <p:pic>
          <p:nvPicPr>
            <p:cNvPr id="10"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2491" y="278"/>
              <a:ext cx="16710" cy="1047"/>
            </a:xfrm>
            <a:prstGeom prst="rect">
              <a:avLst/>
            </a:prstGeom>
            <a:noFill/>
          </p:spPr>
          <p:txBody>
            <a:bodyPr wrap="square" rtlCol="0">
              <a:spAutoFit/>
            </a:bodyPr>
            <a:lstStyle/>
            <a:p>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准备工作</a:t>
              </a:r>
              <a:endParaRPr lang="zh-CN" altLang="en-US" sz="1860" dirty="0">
                <a:solidFill>
                  <a:schemeClr val="bg1"/>
                </a:solidFill>
                <a:latin typeface="微软雅黑" panose="020B0503020204020204" pitchFamily="34" charset="-122"/>
                <a:ea typeface="微软雅黑" panose="020B0503020204020204" pitchFamily="34" charset="-122"/>
                <a:sym typeface="+mn-ea"/>
              </a:endParaRPr>
            </a:p>
          </p:txBody>
        </p:sp>
        <p:cxnSp>
          <p:nvCxnSpPr>
            <p:cNvPr id="14" name="直接连接符 13"/>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2</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2"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a:stretch>
            <a:fillRect/>
          </a:stretch>
        </p:blipFill>
        <p:spPr>
          <a:xfrm>
            <a:off x="579120" y="1028700"/>
            <a:ext cx="11095355" cy="5807710"/>
          </a:xfrm>
          <a:prstGeom prst="rect">
            <a:avLst/>
          </a:prstGeom>
        </p:spPr>
      </p:pic>
      <p:pic>
        <p:nvPicPr>
          <p:cNvPr id="27" name="图片 26"/>
          <p:cNvPicPr>
            <a:picLocks noChangeAspect="1"/>
          </p:cNvPicPr>
          <p:nvPr/>
        </p:nvPicPr>
        <p:blipFill>
          <a:blip r:embed="rId5"/>
          <a:stretch>
            <a:fillRect/>
          </a:stretch>
        </p:blipFill>
        <p:spPr>
          <a:xfrm>
            <a:off x="1005205" y="2417445"/>
            <a:ext cx="6285865" cy="2252345"/>
          </a:xfrm>
          <a:prstGeom prst="rect">
            <a:avLst/>
          </a:prstGeom>
        </p:spPr>
      </p:pic>
      <p:sp>
        <p:nvSpPr>
          <p:cNvPr id="4" name="文本框 3"/>
          <p:cNvSpPr txBox="1"/>
          <p:nvPr/>
        </p:nvSpPr>
        <p:spPr>
          <a:xfrm>
            <a:off x="3192780" y="1608455"/>
            <a:ext cx="4652645" cy="861695"/>
          </a:xfrm>
          <a:prstGeom prst="rect">
            <a:avLst/>
          </a:prstGeom>
          <a:noFill/>
        </p:spPr>
        <p:txBody>
          <a:bodyPr wrap="square" rtlCol="0">
            <a:noAutofit/>
          </a:bodyPr>
          <a:p>
            <a:r>
              <a:rPr lang="en-US" altLang="zh-CN" sz="3200" b="1">
                <a:solidFill>
                  <a:srgbClr val="FF0000"/>
                </a:solidFill>
                <a:latin typeface="微软雅黑" panose="020B0503020204020204" pitchFamily="34" charset="-122"/>
                <a:ea typeface="微软雅黑" panose="020B0503020204020204" pitchFamily="34" charset="-122"/>
                <a:sym typeface="+mn-ea"/>
              </a:rPr>
              <a:t>www.hebeieport.com</a:t>
            </a:r>
            <a:endParaRPr lang="en-US" altLang="zh-CN" sz="3200" b="1">
              <a:solidFill>
                <a:srgbClr val="FF0000"/>
              </a:solidFill>
              <a:latin typeface="微软雅黑" panose="020B0503020204020204" pitchFamily="34" charset="-122"/>
              <a:ea typeface="微软雅黑" panose="020B0503020204020204" pitchFamily="34" charset="-122"/>
            </a:endParaRPr>
          </a:p>
          <a:p>
            <a:endParaRPr lang="zh-CN" altLang="en-US" sz="320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5205" y="1016000"/>
            <a:ext cx="10147300" cy="76200"/>
          </a:xfrm>
          <a:prstGeom prst="rect">
            <a:avLst/>
          </a:prstGeom>
          <a:noFill/>
        </p:spPr>
        <p:txBody>
          <a:bodyPr wrap="square" rtlCol="0">
            <a:noAutofit/>
          </a:bodyPr>
          <a:lstStyle/>
          <a:p>
            <a:r>
              <a:rPr lang="en-US" altLang="zh-CN" sz="2400" dirty="0">
                <a:solidFill>
                  <a:srgbClr val="FF0000"/>
                </a:solidFill>
              </a:rPr>
              <a:t>      </a:t>
            </a:r>
            <a:endParaRPr lang="zh-CN" altLang="en-US" sz="2400" dirty="0">
              <a:solidFill>
                <a:srgbClr val="FF0000"/>
              </a:solidFill>
            </a:endParaRP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9" name="组合 8"/>
          <p:cNvGrpSpPr/>
          <p:nvPr/>
        </p:nvGrpSpPr>
        <p:grpSpPr>
          <a:xfrm>
            <a:off x="0" y="0"/>
            <a:ext cx="12192635" cy="1028700"/>
            <a:chOff x="0" y="0"/>
            <a:chExt cx="19201" cy="1620"/>
          </a:xfrm>
        </p:grpSpPr>
        <p:pic>
          <p:nvPicPr>
            <p:cNvPr id="10"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2491" y="278"/>
              <a:ext cx="16710" cy="1047"/>
            </a:xfrm>
            <a:prstGeom prst="rect">
              <a:avLst/>
            </a:prstGeom>
            <a:noFill/>
          </p:spPr>
          <p:txBody>
            <a:bodyPr wrap="square" rtlCol="0">
              <a:spAutoFit/>
            </a:bodyPr>
            <a:lstStyle/>
            <a:p>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准备工作</a:t>
              </a:r>
              <a:endParaRPr lang="zh-CN" altLang="en-US" sz="1860" dirty="0">
                <a:solidFill>
                  <a:schemeClr val="bg1"/>
                </a:solidFill>
                <a:latin typeface="微软雅黑" panose="020B0503020204020204" pitchFamily="34" charset="-122"/>
                <a:ea typeface="微软雅黑" panose="020B0503020204020204" pitchFamily="34" charset="-122"/>
                <a:sym typeface="+mn-ea"/>
              </a:endParaRPr>
            </a:p>
          </p:txBody>
        </p:sp>
        <p:cxnSp>
          <p:nvCxnSpPr>
            <p:cNvPr id="14" name="直接连接符 13"/>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2</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2"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2685415" y="2451735"/>
            <a:ext cx="4259580" cy="935355"/>
          </a:xfrm>
          <a:prstGeom prst="rect">
            <a:avLst/>
          </a:prstGeom>
          <a:noFill/>
        </p:spPr>
        <p:txBody>
          <a:bodyPr wrap="square" rtlCol="0">
            <a:noAutofit/>
          </a:bodyPr>
          <a:p>
            <a:endParaRPr lang="en-US" altLang="zh-CN" sz="2800" b="1">
              <a:solidFill>
                <a:srgbClr val="FF0000"/>
              </a:solidFill>
            </a:endParaRPr>
          </a:p>
        </p:txBody>
      </p:sp>
      <p:pic>
        <p:nvPicPr>
          <p:cNvPr id="20" name="图片 19"/>
          <p:cNvPicPr>
            <a:picLocks noChangeAspect="1"/>
          </p:cNvPicPr>
          <p:nvPr/>
        </p:nvPicPr>
        <p:blipFill>
          <a:blip r:embed="rId4"/>
          <a:stretch>
            <a:fillRect/>
          </a:stretch>
        </p:blipFill>
        <p:spPr>
          <a:xfrm>
            <a:off x="-635" y="1040130"/>
            <a:ext cx="12192635" cy="5817235"/>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5205" y="1016000"/>
            <a:ext cx="10147300" cy="76200"/>
          </a:xfrm>
          <a:prstGeom prst="rect">
            <a:avLst/>
          </a:prstGeom>
          <a:noFill/>
        </p:spPr>
        <p:txBody>
          <a:bodyPr wrap="square" rtlCol="0">
            <a:noAutofit/>
          </a:bodyPr>
          <a:lstStyle/>
          <a:p>
            <a:r>
              <a:rPr lang="en-US" altLang="zh-CN" sz="2400" dirty="0">
                <a:solidFill>
                  <a:srgbClr val="FF0000"/>
                </a:solidFill>
              </a:rPr>
              <a:t>      </a:t>
            </a:r>
            <a:endParaRPr lang="zh-CN" altLang="en-US" sz="2400" dirty="0">
              <a:solidFill>
                <a:srgbClr val="FF0000"/>
              </a:solidFill>
            </a:endParaRP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9" name="组合 8"/>
          <p:cNvGrpSpPr/>
          <p:nvPr/>
        </p:nvGrpSpPr>
        <p:grpSpPr>
          <a:xfrm>
            <a:off x="0" y="0"/>
            <a:ext cx="12192635" cy="1028700"/>
            <a:chOff x="0" y="0"/>
            <a:chExt cx="19201" cy="1620"/>
          </a:xfrm>
        </p:grpSpPr>
        <p:pic>
          <p:nvPicPr>
            <p:cNvPr id="10"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2491" y="278"/>
              <a:ext cx="16710" cy="1047"/>
            </a:xfrm>
            <a:prstGeom prst="rect">
              <a:avLst/>
            </a:prstGeom>
            <a:noFill/>
          </p:spPr>
          <p:txBody>
            <a:bodyPr wrap="square" rtlCol="0">
              <a:spAutoFit/>
            </a:bodyPr>
            <a:lstStyle/>
            <a:p>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准备工作</a:t>
              </a:r>
              <a:endParaRPr lang="zh-CN" altLang="en-US" sz="1860" dirty="0">
                <a:solidFill>
                  <a:schemeClr val="bg1"/>
                </a:solidFill>
                <a:latin typeface="微软雅黑" panose="020B0503020204020204" pitchFamily="34" charset="-122"/>
                <a:ea typeface="微软雅黑" panose="020B0503020204020204" pitchFamily="34" charset="-122"/>
                <a:sym typeface="+mn-ea"/>
              </a:endParaRPr>
            </a:p>
          </p:txBody>
        </p:sp>
        <p:cxnSp>
          <p:nvCxnSpPr>
            <p:cNvPr id="14" name="直接连接符 13"/>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2</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2"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765810" y="1266825"/>
            <a:ext cx="3762375" cy="720090"/>
          </a:xfrm>
          <a:prstGeom prst="rect">
            <a:avLst/>
          </a:prstGeom>
          <a:noFill/>
        </p:spPr>
        <p:txBody>
          <a:bodyPr wrap="square" rtlCol="0">
            <a:noAutofit/>
          </a:bodyPr>
          <a:p>
            <a:endParaRPr lang="en-US" altLang="zh-CN" sz="2800" b="1">
              <a:solidFill>
                <a:srgbClr val="FF0000"/>
              </a:solidFill>
            </a:endParaRPr>
          </a:p>
        </p:txBody>
      </p:sp>
      <p:pic>
        <p:nvPicPr>
          <p:cNvPr id="3" name="图片 2"/>
          <p:cNvPicPr>
            <a:picLocks noChangeAspect="1"/>
          </p:cNvPicPr>
          <p:nvPr/>
        </p:nvPicPr>
        <p:blipFill>
          <a:blip r:embed="rId4"/>
          <a:stretch>
            <a:fillRect/>
          </a:stretch>
        </p:blipFill>
        <p:spPr>
          <a:xfrm>
            <a:off x="0" y="1028700"/>
            <a:ext cx="12192635" cy="58293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5205" y="1016000"/>
            <a:ext cx="10147300" cy="76200"/>
          </a:xfrm>
          <a:prstGeom prst="rect">
            <a:avLst/>
          </a:prstGeom>
          <a:noFill/>
        </p:spPr>
        <p:txBody>
          <a:bodyPr wrap="square" rtlCol="0">
            <a:noAutofit/>
          </a:bodyPr>
          <a:lstStyle/>
          <a:p>
            <a:r>
              <a:rPr lang="en-US" altLang="zh-CN" sz="2400" dirty="0">
                <a:solidFill>
                  <a:srgbClr val="FF0000"/>
                </a:solidFill>
              </a:rPr>
              <a:t>      </a:t>
            </a:r>
            <a:endParaRPr lang="zh-CN" altLang="en-US" sz="2400" dirty="0">
              <a:solidFill>
                <a:srgbClr val="FF0000"/>
              </a:solidFill>
            </a:endParaRP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9" name="组合 8"/>
          <p:cNvGrpSpPr/>
          <p:nvPr/>
        </p:nvGrpSpPr>
        <p:grpSpPr>
          <a:xfrm>
            <a:off x="0" y="0"/>
            <a:ext cx="12192635" cy="1028700"/>
            <a:chOff x="0" y="0"/>
            <a:chExt cx="19201" cy="1620"/>
          </a:xfrm>
        </p:grpSpPr>
        <p:pic>
          <p:nvPicPr>
            <p:cNvPr id="10"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2491" y="278"/>
              <a:ext cx="16710" cy="1047"/>
            </a:xfrm>
            <a:prstGeom prst="rect">
              <a:avLst/>
            </a:prstGeom>
            <a:noFill/>
          </p:spPr>
          <p:txBody>
            <a:bodyPr wrap="square" rtlCol="0">
              <a:spAutoFit/>
            </a:bodyPr>
            <a:lstStyle/>
            <a:p>
              <a:r>
                <a:rPr lang="zh-CN" altLang="en-US" sz="372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准备工作</a:t>
              </a:r>
              <a:endParaRPr lang="zh-CN" altLang="en-US" sz="1860" dirty="0">
                <a:solidFill>
                  <a:schemeClr val="bg1"/>
                </a:solidFill>
                <a:latin typeface="微软雅黑" panose="020B0503020204020204" pitchFamily="34" charset="-122"/>
                <a:ea typeface="微软雅黑" panose="020B0503020204020204" pitchFamily="34" charset="-122"/>
                <a:sym typeface="+mn-ea"/>
              </a:endParaRPr>
            </a:p>
          </p:txBody>
        </p:sp>
        <p:cxnSp>
          <p:nvCxnSpPr>
            <p:cNvPr id="14" name="直接连接符 13"/>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9"/>
            <p:cNvSpPr txBox="1"/>
            <p:nvPr/>
          </p:nvSpPr>
          <p:spPr bwMode="auto">
            <a:xfrm>
              <a:off x="0" y="4"/>
              <a:ext cx="2034" cy="1565"/>
            </a:xfrm>
            <a:prstGeom prst="rect">
              <a:avLst/>
            </a:prstGeom>
            <a:noFill/>
          </p:spPr>
          <p:txBody>
            <a:bodyPr wrap="square" anchor="ctr">
              <a:spAutoFit/>
            </a:bodyPr>
            <a:lstStyle/>
            <a:p>
              <a:pPr algn="ctr" eaLnBrk="1" fontAlgn="auto" hangingPunct="1">
                <a:spcBef>
                  <a:spcPts val="0"/>
                </a:spcBef>
                <a:spcAft>
                  <a:spcPts val="0"/>
                </a:spcAft>
                <a:defRPr/>
              </a:pPr>
              <a:r>
                <a:rPr lang="en-US" altLang="zh-CN" sz="5865" b="1" dirty="0">
                  <a:solidFill>
                    <a:schemeClr val="bg1"/>
                  </a:solidFill>
                  <a:effectLst>
                    <a:outerShdw blurRad="38100" dist="38100" dir="2700000" algn="tl">
                      <a:srgbClr val="000000">
                        <a:alpha val="43137"/>
                      </a:srgbClr>
                    </a:outerShdw>
                  </a:effectLst>
                </a:rPr>
                <a:t>2</a:t>
              </a:r>
              <a:endParaRPr lang="zh-CN" altLang="en-US" sz="5865" b="1" dirty="0">
                <a:solidFill>
                  <a:schemeClr val="bg1"/>
                </a:solidFill>
                <a:effectLst>
                  <a:outerShdw blurRad="38100" dist="38100" dir="2700000" algn="tl">
                    <a:srgbClr val="000000">
                      <a:alpha val="43137"/>
                    </a:srgbClr>
                  </a:outerShdw>
                </a:effectLst>
                <a:latin typeface="+mn-lt"/>
                <a:ea typeface="+mn-ea"/>
              </a:endParaRPr>
            </a:p>
          </p:txBody>
        </p:sp>
      </p:grpSp>
      <p:pic>
        <p:nvPicPr>
          <p:cNvPr id="2" name="Picture 4" descr="C:\Users\今日世纪DIY\Desktop\images\未标题-1_06.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8521871" y="77918"/>
            <a:ext cx="3471168" cy="422169"/>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765810" y="1266825"/>
            <a:ext cx="3762375" cy="720090"/>
          </a:xfrm>
          <a:prstGeom prst="rect">
            <a:avLst/>
          </a:prstGeom>
          <a:noFill/>
        </p:spPr>
        <p:txBody>
          <a:bodyPr wrap="square" rtlCol="0">
            <a:noAutofit/>
          </a:bodyPr>
          <a:p>
            <a:endParaRPr lang="en-US" altLang="zh-CN" sz="2800" b="1">
              <a:solidFill>
                <a:srgbClr val="FF0000"/>
              </a:solidFill>
            </a:endParaRPr>
          </a:p>
        </p:txBody>
      </p:sp>
      <p:pic>
        <p:nvPicPr>
          <p:cNvPr id="4" name="图片 3"/>
          <p:cNvPicPr>
            <a:picLocks noChangeAspect="1"/>
          </p:cNvPicPr>
          <p:nvPr/>
        </p:nvPicPr>
        <p:blipFill>
          <a:blip r:embed="rId4"/>
          <a:stretch>
            <a:fillRect/>
          </a:stretch>
        </p:blipFill>
        <p:spPr>
          <a:xfrm>
            <a:off x="635" y="1005205"/>
            <a:ext cx="12192000" cy="5852160"/>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MH" val="20160830110146"/>
  <p:tag name="MH_LIBRARY" val="CONTENTS"/>
  <p:tag name="MH_TYPE" val="OTHERS"/>
  <p:tag name="ID" val="553512"/>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COMMONDATA" val="eyJoZGlkIjoiNTQ4NzA2ZTUzMGVlYmQxYjQwOGNkMzJlMDk4Y2QyMWQifQ=="/>
  <p:tag name="KSO_WPP_MARK_KEY" val="05fe3c1b-e40c-41ed-bd82-783aaf3bfa3e"/>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1656</Words>
  <Application>WPS 演示</Application>
  <PresentationFormat>宽屏</PresentationFormat>
  <Paragraphs>281</Paragraphs>
  <Slides>33</Slides>
  <Notes>19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Kodakku</dc:creator>
  <cp:lastModifiedBy>奥利奥雪花酪</cp:lastModifiedBy>
  <cp:revision>1083</cp:revision>
  <dcterms:created xsi:type="dcterms:W3CDTF">2019-06-19T02:08:00Z</dcterms:created>
  <dcterms:modified xsi:type="dcterms:W3CDTF">2024-03-26T06:18:00Z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098F4B4C4D0D4F79A934FD64F5BD7FA9_13</vt:lpwstr>
  </property>
</Properties>
</file>