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256" r:id="rId3"/>
    <p:sldId id="259" r:id="rId5"/>
    <p:sldId id="260" r:id="rId6"/>
    <p:sldId id="455" r:id="rId7"/>
    <p:sldId id="456" r:id="rId8"/>
    <p:sldId id="458" r:id="rId9"/>
    <p:sldId id="462" r:id="rId10"/>
    <p:sldId id="464" r:id="rId11"/>
    <p:sldId id="463" r:id="rId12"/>
    <p:sldId id="495" r:id="rId13"/>
    <p:sldId id="494" r:id="rId14"/>
    <p:sldId id="466" r:id="rId15"/>
    <p:sldId id="478" r:id="rId16"/>
    <p:sldId id="479" r:id="rId17"/>
    <p:sldId id="481" r:id="rId18"/>
    <p:sldId id="480" r:id="rId19"/>
    <p:sldId id="483" r:id="rId20"/>
    <p:sldId id="482" r:id="rId21"/>
    <p:sldId id="484" r:id="rId22"/>
    <p:sldId id="487" r:id="rId23"/>
    <p:sldId id="488" r:id="rId24"/>
    <p:sldId id="489" r:id="rId25"/>
    <p:sldId id="490" r:id="rId26"/>
    <p:sldId id="492" r:id="rId27"/>
    <p:sldId id="493" r:id="rId28"/>
    <p:sldId id="474" r:id="rId29"/>
  </p:sldIdLst>
  <p:sldSz cx="9144000" cy="5143500" type="screen16x9"/>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7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41" autoAdjust="0"/>
  </p:normalViewPr>
  <p:slideViewPr>
    <p:cSldViewPr showGuides="1">
      <p:cViewPr varScale="1">
        <p:scale>
          <a:sx n="80" d="100"/>
          <a:sy n="80" d="100"/>
        </p:scale>
        <p:origin x="880" y="4"/>
      </p:cViewPr>
      <p:guideLst>
        <p:guide orient="horz" pos="1677"/>
        <p:guide pos="2880"/>
      </p:guideLst>
    </p:cSldViewPr>
  </p:slideViewPr>
  <p:notesTextViewPr>
    <p:cViewPr>
      <p:scale>
        <a:sx n="100" d="100"/>
        <a:sy n="100" d="100"/>
      </p:scale>
      <p:origin x="0" y="0"/>
    </p:cViewPr>
  </p:notesTextViewPr>
  <p:notesViewPr>
    <p:cSldViewPr showGuides="1">
      <p:cViewPr varScale="1">
        <p:scale>
          <a:sx n="51" d="100"/>
          <a:sy n="51" d="100"/>
        </p:scale>
        <p:origin x="-2910" y="-90"/>
      </p:cViewPr>
      <p:guideLst>
        <p:guide orient="horz" pos="2981"/>
        <p:guide pos="2160"/>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5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507B7B-8D4E-44F6-98B0-902EFC6DD2D5}"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7D2A0A-036D-4BE6-BBF8-3BEBFABD7B4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A1CDF-11D5-4543-B847-8C553BAA753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A05A55-AD54-418E-8363-F69C80394B8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image" Target="../media/image6.png"/><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image" Target="../media/image5.png"/><Relationship Id="rId2" Type="http://schemas.openxmlformats.org/officeDocument/2006/relationships/image" Target="../media/image12.png"/><Relationship Id="rId13" Type="http://schemas.openxmlformats.org/officeDocument/2006/relationships/notesSlide" Target="../notesSlides/notesSlide7.xml"/><Relationship Id="rId12" Type="http://schemas.openxmlformats.org/officeDocument/2006/relationships/slideLayout" Target="../slideLayouts/slideLayout7.xml"/><Relationship Id="rId11" Type="http://schemas.openxmlformats.org/officeDocument/2006/relationships/image" Target="../media/image4.png"/><Relationship Id="rId10" Type="http://schemas.openxmlformats.org/officeDocument/2006/relationships/tags" Target="../tags/tag45.xml"/><Relationship Id="rId1" Type="http://schemas.openxmlformats.org/officeDocument/2006/relationships/tags" Target="../tags/tag39.xml"/></Relationships>
</file>

<file path=ppt/slides/_rels/slide11.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image" Target="../media/image6.png"/><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5.png"/><Relationship Id="rId2" Type="http://schemas.openxmlformats.org/officeDocument/2006/relationships/image" Target="../media/image13.png"/><Relationship Id="rId13" Type="http://schemas.openxmlformats.org/officeDocument/2006/relationships/notesSlide" Target="../notesSlides/notesSlide8.xml"/><Relationship Id="rId12" Type="http://schemas.openxmlformats.org/officeDocument/2006/relationships/slideLayout" Target="../slideLayouts/slideLayout7.xml"/><Relationship Id="rId11" Type="http://schemas.openxmlformats.org/officeDocument/2006/relationships/image" Target="../media/image4.png"/><Relationship Id="rId10" Type="http://schemas.openxmlformats.org/officeDocument/2006/relationships/tags" Target="../tags/tag52.xml"/><Relationship Id="rId1" Type="http://schemas.openxmlformats.org/officeDocument/2006/relationships/tags" Target="../tags/tag46.xml"/></Relationships>
</file>

<file path=ppt/slides/_rels/slide12.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image" Target="../media/image4.png"/><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image" Target="../media/image6.png"/><Relationship Id="rId2" Type="http://schemas.openxmlformats.org/officeDocument/2006/relationships/tags" Target="../tags/tag53.xml"/><Relationship Id="rId12" Type="http://schemas.openxmlformats.org/officeDocument/2006/relationships/notesSlide" Target="../notesSlides/notesSlide9.xml"/><Relationship Id="rId11" Type="http://schemas.openxmlformats.org/officeDocument/2006/relationships/slideLayout" Target="../slideLayouts/slideLayout7.xml"/><Relationship Id="rId10" Type="http://schemas.openxmlformats.org/officeDocument/2006/relationships/image" Target="../media/image14.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image" Target="../media/image4.png"/><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image" Target="../media/image6.png"/><Relationship Id="rId2" Type="http://schemas.openxmlformats.org/officeDocument/2006/relationships/tags" Target="../tags/tag59.xml"/><Relationship Id="rId12" Type="http://schemas.openxmlformats.org/officeDocument/2006/relationships/notesSlide" Target="../notesSlides/notesSlide10.xml"/><Relationship Id="rId11" Type="http://schemas.openxmlformats.org/officeDocument/2006/relationships/slideLayout" Target="../slideLayouts/slideLayout7.xml"/><Relationship Id="rId10" Type="http://schemas.openxmlformats.org/officeDocument/2006/relationships/image" Target="../media/image15.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media/image4.png"/><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image" Target="../media/image6.png"/><Relationship Id="rId2" Type="http://schemas.openxmlformats.org/officeDocument/2006/relationships/tags" Target="../tags/tag65.xml"/><Relationship Id="rId15" Type="http://schemas.openxmlformats.org/officeDocument/2006/relationships/notesSlide" Target="../notesSlides/notesSlide11.xml"/><Relationship Id="rId14" Type="http://schemas.openxmlformats.org/officeDocument/2006/relationships/slideLayout" Target="../slideLayouts/slideLayout7.xml"/><Relationship Id="rId13" Type="http://schemas.openxmlformats.org/officeDocument/2006/relationships/image" Target="../media/image17.png"/><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image" Target="../media/image1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image" Target="../media/image4.png"/><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image" Target="../media/image6.png"/><Relationship Id="rId2" Type="http://schemas.openxmlformats.org/officeDocument/2006/relationships/tags" Target="../tags/tag73.xml"/><Relationship Id="rId12" Type="http://schemas.openxmlformats.org/officeDocument/2006/relationships/notesSlide" Target="../notesSlides/notesSlide12.xml"/><Relationship Id="rId11" Type="http://schemas.openxmlformats.org/officeDocument/2006/relationships/slideLayout" Target="../slideLayouts/slideLayout7.xml"/><Relationship Id="rId10" Type="http://schemas.openxmlformats.org/officeDocument/2006/relationships/image" Target="../media/image18.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image" Target="../media/image4.png"/><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image" Target="../media/image6.png"/><Relationship Id="rId2" Type="http://schemas.openxmlformats.org/officeDocument/2006/relationships/tags" Target="../tags/tag79.xml"/><Relationship Id="rId13" Type="http://schemas.openxmlformats.org/officeDocument/2006/relationships/notesSlide" Target="../notesSlides/notesSlide13.xml"/><Relationship Id="rId12" Type="http://schemas.openxmlformats.org/officeDocument/2006/relationships/slideLayout" Target="../slideLayouts/slideLayout7.xml"/><Relationship Id="rId11" Type="http://schemas.openxmlformats.org/officeDocument/2006/relationships/tags" Target="../tags/tag85.xml"/><Relationship Id="rId10" Type="http://schemas.openxmlformats.org/officeDocument/2006/relationships/image" Target="../media/image19.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image" Target="../media/image4.png"/><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image" Target="../media/image6.png"/><Relationship Id="rId2" Type="http://schemas.openxmlformats.org/officeDocument/2006/relationships/tags" Target="../tags/tag86.xml"/><Relationship Id="rId12" Type="http://schemas.openxmlformats.org/officeDocument/2006/relationships/notesSlide" Target="../notesSlides/notesSlide14.xml"/><Relationship Id="rId11" Type="http://schemas.openxmlformats.org/officeDocument/2006/relationships/slideLayout" Target="../slideLayouts/slideLayout7.xml"/><Relationship Id="rId10" Type="http://schemas.openxmlformats.org/officeDocument/2006/relationships/image" Target="../media/image20.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image" Target="../media/image4.png"/><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image" Target="../media/image6.png"/><Relationship Id="rId2" Type="http://schemas.openxmlformats.org/officeDocument/2006/relationships/tags" Target="../tags/tag92.xml"/><Relationship Id="rId13" Type="http://schemas.openxmlformats.org/officeDocument/2006/relationships/notesSlide" Target="../notesSlides/notesSlide15.xml"/><Relationship Id="rId12" Type="http://schemas.openxmlformats.org/officeDocument/2006/relationships/slideLayout" Target="../slideLayouts/slideLayout7.xml"/><Relationship Id="rId11" Type="http://schemas.openxmlformats.org/officeDocument/2006/relationships/tags" Target="../tags/tag98.xml"/><Relationship Id="rId10" Type="http://schemas.openxmlformats.org/officeDocument/2006/relationships/image" Target="../media/image21.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image" Target="../media/image4.png"/><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image" Target="../media/image6.png"/><Relationship Id="rId2" Type="http://schemas.openxmlformats.org/officeDocument/2006/relationships/tags" Target="../tags/tag99.xml"/><Relationship Id="rId12" Type="http://schemas.openxmlformats.org/officeDocument/2006/relationships/notesSlide" Target="../notesSlides/notesSlide16.xml"/><Relationship Id="rId11" Type="http://schemas.openxmlformats.org/officeDocument/2006/relationships/slideLayout" Target="../slideLayouts/slideLayout7.xml"/><Relationship Id="rId10" Type="http://schemas.openxmlformats.org/officeDocument/2006/relationships/image" Target="../media/image22.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media/image4.png"/><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image" Target="../media/image6.png"/><Relationship Id="rId2" Type="http://schemas.openxmlformats.org/officeDocument/2006/relationships/tags" Target="../tags/tag105.xml"/><Relationship Id="rId12" Type="http://schemas.openxmlformats.org/officeDocument/2006/relationships/notesSlide" Target="../notesSlides/notesSlide17.xml"/><Relationship Id="rId11" Type="http://schemas.openxmlformats.org/officeDocument/2006/relationships/slideLayout" Target="../slideLayouts/slideLayout7.xml"/><Relationship Id="rId10" Type="http://schemas.openxmlformats.org/officeDocument/2006/relationships/image" Target="../media/image23.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image" Target="../media/image4.png"/><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image" Target="../media/image6.png"/><Relationship Id="rId2" Type="http://schemas.openxmlformats.org/officeDocument/2006/relationships/tags" Target="../tags/tag111.xml"/><Relationship Id="rId19" Type="http://schemas.openxmlformats.org/officeDocument/2006/relationships/notesSlide" Target="../notesSlides/notesSlide18.xml"/><Relationship Id="rId18" Type="http://schemas.openxmlformats.org/officeDocument/2006/relationships/slideLayout" Target="../slideLayouts/slideLayout7.xml"/><Relationship Id="rId17" Type="http://schemas.openxmlformats.org/officeDocument/2006/relationships/tags" Target="../tags/tag121.xml"/><Relationship Id="rId16" Type="http://schemas.openxmlformats.org/officeDocument/2006/relationships/tags" Target="../tags/tag120.xml"/><Relationship Id="rId15" Type="http://schemas.openxmlformats.org/officeDocument/2006/relationships/tags" Target="../tags/tag119.xml"/><Relationship Id="rId14" Type="http://schemas.openxmlformats.org/officeDocument/2006/relationships/image" Target="../media/image26.png"/><Relationship Id="rId13" Type="http://schemas.openxmlformats.org/officeDocument/2006/relationships/tags" Target="../tags/tag118.xml"/><Relationship Id="rId12" Type="http://schemas.openxmlformats.org/officeDocument/2006/relationships/image" Target="../media/image25.png"/><Relationship Id="rId11" Type="http://schemas.openxmlformats.org/officeDocument/2006/relationships/tags" Target="../tags/tag117.xml"/><Relationship Id="rId10" Type="http://schemas.openxmlformats.org/officeDocument/2006/relationships/image" Target="../media/image24.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image" Target="../media/image4.png"/><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6.png"/><Relationship Id="rId2" Type="http://schemas.openxmlformats.org/officeDocument/2006/relationships/tags" Target="../tags/tag122.xml"/><Relationship Id="rId19" Type="http://schemas.openxmlformats.org/officeDocument/2006/relationships/notesSlide" Target="../notesSlides/notesSlide19.xml"/><Relationship Id="rId18" Type="http://schemas.openxmlformats.org/officeDocument/2006/relationships/slideLayout" Target="../slideLayouts/slideLayout7.xml"/><Relationship Id="rId17" Type="http://schemas.openxmlformats.org/officeDocument/2006/relationships/tags" Target="../tags/tag131.xml"/><Relationship Id="rId16" Type="http://schemas.openxmlformats.org/officeDocument/2006/relationships/image" Target="../media/image30.png"/><Relationship Id="rId15" Type="http://schemas.openxmlformats.org/officeDocument/2006/relationships/tags" Target="../tags/tag130.xml"/><Relationship Id="rId14" Type="http://schemas.openxmlformats.org/officeDocument/2006/relationships/image" Target="../media/image29.png"/><Relationship Id="rId13" Type="http://schemas.openxmlformats.org/officeDocument/2006/relationships/tags" Target="../tags/tag129.xml"/><Relationship Id="rId12" Type="http://schemas.openxmlformats.org/officeDocument/2006/relationships/image" Target="../media/image28.png"/><Relationship Id="rId11" Type="http://schemas.openxmlformats.org/officeDocument/2006/relationships/tags" Target="../tags/tag128.xml"/><Relationship Id="rId10" Type="http://schemas.openxmlformats.org/officeDocument/2006/relationships/image" Target="../media/image27.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image" Target="../media/image4.png"/><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image" Target="../media/image6.png"/><Relationship Id="rId2" Type="http://schemas.openxmlformats.org/officeDocument/2006/relationships/tags" Target="../tags/tag132.xml"/><Relationship Id="rId12" Type="http://schemas.openxmlformats.org/officeDocument/2006/relationships/notesSlide" Target="../notesSlides/notesSlide20.xml"/><Relationship Id="rId11" Type="http://schemas.openxmlformats.org/officeDocument/2006/relationships/slideLayout" Target="../slideLayouts/slideLayout7.xml"/><Relationship Id="rId10" Type="http://schemas.openxmlformats.org/officeDocument/2006/relationships/image" Target="../media/image31.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image" Target="../media/image4.png"/><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image" Target="../media/image6.png"/><Relationship Id="rId2" Type="http://schemas.openxmlformats.org/officeDocument/2006/relationships/tags" Target="../tags/tag138.xml"/><Relationship Id="rId14" Type="http://schemas.openxmlformats.org/officeDocument/2006/relationships/notesSlide" Target="../notesSlides/notesSlide21.xml"/><Relationship Id="rId13" Type="http://schemas.openxmlformats.org/officeDocument/2006/relationships/slideLayout" Target="../slideLayouts/slideLayout7.xml"/><Relationship Id="rId12" Type="http://schemas.openxmlformats.org/officeDocument/2006/relationships/image" Target="../media/image33.png"/><Relationship Id="rId11" Type="http://schemas.openxmlformats.org/officeDocument/2006/relationships/tags" Target="../tags/tag144.xml"/><Relationship Id="rId10" Type="http://schemas.openxmlformats.org/officeDocument/2006/relationships/image" Target="../media/image32.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image" Target="../media/image4.png"/><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image" Target="../media/image6.png"/><Relationship Id="rId2" Type="http://schemas.openxmlformats.org/officeDocument/2006/relationships/tags" Target="../tags/tag145.xml"/><Relationship Id="rId13" Type="http://schemas.openxmlformats.org/officeDocument/2006/relationships/notesSlide" Target="../notesSlides/notesSlide22.xml"/><Relationship Id="rId12" Type="http://schemas.openxmlformats.org/officeDocument/2006/relationships/slideLayout" Target="../slideLayouts/slideLayout7.xml"/><Relationship Id="rId11" Type="http://schemas.openxmlformats.org/officeDocument/2006/relationships/tags" Target="../tags/tag151.xml"/><Relationship Id="rId10" Type="http://schemas.openxmlformats.org/officeDocument/2006/relationships/image" Target="../media/image34.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png"/><Relationship Id="rId6" Type="http://schemas.openxmlformats.org/officeDocument/2006/relationships/tags" Target="../tags/tag152.xml"/><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tags" Target="../tags/tag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tags" Target="../tags/tag5.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tags" Target="../tags/tag6.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image" Target="../media/image6.png"/><Relationship Id="rId3" Type="http://schemas.openxmlformats.org/officeDocument/2006/relationships/tags" Target="../tags/tag10.xml"/><Relationship Id="rId2" Type="http://schemas.openxmlformats.org/officeDocument/2006/relationships/tags" Target="../tags/tag9.xml"/><Relationship Id="rId15" Type="http://schemas.openxmlformats.org/officeDocument/2006/relationships/notesSlide" Target="../notesSlides/notesSlide4.xml"/><Relationship Id="rId14" Type="http://schemas.openxmlformats.org/officeDocument/2006/relationships/slideLayout" Target="../slideLayouts/slideLayout7.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image" Target="../media/image9.png"/><Relationship Id="rId10" Type="http://schemas.openxmlformats.org/officeDocument/2006/relationships/tags" Target="../tags/tag15.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image" Target="../media/image6.png"/><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image" Target="../media/image5.png"/><Relationship Id="rId2" Type="http://schemas.openxmlformats.org/officeDocument/2006/relationships/image" Target="../media/image10.png"/><Relationship Id="rId17" Type="http://schemas.openxmlformats.org/officeDocument/2006/relationships/notesSlide" Target="../notesSlides/notesSlide5.xml"/><Relationship Id="rId16" Type="http://schemas.openxmlformats.org/officeDocument/2006/relationships/slideLayout" Target="../slideLayouts/slideLayout7.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image" Target="../media/image4.png"/><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image" Target="../media/image5.png"/><Relationship Id="rId2" Type="http://schemas.openxmlformats.org/officeDocument/2006/relationships/image" Target="../media/image11.png"/><Relationship Id="rId16" Type="http://schemas.openxmlformats.org/officeDocument/2006/relationships/notesSlide" Target="../notesSlides/notesSlide6.xml"/><Relationship Id="rId15" Type="http://schemas.openxmlformats.org/officeDocument/2006/relationships/slideLayout" Target="../slideLayouts/slideLayout7.xml"/><Relationship Id="rId14" Type="http://schemas.openxmlformats.org/officeDocument/2006/relationships/image" Target="../media/image4.png"/><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5135" y="1745615"/>
            <a:ext cx="8241665" cy="829945"/>
          </a:xfrm>
          <a:prstGeom prst="rect">
            <a:avLst/>
          </a:prstGeom>
          <a:noFill/>
        </p:spPr>
        <p:txBody>
          <a:bodyPr wrap="square" rtlCol="0">
            <a:spAutoFit/>
          </a:bodyPr>
          <a:lstStyle/>
          <a:p>
            <a:pPr algn="ctr"/>
            <a:r>
              <a:rPr lang="zh-CN" altLang="en-US" sz="4800" dirty="0">
                <a:solidFill>
                  <a:schemeClr val="bg1"/>
                </a:solidFill>
                <a:latin typeface="微软雅黑" panose="020B0503020204020204" pitchFamily="34" charset="-122"/>
                <a:ea typeface="微软雅黑" panose="020B0503020204020204" pitchFamily="34" charset="-122"/>
              </a:rPr>
              <a:t>综合查询中的功能应用</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715735" y="2892296"/>
            <a:ext cx="3528392" cy="584775"/>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中国（河北）国际贸易单一窗口               </a:t>
            </a:r>
            <a:r>
              <a:rPr lang="en-US" altLang="zh-CN" sz="1600" dirty="0">
                <a:solidFill>
                  <a:schemeClr val="bg1"/>
                </a:solidFill>
                <a:latin typeface="微软雅黑" panose="020B0503020204020204" pitchFamily="34" charset="-122"/>
                <a:ea typeface="微软雅黑" panose="020B0503020204020204" pitchFamily="34" charset="-122"/>
              </a:rPr>
              <a:t>www.hebeieport.com</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1028" name="Picture 4" descr="C:\Users\今日世纪DIY\Desktop\images\未标题-1_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1001846" y="2726955"/>
            <a:ext cx="7127999"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pic>
        <p:nvPicPr>
          <p:cNvPr id="2052" name="Picture 4" descr="C:\Users\今日世纪DIY\Desktop\images\未标题-1_06.png"/>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bwMode="auto">
          <a:xfrm>
            <a:off x="6391403" y="58439"/>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9" name="灯片编号占位符 8"/>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754380" y="1083310"/>
            <a:ext cx="7574915" cy="3531235"/>
          </a:xfrm>
          <a:prstGeom prst="rect">
            <a:avLst/>
          </a:prstGeom>
        </p:spPr>
      </p:pic>
      <p:pic>
        <p:nvPicPr>
          <p:cNvPr id="2" name="图片 1"/>
          <p:cNvPicPr>
            <a:picLocks noChangeAspect="1"/>
          </p:cNvPicPr>
          <p:nvPr/>
        </p:nvPicPr>
        <p:blipFill>
          <a:blip r:embed="rId3"/>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sp>
        <p:nvSpPr>
          <p:cNvPr id="12" name="TextBox 11"/>
          <p:cNvSpPr txBox="1"/>
          <p:nvPr>
            <p:custDataLst>
              <p:tags r:id="rId4"/>
            </p:custDataLst>
          </p:nvPr>
        </p:nvSpPr>
        <p:spPr>
          <a:xfrm>
            <a:off x="754380" y="762000"/>
            <a:ext cx="7615555" cy="368300"/>
          </a:xfrm>
          <a:prstGeom prst="rect">
            <a:avLst/>
          </a:prstGeom>
          <a:noFill/>
        </p:spPr>
        <p:txBody>
          <a:bodyPr wrap="square" rtlCol="0">
            <a:spAutoFit/>
          </a:bodyPr>
          <a:p>
            <a:r>
              <a:rPr lang="zh-CN" altLang="en-US" dirty="0">
                <a:solidFill>
                  <a:srgbClr val="FF0000"/>
                </a:solidFill>
              </a:rPr>
              <a:t>可查看通关全流程状态。</a:t>
            </a:r>
            <a:endParaRPr lang="zh-CN" altLang="en-US" dirty="0">
              <a:solidFill>
                <a:srgbClr val="FF0000"/>
              </a:solidFill>
            </a:endParaRPr>
          </a:p>
        </p:txBody>
      </p:sp>
      <p:grpSp>
        <p:nvGrpSpPr>
          <p:cNvPr id="13" name="组合 12"/>
          <p:cNvGrpSpPr/>
          <p:nvPr/>
        </p:nvGrpSpPr>
        <p:grpSpPr>
          <a:xfrm>
            <a:off x="0" y="-9525"/>
            <a:ext cx="9144000" cy="781050"/>
            <a:chOff x="0" y="-15"/>
            <a:chExt cx="14400" cy="1230"/>
          </a:xfrm>
        </p:grpSpPr>
        <p:grpSp>
          <p:nvGrpSpPr>
            <p:cNvPr id="14" name="组合 13"/>
            <p:cNvGrpSpPr/>
            <p:nvPr/>
          </p:nvGrpSpPr>
          <p:grpSpPr>
            <a:xfrm>
              <a:off x="0" y="-15"/>
              <a:ext cx="14401" cy="1230"/>
              <a:chOff x="0" y="-20"/>
              <a:chExt cx="19201" cy="1640"/>
            </a:xfrm>
          </p:grpSpPr>
          <p:pic>
            <p:nvPicPr>
              <p:cNvPr id="15" name="Picture 3" descr="C:\Users\今日世纪DIY\Desktop\images\品牌标志规范_03.png"/>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7"/>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9" name="直接连接符 18"/>
              <p:cNvCxnSpPr/>
              <p:nvPr>
                <p:custDataLst>
                  <p:tags r:id="rId8"/>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9"/>
              <p:cNvSpPr txBox="1"/>
              <p:nvPr>
                <p:custDataLst>
                  <p:tags r:id="rId9"/>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21" name="Picture 4" descr="C:\Users\今日世纪DIY\Desktop\images\未标题-1_06.png"/>
            <p:cNvPicPr>
              <a:picLocks noChangeAspect="1" noChangeArrowheads="1"/>
            </p:cNvPicPr>
            <p:nvPr>
              <p:custDataLst>
                <p:tags r:id="rId10"/>
              </p:custDataLst>
            </p:nvPr>
          </p:nvPicPr>
          <p:blipFill>
            <a:blip r:embed="rId11">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754380" y="1133475"/>
            <a:ext cx="7668895" cy="3575050"/>
          </a:xfrm>
          <a:prstGeom prst="rect">
            <a:avLst/>
          </a:prstGeom>
        </p:spPr>
      </p:pic>
      <p:pic>
        <p:nvPicPr>
          <p:cNvPr id="2" name="图片 1"/>
          <p:cNvPicPr>
            <a:picLocks noChangeAspect="1"/>
          </p:cNvPicPr>
          <p:nvPr/>
        </p:nvPicPr>
        <p:blipFill>
          <a:blip r:embed="rId3"/>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sp>
        <p:nvSpPr>
          <p:cNvPr id="12" name="TextBox 11"/>
          <p:cNvSpPr txBox="1"/>
          <p:nvPr>
            <p:custDataLst>
              <p:tags r:id="rId4"/>
            </p:custDataLst>
          </p:nvPr>
        </p:nvSpPr>
        <p:spPr>
          <a:xfrm>
            <a:off x="754380" y="762000"/>
            <a:ext cx="7615555" cy="368300"/>
          </a:xfrm>
          <a:prstGeom prst="rect">
            <a:avLst/>
          </a:prstGeom>
          <a:noFill/>
        </p:spPr>
        <p:txBody>
          <a:bodyPr wrap="square" rtlCol="0">
            <a:spAutoFit/>
          </a:bodyPr>
          <a:p>
            <a:r>
              <a:rPr lang="zh-CN" altLang="en-US" dirty="0">
                <a:solidFill>
                  <a:srgbClr val="FF0000"/>
                </a:solidFill>
              </a:rPr>
              <a:t>可查看通关全流程状态。</a:t>
            </a:r>
            <a:endParaRPr lang="zh-CN" altLang="en-US" dirty="0">
              <a:solidFill>
                <a:srgbClr val="FF0000"/>
              </a:solidFill>
            </a:endParaRPr>
          </a:p>
        </p:txBody>
      </p:sp>
      <p:grpSp>
        <p:nvGrpSpPr>
          <p:cNvPr id="13" name="组合 12"/>
          <p:cNvGrpSpPr/>
          <p:nvPr/>
        </p:nvGrpSpPr>
        <p:grpSpPr>
          <a:xfrm>
            <a:off x="0" y="-9525"/>
            <a:ext cx="9144000" cy="781050"/>
            <a:chOff x="0" y="-15"/>
            <a:chExt cx="14400" cy="1230"/>
          </a:xfrm>
        </p:grpSpPr>
        <p:grpSp>
          <p:nvGrpSpPr>
            <p:cNvPr id="14" name="组合 13"/>
            <p:cNvGrpSpPr/>
            <p:nvPr/>
          </p:nvGrpSpPr>
          <p:grpSpPr>
            <a:xfrm>
              <a:off x="0" y="-15"/>
              <a:ext cx="14401" cy="1230"/>
              <a:chOff x="0" y="-20"/>
              <a:chExt cx="19201" cy="1640"/>
            </a:xfrm>
          </p:grpSpPr>
          <p:pic>
            <p:nvPicPr>
              <p:cNvPr id="15" name="Picture 3" descr="C:\Users\今日世纪DIY\Desktop\images\品牌标志规范_03.png"/>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7"/>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9" name="直接连接符 18"/>
              <p:cNvCxnSpPr/>
              <p:nvPr>
                <p:custDataLst>
                  <p:tags r:id="rId8"/>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9"/>
              <p:cNvSpPr txBox="1"/>
              <p:nvPr>
                <p:custDataLst>
                  <p:tags r:id="rId9"/>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21" name="Picture 4" descr="C:\Users\今日世纪DIY\Desktop\images\未标题-1_06.png"/>
            <p:cNvPicPr>
              <a:picLocks noChangeAspect="1" noChangeArrowheads="1"/>
            </p:cNvPicPr>
            <p:nvPr>
              <p:custDataLst>
                <p:tags r:id="rId10"/>
              </p:custDataLst>
            </p:nvPr>
          </p:nvPicPr>
          <p:blipFill>
            <a:blip r:embed="rId11">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grpSp>
        <p:nvGrpSpPr>
          <p:cNvPr id="12" name="组合 11"/>
          <p:cNvGrpSpPr/>
          <p:nvPr/>
        </p:nvGrpSpPr>
        <p:grpSpPr>
          <a:xfrm>
            <a:off x="0" y="-9525"/>
            <a:ext cx="9144000" cy="781050"/>
            <a:chOff x="0" y="-15"/>
            <a:chExt cx="14400" cy="1230"/>
          </a:xfrm>
        </p:grpSpPr>
        <p:grpSp>
          <p:nvGrpSpPr>
            <p:cNvPr id="13" name="组合 12"/>
            <p:cNvGrpSpPr/>
            <p:nvPr/>
          </p:nvGrpSpPr>
          <p:grpSpPr>
            <a:xfrm>
              <a:off x="0" y="-15"/>
              <a:ext cx="14401" cy="1230"/>
              <a:chOff x="0" y="-20"/>
              <a:chExt cx="19201" cy="1640"/>
            </a:xfrm>
          </p:grpSpPr>
          <p:pic>
            <p:nvPicPr>
              <p:cNvPr id="14" name="Picture 3" descr="C:\Users\今日世纪DIY\Desktop\images\品牌标志规范_03.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4"/>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5"/>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custDataLst>
                  <p:tags r:id="rId6"/>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19" name="Picture 4" descr="C:\Users\今日世纪DIY\Desktop\images\未标题-1_06.png"/>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图片 19"/>
          <p:cNvPicPr>
            <a:picLocks noChangeAspect="1"/>
          </p:cNvPicPr>
          <p:nvPr>
            <p:custDataLst>
              <p:tags r:id="rId9"/>
            </p:custDataLst>
          </p:nvPr>
        </p:nvPicPr>
        <p:blipFill>
          <a:blip r:embed="rId10"/>
          <a:stretch>
            <a:fillRect/>
          </a:stretch>
        </p:blipFill>
        <p:spPr>
          <a:xfrm>
            <a:off x="335280" y="835660"/>
            <a:ext cx="8474710" cy="378714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grpSp>
        <p:nvGrpSpPr>
          <p:cNvPr id="12" name="组合 11"/>
          <p:cNvGrpSpPr/>
          <p:nvPr/>
        </p:nvGrpSpPr>
        <p:grpSpPr>
          <a:xfrm>
            <a:off x="0" y="-9525"/>
            <a:ext cx="9144000" cy="781050"/>
            <a:chOff x="0" y="-15"/>
            <a:chExt cx="14400" cy="1230"/>
          </a:xfrm>
        </p:grpSpPr>
        <p:grpSp>
          <p:nvGrpSpPr>
            <p:cNvPr id="13" name="组合 12"/>
            <p:cNvGrpSpPr/>
            <p:nvPr/>
          </p:nvGrpSpPr>
          <p:grpSpPr>
            <a:xfrm>
              <a:off x="0" y="-15"/>
              <a:ext cx="14401" cy="1230"/>
              <a:chOff x="0" y="-20"/>
              <a:chExt cx="19201" cy="1640"/>
            </a:xfrm>
          </p:grpSpPr>
          <p:pic>
            <p:nvPicPr>
              <p:cNvPr id="14" name="Picture 3" descr="C:\Users\今日世纪DIY\Desktop\images\品牌标志规范_03.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4"/>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5"/>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custDataLst>
                  <p:tags r:id="rId6"/>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19" name="Picture 4" descr="C:\Users\今日世纪DIY\Desktop\images\未标题-1_06.png"/>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图片 2"/>
          <p:cNvPicPr>
            <a:picLocks noChangeAspect="1"/>
          </p:cNvPicPr>
          <p:nvPr>
            <p:custDataLst>
              <p:tags r:id="rId9"/>
            </p:custDataLst>
          </p:nvPr>
        </p:nvPicPr>
        <p:blipFill>
          <a:blip r:embed="rId10"/>
          <a:stretch>
            <a:fillRect/>
          </a:stretch>
        </p:blipFill>
        <p:spPr>
          <a:xfrm>
            <a:off x="395605" y="906780"/>
            <a:ext cx="8336915" cy="3725545"/>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grpSp>
        <p:nvGrpSpPr>
          <p:cNvPr id="12" name="组合 11"/>
          <p:cNvGrpSpPr/>
          <p:nvPr/>
        </p:nvGrpSpPr>
        <p:grpSpPr>
          <a:xfrm>
            <a:off x="0" y="-9525"/>
            <a:ext cx="9144000" cy="781050"/>
            <a:chOff x="0" y="-15"/>
            <a:chExt cx="14400" cy="1230"/>
          </a:xfrm>
        </p:grpSpPr>
        <p:grpSp>
          <p:nvGrpSpPr>
            <p:cNvPr id="13" name="组合 12"/>
            <p:cNvGrpSpPr/>
            <p:nvPr/>
          </p:nvGrpSpPr>
          <p:grpSpPr>
            <a:xfrm>
              <a:off x="0" y="-15"/>
              <a:ext cx="14401" cy="1230"/>
              <a:chOff x="0" y="-20"/>
              <a:chExt cx="19201" cy="1640"/>
            </a:xfrm>
          </p:grpSpPr>
          <p:pic>
            <p:nvPicPr>
              <p:cNvPr id="14" name="Picture 3" descr="C:\Users\今日世纪DIY\Desktop\images\品牌标志规范_03.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4"/>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5"/>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custDataLst>
                  <p:tags r:id="rId6"/>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19" name="Picture 4" descr="C:\Users\今日世纪DIY\Desktop\images\未标题-1_06.png"/>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541020" y="1059815"/>
            <a:ext cx="8061960" cy="3500755"/>
            <a:chOff x="623" y="1292"/>
            <a:chExt cx="13200" cy="5898"/>
          </a:xfrm>
        </p:grpSpPr>
        <p:grpSp>
          <p:nvGrpSpPr>
            <p:cNvPr id="6" name="组合 5"/>
            <p:cNvGrpSpPr/>
            <p:nvPr/>
          </p:nvGrpSpPr>
          <p:grpSpPr>
            <a:xfrm>
              <a:off x="623" y="1292"/>
              <a:ext cx="13200" cy="5898"/>
              <a:chOff x="623" y="1292"/>
              <a:chExt cx="13200" cy="5898"/>
            </a:xfrm>
          </p:grpSpPr>
          <p:pic>
            <p:nvPicPr>
              <p:cNvPr id="4" name="图片 3"/>
              <p:cNvPicPr>
                <a:picLocks noChangeAspect="1"/>
              </p:cNvPicPr>
              <p:nvPr>
                <p:custDataLst>
                  <p:tags r:id="rId9"/>
                </p:custDataLst>
              </p:nvPr>
            </p:nvPicPr>
            <p:blipFill>
              <a:blip r:embed="rId10"/>
              <a:stretch>
                <a:fillRect/>
              </a:stretch>
            </p:blipFill>
            <p:spPr>
              <a:xfrm>
                <a:off x="623" y="1292"/>
                <a:ext cx="13201" cy="5899"/>
              </a:xfrm>
              <a:prstGeom prst="rect">
                <a:avLst/>
              </a:prstGeom>
            </p:spPr>
          </p:pic>
          <p:sp>
            <p:nvSpPr>
              <p:cNvPr id="9" name="矩形 8"/>
              <p:cNvSpPr/>
              <p:nvPr>
                <p:custDataLst>
                  <p:tags r:id="rId11"/>
                </p:custDataLst>
              </p:nvPr>
            </p:nvSpPr>
            <p:spPr>
              <a:xfrm>
                <a:off x="850" y="2904"/>
                <a:ext cx="1721" cy="343"/>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 name="图片 9"/>
            <p:cNvPicPr>
              <a:picLocks noChangeAspect="1"/>
            </p:cNvPicPr>
            <p:nvPr>
              <p:custDataLst>
                <p:tags r:id="rId12"/>
              </p:custDataLst>
            </p:nvPr>
          </p:nvPicPr>
          <p:blipFill>
            <a:blip r:embed="rId13"/>
            <a:srcRect l="47629" t="37019" r="43718"/>
            <a:stretch>
              <a:fillRect/>
            </a:stretch>
          </p:blipFill>
          <p:spPr>
            <a:xfrm>
              <a:off x="6860" y="3483"/>
              <a:ext cx="1213" cy="3685"/>
            </a:xfrm>
            <a:prstGeom prst="rect">
              <a:avLst/>
            </a:prstGeom>
          </p:spPr>
        </p:pic>
      </p:grpSp>
      <p:sp>
        <p:nvSpPr>
          <p:cNvPr id="15" name="文本框 14"/>
          <p:cNvSpPr txBox="1"/>
          <p:nvPr/>
        </p:nvSpPr>
        <p:spPr>
          <a:xfrm>
            <a:off x="541020" y="729615"/>
            <a:ext cx="7553325" cy="368300"/>
          </a:xfrm>
          <a:prstGeom prst="rect">
            <a:avLst/>
          </a:prstGeom>
          <a:noFill/>
        </p:spPr>
        <p:txBody>
          <a:bodyPr wrap="square" rtlCol="0" anchor="t">
            <a:spAutoFit/>
          </a:bodyPr>
          <a:p>
            <a:r>
              <a:rPr lang="zh-CN" altLang="en-US" dirty="0">
                <a:solidFill>
                  <a:srgbClr val="FF0000"/>
                </a:solidFill>
                <a:sym typeface="+mn-ea"/>
              </a:rPr>
              <a:t>可查询货物申报所需监管证件的电子数据传输状态。</a:t>
            </a:r>
            <a:endParaRPr lang="zh-CN" altLang="en-US" dirty="0">
              <a:solidFill>
                <a:srgbClr val="FF0000"/>
              </a:solidFill>
              <a:sym typeface="+mn-ea"/>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grpSp>
        <p:nvGrpSpPr>
          <p:cNvPr id="12" name="组合 11"/>
          <p:cNvGrpSpPr/>
          <p:nvPr/>
        </p:nvGrpSpPr>
        <p:grpSpPr>
          <a:xfrm>
            <a:off x="0" y="-9525"/>
            <a:ext cx="9144000" cy="781050"/>
            <a:chOff x="0" y="-15"/>
            <a:chExt cx="14400" cy="1230"/>
          </a:xfrm>
        </p:grpSpPr>
        <p:grpSp>
          <p:nvGrpSpPr>
            <p:cNvPr id="13" name="组合 12"/>
            <p:cNvGrpSpPr/>
            <p:nvPr/>
          </p:nvGrpSpPr>
          <p:grpSpPr>
            <a:xfrm>
              <a:off x="0" y="-15"/>
              <a:ext cx="14401" cy="1230"/>
              <a:chOff x="0" y="-20"/>
              <a:chExt cx="19201" cy="1640"/>
            </a:xfrm>
          </p:grpSpPr>
          <p:pic>
            <p:nvPicPr>
              <p:cNvPr id="14" name="Picture 3" descr="C:\Users\今日世纪DIY\Desktop\images\品牌标志规范_03.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4"/>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5"/>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custDataLst>
                  <p:tags r:id="rId6"/>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19" name="Picture 4" descr="C:\Users\今日世纪DIY\Desktop\images\未标题-1_06.png"/>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文本框 14"/>
          <p:cNvSpPr txBox="1"/>
          <p:nvPr/>
        </p:nvSpPr>
        <p:spPr>
          <a:xfrm>
            <a:off x="541020" y="729615"/>
            <a:ext cx="8291830" cy="645160"/>
          </a:xfrm>
          <a:prstGeom prst="rect">
            <a:avLst/>
          </a:prstGeom>
          <a:noFill/>
        </p:spPr>
        <p:txBody>
          <a:bodyPr wrap="square" rtlCol="0" anchor="t">
            <a:spAutoFit/>
          </a:bodyPr>
          <a:p>
            <a:r>
              <a:rPr lang="zh-CN" altLang="en-US" dirty="0">
                <a:solidFill>
                  <a:srgbClr val="FF0000"/>
                </a:solidFill>
                <a:sym typeface="+mn-ea"/>
              </a:rPr>
              <a:t>查询海关总署向国家税务总局传输的出口结关报关单和进口增值税专用缴款书状态信息，方便进出口企业、单位及时办理出口退税和进口增值税抵扣手续。</a:t>
            </a:r>
            <a:endParaRPr lang="zh-CN" altLang="en-US" dirty="0">
              <a:solidFill>
                <a:srgbClr val="FF0000"/>
              </a:solidFill>
              <a:sym typeface="+mn-ea"/>
            </a:endParaRPr>
          </a:p>
        </p:txBody>
      </p:sp>
      <p:pic>
        <p:nvPicPr>
          <p:cNvPr id="3" name="图片 2"/>
          <p:cNvPicPr>
            <a:picLocks noChangeAspect="1"/>
          </p:cNvPicPr>
          <p:nvPr>
            <p:custDataLst>
              <p:tags r:id="rId9"/>
            </p:custDataLst>
          </p:nvPr>
        </p:nvPicPr>
        <p:blipFill>
          <a:blip r:embed="rId10"/>
          <a:stretch>
            <a:fillRect/>
          </a:stretch>
        </p:blipFill>
        <p:spPr>
          <a:xfrm>
            <a:off x="900430" y="1316355"/>
            <a:ext cx="7380605" cy="329819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grpSp>
        <p:nvGrpSpPr>
          <p:cNvPr id="12" name="组合 11"/>
          <p:cNvGrpSpPr/>
          <p:nvPr/>
        </p:nvGrpSpPr>
        <p:grpSpPr>
          <a:xfrm>
            <a:off x="0" y="-9525"/>
            <a:ext cx="9144000" cy="781050"/>
            <a:chOff x="0" y="-15"/>
            <a:chExt cx="14400" cy="1230"/>
          </a:xfrm>
        </p:grpSpPr>
        <p:grpSp>
          <p:nvGrpSpPr>
            <p:cNvPr id="13" name="组合 12"/>
            <p:cNvGrpSpPr/>
            <p:nvPr/>
          </p:nvGrpSpPr>
          <p:grpSpPr>
            <a:xfrm>
              <a:off x="0" y="-15"/>
              <a:ext cx="14401" cy="1230"/>
              <a:chOff x="0" y="-20"/>
              <a:chExt cx="19201" cy="1640"/>
            </a:xfrm>
          </p:grpSpPr>
          <p:pic>
            <p:nvPicPr>
              <p:cNvPr id="14" name="Picture 3" descr="C:\Users\今日世纪DIY\Desktop\images\品牌标志规范_03.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4"/>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5"/>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custDataLst>
                  <p:tags r:id="rId6"/>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19" name="Picture 4" descr="C:\Users\今日世纪DIY\Desktop\images\未标题-1_06.png"/>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文本框 14"/>
          <p:cNvSpPr txBox="1"/>
          <p:nvPr/>
        </p:nvSpPr>
        <p:spPr>
          <a:xfrm>
            <a:off x="541020" y="729615"/>
            <a:ext cx="8291830" cy="368300"/>
          </a:xfrm>
          <a:prstGeom prst="rect">
            <a:avLst/>
          </a:prstGeom>
          <a:noFill/>
        </p:spPr>
        <p:txBody>
          <a:bodyPr wrap="square" rtlCol="0" anchor="t">
            <a:spAutoFit/>
          </a:bodyPr>
          <a:p>
            <a:r>
              <a:rPr lang="zh-CN" altLang="en-US" dirty="0">
                <a:solidFill>
                  <a:srgbClr val="FF0000"/>
                </a:solidFill>
                <a:sym typeface="+mn-ea"/>
              </a:rPr>
              <a:t>可查询1年内的旅客舱单海关审核状态信息，每次最多查询15天的状态信息。</a:t>
            </a:r>
            <a:endParaRPr lang="zh-CN" altLang="en-US" dirty="0">
              <a:solidFill>
                <a:srgbClr val="FF0000"/>
              </a:solidFill>
              <a:sym typeface="+mn-ea"/>
            </a:endParaRPr>
          </a:p>
        </p:txBody>
      </p:sp>
      <p:pic>
        <p:nvPicPr>
          <p:cNvPr id="20" name="图片 19"/>
          <p:cNvPicPr>
            <a:picLocks noChangeAspect="1"/>
          </p:cNvPicPr>
          <p:nvPr>
            <p:custDataLst>
              <p:tags r:id="rId9"/>
            </p:custDataLst>
          </p:nvPr>
        </p:nvPicPr>
        <p:blipFill>
          <a:blip r:embed="rId10"/>
          <a:stretch>
            <a:fillRect/>
          </a:stretch>
        </p:blipFill>
        <p:spPr>
          <a:xfrm>
            <a:off x="612140" y="1060450"/>
            <a:ext cx="7953375" cy="3554095"/>
          </a:xfrm>
          <a:prstGeom prst="rect">
            <a:avLst/>
          </a:prstGeom>
        </p:spPr>
      </p:pic>
      <p:sp>
        <p:nvSpPr>
          <p:cNvPr id="21" name="矩形 20"/>
          <p:cNvSpPr/>
          <p:nvPr>
            <p:custDataLst>
              <p:tags r:id="rId11"/>
            </p:custDataLst>
          </p:nvPr>
        </p:nvSpPr>
        <p:spPr>
          <a:xfrm>
            <a:off x="725381" y="2581767"/>
            <a:ext cx="1051109" cy="203587"/>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grpSp>
        <p:nvGrpSpPr>
          <p:cNvPr id="12" name="组合 11"/>
          <p:cNvGrpSpPr/>
          <p:nvPr/>
        </p:nvGrpSpPr>
        <p:grpSpPr>
          <a:xfrm>
            <a:off x="0" y="-9525"/>
            <a:ext cx="9144000" cy="781050"/>
            <a:chOff x="0" y="-15"/>
            <a:chExt cx="14400" cy="1230"/>
          </a:xfrm>
        </p:grpSpPr>
        <p:grpSp>
          <p:nvGrpSpPr>
            <p:cNvPr id="13" name="组合 12"/>
            <p:cNvGrpSpPr/>
            <p:nvPr/>
          </p:nvGrpSpPr>
          <p:grpSpPr>
            <a:xfrm>
              <a:off x="0" y="-15"/>
              <a:ext cx="14401" cy="1230"/>
              <a:chOff x="0" y="-20"/>
              <a:chExt cx="19201" cy="1640"/>
            </a:xfrm>
          </p:grpSpPr>
          <p:pic>
            <p:nvPicPr>
              <p:cNvPr id="14" name="Picture 3" descr="C:\Users\今日世纪DIY\Desktop\images\品牌标志规范_03.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4"/>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5"/>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custDataLst>
                  <p:tags r:id="rId6"/>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19" name="Picture 4" descr="C:\Users\今日世纪DIY\Desktop\images\未标题-1_06.png"/>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文本框 14"/>
          <p:cNvSpPr txBox="1"/>
          <p:nvPr/>
        </p:nvSpPr>
        <p:spPr>
          <a:xfrm>
            <a:off x="541020" y="729615"/>
            <a:ext cx="8291830" cy="368300"/>
          </a:xfrm>
          <a:prstGeom prst="rect">
            <a:avLst/>
          </a:prstGeom>
          <a:noFill/>
        </p:spPr>
        <p:txBody>
          <a:bodyPr wrap="square" rtlCol="0" anchor="t">
            <a:spAutoFit/>
          </a:bodyPr>
          <a:p>
            <a:r>
              <a:rPr lang="zh-CN" altLang="en-US" dirty="0">
                <a:solidFill>
                  <a:srgbClr val="FF0000"/>
                </a:solidFill>
                <a:sym typeface="+mn-ea"/>
              </a:rPr>
              <a:t>可查询进口汽车证明书的公安部回执状态。</a:t>
            </a:r>
            <a:endParaRPr lang="zh-CN" altLang="en-US" dirty="0">
              <a:solidFill>
                <a:srgbClr val="FF0000"/>
              </a:solidFill>
              <a:sym typeface="+mn-ea"/>
            </a:endParaRPr>
          </a:p>
        </p:txBody>
      </p:sp>
      <p:pic>
        <p:nvPicPr>
          <p:cNvPr id="3" name="图片 2"/>
          <p:cNvPicPr>
            <a:picLocks noChangeAspect="1"/>
          </p:cNvPicPr>
          <p:nvPr>
            <p:custDataLst>
              <p:tags r:id="rId9"/>
            </p:custDataLst>
          </p:nvPr>
        </p:nvPicPr>
        <p:blipFill>
          <a:blip r:embed="rId10"/>
          <a:stretch>
            <a:fillRect/>
          </a:stretch>
        </p:blipFill>
        <p:spPr>
          <a:xfrm>
            <a:off x="612140" y="1059815"/>
            <a:ext cx="7923530" cy="354076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grpSp>
        <p:nvGrpSpPr>
          <p:cNvPr id="12" name="组合 11"/>
          <p:cNvGrpSpPr/>
          <p:nvPr/>
        </p:nvGrpSpPr>
        <p:grpSpPr>
          <a:xfrm>
            <a:off x="0" y="-9525"/>
            <a:ext cx="9144000" cy="781050"/>
            <a:chOff x="0" y="-15"/>
            <a:chExt cx="14400" cy="1230"/>
          </a:xfrm>
        </p:grpSpPr>
        <p:grpSp>
          <p:nvGrpSpPr>
            <p:cNvPr id="13" name="组合 12"/>
            <p:cNvGrpSpPr/>
            <p:nvPr/>
          </p:nvGrpSpPr>
          <p:grpSpPr>
            <a:xfrm>
              <a:off x="0" y="-15"/>
              <a:ext cx="14401" cy="1230"/>
              <a:chOff x="0" y="-20"/>
              <a:chExt cx="19201" cy="1640"/>
            </a:xfrm>
          </p:grpSpPr>
          <p:pic>
            <p:nvPicPr>
              <p:cNvPr id="14" name="Picture 3" descr="C:\Users\今日世纪DIY\Desktop\images\品牌标志规范_03.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4"/>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5"/>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custDataLst>
                  <p:tags r:id="rId6"/>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19" name="Picture 4" descr="C:\Users\今日世纪DIY\Desktop\images\未标题-1_06.png"/>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文本框 14"/>
          <p:cNvSpPr txBox="1"/>
          <p:nvPr/>
        </p:nvSpPr>
        <p:spPr>
          <a:xfrm>
            <a:off x="541020" y="729615"/>
            <a:ext cx="8291830" cy="368300"/>
          </a:xfrm>
          <a:prstGeom prst="rect">
            <a:avLst/>
          </a:prstGeom>
          <a:noFill/>
        </p:spPr>
        <p:txBody>
          <a:bodyPr wrap="square" rtlCol="0" anchor="t">
            <a:spAutoFit/>
          </a:bodyPr>
          <a:p>
            <a:r>
              <a:rPr lang="zh-CN" altLang="en-US" dirty="0">
                <a:solidFill>
                  <a:srgbClr val="FF0000"/>
                </a:solidFill>
                <a:sym typeface="+mn-ea"/>
              </a:rPr>
              <a:t>支持查询一年内的邮递物品通关状态。</a:t>
            </a:r>
            <a:endParaRPr lang="zh-CN" altLang="en-US" dirty="0">
              <a:solidFill>
                <a:srgbClr val="FF0000"/>
              </a:solidFill>
              <a:sym typeface="+mn-ea"/>
            </a:endParaRPr>
          </a:p>
        </p:txBody>
      </p:sp>
      <p:pic>
        <p:nvPicPr>
          <p:cNvPr id="3" name="图片 2"/>
          <p:cNvPicPr>
            <a:picLocks noChangeAspect="1"/>
          </p:cNvPicPr>
          <p:nvPr>
            <p:custDataLst>
              <p:tags r:id="rId9"/>
            </p:custDataLst>
          </p:nvPr>
        </p:nvPicPr>
        <p:blipFill>
          <a:blip r:embed="rId10"/>
          <a:stretch>
            <a:fillRect/>
          </a:stretch>
        </p:blipFill>
        <p:spPr>
          <a:xfrm>
            <a:off x="612140" y="1059815"/>
            <a:ext cx="7987665" cy="3569335"/>
          </a:xfrm>
          <a:prstGeom prst="rect">
            <a:avLst/>
          </a:prstGeom>
        </p:spPr>
      </p:pic>
      <p:sp>
        <p:nvSpPr>
          <p:cNvPr id="4" name="矩形 3"/>
          <p:cNvSpPr/>
          <p:nvPr>
            <p:custDataLst>
              <p:tags r:id="rId11"/>
            </p:custDataLst>
          </p:nvPr>
        </p:nvSpPr>
        <p:spPr>
          <a:xfrm>
            <a:off x="684106" y="3003407"/>
            <a:ext cx="1051109" cy="203587"/>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grpSp>
        <p:nvGrpSpPr>
          <p:cNvPr id="12" name="组合 11"/>
          <p:cNvGrpSpPr/>
          <p:nvPr/>
        </p:nvGrpSpPr>
        <p:grpSpPr>
          <a:xfrm>
            <a:off x="0" y="-9525"/>
            <a:ext cx="9144000" cy="781050"/>
            <a:chOff x="0" y="-15"/>
            <a:chExt cx="14400" cy="1230"/>
          </a:xfrm>
        </p:grpSpPr>
        <p:grpSp>
          <p:nvGrpSpPr>
            <p:cNvPr id="13" name="组合 12"/>
            <p:cNvGrpSpPr/>
            <p:nvPr/>
          </p:nvGrpSpPr>
          <p:grpSpPr>
            <a:xfrm>
              <a:off x="0" y="-15"/>
              <a:ext cx="14401" cy="1230"/>
              <a:chOff x="0" y="-20"/>
              <a:chExt cx="19201" cy="1640"/>
            </a:xfrm>
          </p:grpSpPr>
          <p:pic>
            <p:nvPicPr>
              <p:cNvPr id="14" name="Picture 3" descr="C:\Users\今日世纪DIY\Desktop\images\品牌标志规范_03.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4"/>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5"/>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custDataLst>
                  <p:tags r:id="rId6"/>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19" name="Picture 4" descr="C:\Users\今日世纪DIY\Desktop\images\未标题-1_06.png"/>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文本框 14"/>
          <p:cNvSpPr txBox="1"/>
          <p:nvPr/>
        </p:nvSpPr>
        <p:spPr>
          <a:xfrm>
            <a:off x="541020" y="729615"/>
            <a:ext cx="8291830" cy="368300"/>
          </a:xfrm>
          <a:prstGeom prst="rect">
            <a:avLst/>
          </a:prstGeom>
          <a:noFill/>
        </p:spPr>
        <p:txBody>
          <a:bodyPr wrap="square" rtlCol="0" anchor="t">
            <a:spAutoFit/>
          </a:bodyPr>
          <a:p>
            <a:r>
              <a:rPr lang="zh-CN" altLang="en-US" dirty="0">
                <a:solidFill>
                  <a:srgbClr val="FF0000"/>
                </a:solidFill>
                <a:sym typeface="+mn-ea"/>
              </a:rPr>
              <a:t>可查询行邮税率税率信息情况。</a:t>
            </a:r>
            <a:endParaRPr lang="zh-CN" altLang="en-US" dirty="0">
              <a:solidFill>
                <a:srgbClr val="FF0000"/>
              </a:solidFill>
              <a:sym typeface="+mn-ea"/>
            </a:endParaRPr>
          </a:p>
        </p:txBody>
      </p:sp>
      <p:pic>
        <p:nvPicPr>
          <p:cNvPr id="4" name="图片 3"/>
          <p:cNvPicPr>
            <a:picLocks noChangeAspect="1"/>
          </p:cNvPicPr>
          <p:nvPr>
            <p:custDataLst>
              <p:tags r:id="rId9"/>
            </p:custDataLst>
          </p:nvPr>
        </p:nvPicPr>
        <p:blipFill>
          <a:blip r:embed="rId10"/>
          <a:stretch>
            <a:fillRect/>
          </a:stretch>
        </p:blipFill>
        <p:spPr>
          <a:xfrm>
            <a:off x="828040" y="1090295"/>
            <a:ext cx="7559675" cy="352425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1"/>
          <p:cNvGrpSpPr/>
          <p:nvPr/>
        </p:nvGrpSpPr>
        <p:grpSpPr bwMode="auto">
          <a:xfrm>
            <a:off x="1672982" y="1234574"/>
            <a:ext cx="2978785" cy="830997"/>
            <a:chOff x="922338" y="742950"/>
            <a:chExt cx="2978785" cy="830997"/>
          </a:xfrm>
        </p:grpSpPr>
        <p:sp>
          <p:nvSpPr>
            <p:cNvPr id="10" name="TextBox 9"/>
            <p:cNvSpPr txBox="1"/>
            <p:nvPr/>
          </p:nvSpPr>
          <p:spPr>
            <a:xfrm>
              <a:off x="922338" y="742950"/>
              <a:ext cx="381000" cy="830997"/>
            </a:xfrm>
            <a:prstGeom prst="rect">
              <a:avLst/>
            </a:prstGeom>
            <a:noFill/>
          </p:spPr>
          <p:txBody>
            <a:bodyPr>
              <a:spAutoFit/>
            </a:bodyPr>
            <a:lstStyle/>
            <a:p>
              <a:pPr eaLnBrk="1" fontAlgn="auto" hangingPunct="1">
                <a:spcBef>
                  <a:spcPts val="0"/>
                </a:spcBef>
                <a:spcAft>
                  <a:spcPts val="0"/>
                </a:spcAft>
                <a:defRPr/>
              </a:pPr>
              <a:r>
                <a:rPr lang="en-US" altLang="zh-CN" sz="4800" dirty="0">
                  <a:solidFill>
                    <a:schemeClr val="bg1"/>
                  </a:solidFill>
                  <a:effectLst>
                    <a:outerShdw blurRad="38100" dist="38100" dir="2700000" algn="tl">
                      <a:srgbClr val="000000">
                        <a:alpha val="43137"/>
                      </a:srgbClr>
                    </a:outerShdw>
                  </a:effectLst>
                  <a:latin typeface="+mn-lt"/>
                  <a:ea typeface="+mn-ea"/>
                </a:rPr>
                <a:t>1</a:t>
              </a:r>
              <a:endParaRPr lang="zh-CN" altLang="en-US" sz="4800" dirty="0">
                <a:solidFill>
                  <a:schemeClr val="bg1"/>
                </a:solidFill>
                <a:effectLst>
                  <a:outerShdw blurRad="38100" dist="38100" dir="2700000" algn="tl">
                    <a:srgbClr val="000000">
                      <a:alpha val="43137"/>
                    </a:srgbClr>
                  </a:outerShdw>
                </a:effectLst>
                <a:latin typeface="+mn-lt"/>
                <a:ea typeface="+mn-ea"/>
              </a:endParaRPr>
            </a:p>
          </p:txBody>
        </p:sp>
        <p:cxnSp>
          <p:nvCxnSpPr>
            <p:cNvPr id="11" name="直接连接符 10"/>
            <p:cNvCxnSpPr/>
            <p:nvPr/>
          </p:nvCxnSpPr>
          <p:spPr>
            <a:xfrm flipH="1">
              <a:off x="1405731" y="971550"/>
              <a:ext cx="186533" cy="4421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4"/>
            <p:cNvSpPr txBox="1">
              <a:spLocks noChangeArrowheads="1"/>
            </p:cNvSpPr>
            <p:nvPr/>
          </p:nvSpPr>
          <p:spPr bwMode="auto">
            <a:xfrm>
              <a:off x="1615123" y="890270"/>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总体介绍</a:t>
              </a:r>
              <a:endPar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287962" y="1234574"/>
            <a:ext cx="3045460" cy="830997"/>
            <a:chOff x="4953000" y="1276350"/>
            <a:chExt cx="3045460" cy="830997"/>
          </a:xfrm>
        </p:grpSpPr>
        <p:grpSp>
          <p:nvGrpSpPr>
            <p:cNvPr id="14" name="组合 2"/>
            <p:cNvGrpSpPr/>
            <p:nvPr/>
          </p:nvGrpSpPr>
          <p:grpSpPr bwMode="auto">
            <a:xfrm>
              <a:off x="4953000" y="1276350"/>
              <a:ext cx="3045460" cy="830997"/>
              <a:chOff x="4860925" y="862848"/>
              <a:chExt cx="3045460" cy="830703"/>
            </a:xfrm>
          </p:grpSpPr>
          <p:sp>
            <p:nvSpPr>
              <p:cNvPr id="16" name="TextBox 15"/>
              <p:cNvSpPr txBox="1"/>
              <p:nvPr/>
            </p:nvSpPr>
            <p:spPr>
              <a:xfrm>
                <a:off x="4860925" y="862848"/>
                <a:ext cx="381000" cy="830703"/>
              </a:xfrm>
              <a:prstGeom prst="rect">
                <a:avLst/>
              </a:prstGeom>
              <a:noFill/>
            </p:spPr>
            <p:txBody>
              <a:bodyPr>
                <a:spAutoFit/>
              </a:bodyPr>
              <a:lstStyle/>
              <a:p>
                <a:pPr eaLnBrk="1" fontAlgn="auto" hangingPunct="1">
                  <a:spcBef>
                    <a:spcPts val="0"/>
                  </a:spcBef>
                  <a:spcAft>
                    <a:spcPts val="0"/>
                  </a:spcAft>
                  <a:defRPr/>
                </a:pPr>
                <a:r>
                  <a:rPr lang="en-US" altLang="zh-CN" sz="4800" dirty="0">
                    <a:solidFill>
                      <a:schemeClr val="bg1"/>
                    </a:solidFill>
                    <a:effectLst>
                      <a:outerShdw blurRad="38100" dist="38100" dir="2700000" algn="tl">
                        <a:srgbClr val="000000">
                          <a:alpha val="43137"/>
                        </a:srgbClr>
                      </a:outerShdw>
                    </a:effectLst>
                    <a:latin typeface="+mn-lt"/>
                    <a:ea typeface="+mn-ea"/>
                  </a:rPr>
                  <a:t>2</a:t>
                </a:r>
                <a:endParaRPr lang="zh-CN" altLang="en-US" sz="4800" dirty="0">
                  <a:solidFill>
                    <a:schemeClr val="bg1"/>
                  </a:solidFill>
                  <a:effectLst>
                    <a:outerShdw blurRad="38100" dist="38100" dir="2700000" algn="tl">
                      <a:srgbClr val="000000">
                        <a:alpha val="43137"/>
                      </a:srgbClr>
                    </a:outerShdw>
                  </a:effectLst>
                  <a:latin typeface="+mn-lt"/>
                  <a:ea typeface="+mn-ea"/>
                </a:endParaRPr>
              </a:p>
            </p:txBody>
          </p:sp>
          <p:sp>
            <p:nvSpPr>
              <p:cNvPr id="17" name="TextBox 16"/>
              <p:cNvSpPr txBox="1">
                <a:spLocks noChangeArrowheads="1"/>
              </p:cNvSpPr>
              <p:nvPr/>
            </p:nvSpPr>
            <p:spPr bwMode="auto">
              <a:xfrm>
                <a:off x="5483225" y="1017098"/>
                <a:ext cx="2423160" cy="52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bwMode="auto">
            <a:xfrm flipH="1">
              <a:off x="5427262" y="1504950"/>
              <a:ext cx="186533" cy="4421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 name="同侧圆角矩形 33"/>
          <p:cNvSpPr/>
          <p:nvPr/>
        </p:nvSpPr>
        <p:spPr>
          <a:xfrm rot="10800000">
            <a:off x="3131832" y="9055"/>
            <a:ext cx="2816925" cy="834497"/>
          </a:xfrm>
          <a:prstGeom prst="round2SameRect">
            <a:avLst/>
          </a:prstGeom>
          <a:solidFill>
            <a:srgbClr val="00B0F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35" name="MH_Others_1"/>
          <p:cNvSpPr txBox="1"/>
          <p:nvPr>
            <p:custDataLst>
              <p:tags r:id="rId4"/>
            </p:custDataLst>
          </p:nvPr>
        </p:nvSpPr>
        <p:spPr>
          <a:xfrm>
            <a:off x="3882327" y="146218"/>
            <a:ext cx="1315933" cy="553998"/>
          </a:xfrm>
          <a:prstGeom prst="rect">
            <a:avLst/>
          </a:prstGeom>
          <a:noFill/>
        </p:spPr>
        <p:txBody>
          <a:bodyPr vert="horz" wrap="square" lIns="0" tIns="0" rIns="0" bIns="0" rtlCol="0" anchor="ctr" anchorCtr="0">
            <a:spAutoFit/>
          </a:bodyPr>
          <a:lstStyle/>
          <a:p>
            <a:pPr algn="ctr"/>
            <a:r>
              <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052" name="Picture 4" descr="C:\Users\今日世纪DIY\Desktop\images\未标题-1_06.png"/>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6391403" y="58439"/>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grpSp>
        <p:nvGrpSpPr>
          <p:cNvPr id="12" name="组合 11"/>
          <p:cNvGrpSpPr/>
          <p:nvPr/>
        </p:nvGrpSpPr>
        <p:grpSpPr>
          <a:xfrm>
            <a:off x="0" y="-9525"/>
            <a:ext cx="9144000" cy="781050"/>
            <a:chOff x="0" y="-15"/>
            <a:chExt cx="14400" cy="1230"/>
          </a:xfrm>
        </p:grpSpPr>
        <p:grpSp>
          <p:nvGrpSpPr>
            <p:cNvPr id="13" name="组合 12"/>
            <p:cNvGrpSpPr/>
            <p:nvPr/>
          </p:nvGrpSpPr>
          <p:grpSpPr>
            <a:xfrm>
              <a:off x="0" y="-15"/>
              <a:ext cx="14401" cy="1230"/>
              <a:chOff x="0" y="-20"/>
              <a:chExt cx="19201" cy="1640"/>
            </a:xfrm>
          </p:grpSpPr>
          <p:pic>
            <p:nvPicPr>
              <p:cNvPr id="14" name="Picture 3" descr="C:\Users\今日世纪DIY\Desktop\images\品牌标志规范_03.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4"/>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5"/>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custDataLst>
                  <p:tags r:id="rId6"/>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19" name="Picture 4" descr="C:\Users\今日世纪DIY\Desktop\images\未标题-1_06.png"/>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文本框 14"/>
          <p:cNvSpPr txBox="1"/>
          <p:nvPr/>
        </p:nvSpPr>
        <p:spPr>
          <a:xfrm>
            <a:off x="541020" y="729615"/>
            <a:ext cx="8291830" cy="368300"/>
          </a:xfrm>
          <a:prstGeom prst="rect">
            <a:avLst/>
          </a:prstGeom>
          <a:noFill/>
        </p:spPr>
        <p:txBody>
          <a:bodyPr wrap="square" rtlCol="0" anchor="t">
            <a:spAutoFit/>
          </a:bodyPr>
          <a:p>
            <a:r>
              <a:rPr lang="zh-CN" altLang="en-US" dirty="0">
                <a:solidFill>
                  <a:srgbClr val="FF0000"/>
                </a:solidFill>
                <a:sym typeface="+mn-ea"/>
              </a:rPr>
              <a:t>水运方式，请填写提(运)单号或集装箱号，可以补充填写分提(运)单号。</a:t>
            </a:r>
            <a:endParaRPr lang="zh-CN" altLang="en-US" dirty="0">
              <a:solidFill>
                <a:srgbClr val="FF0000"/>
              </a:solidFill>
              <a:sym typeface="+mn-ea"/>
            </a:endParaRPr>
          </a:p>
        </p:txBody>
      </p:sp>
      <p:pic>
        <p:nvPicPr>
          <p:cNvPr id="3" name="图片 2"/>
          <p:cNvPicPr>
            <a:picLocks noChangeAspect="1"/>
          </p:cNvPicPr>
          <p:nvPr>
            <p:custDataLst>
              <p:tags r:id="rId9"/>
            </p:custDataLst>
          </p:nvPr>
        </p:nvPicPr>
        <p:blipFill>
          <a:blip r:embed="rId10"/>
          <a:stretch>
            <a:fillRect/>
          </a:stretch>
        </p:blipFill>
        <p:spPr>
          <a:xfrm>
            <a:off x="814070" y="1104265"/>
            <a:ext cx="7517130" cy="3503930"/>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grpSp>
        <p:nvGrpSpPr>
          <p:cNvPr id="12" name="组合 11"/>
          <p:cNvGrpSpPr/>
          <p:nvPr/>
        </p:nvGrpSpPr>
        <p:grpSpPr>
          <a:xfrm>
            <a:off x="0" y="-9525"/>
            <a:ext cx="9144000" cy="781050"/>
            <a:chOff x="0" y="-15"/>
            <a:chExt cx="14400" cy="1230"/>
          </a:xfrm>
        </p:grpSpPr>
        <p:grpSp>
          <p:nvGrpSpPr>
            <p:cNvPr id="13" name="组合 12"/>
            <p:cNvGrpSpPr/>
            <p:nvPr/>
          </p:nvGrpSpPr>
          <p:grpSpPr>
            <a:xfrm>
              <a:off x="0" y="-15"/>
              <a:ext cx="14401" cy="1230"/>
              <a:chOff x="0" y="-20"/>
              <a:chExt cx="19201" cy="1640"/>
            </a:xfrm>
          </p:grpSpPr>
          <p:pic>
            <p:nvPicPr>
              <p:cNvPr id="14" name="Picture 3" descr="C:\Users\今日世纪DIY\Desktop\images\品牌标志规范_03.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4"/>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5"/>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custDataLst>
                  <p:tags r:id="rId6"/>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19" name="Picture 4" descr="C:\Users\今日世纪DIY\Desktop\images\未标题-1_06.png"/>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文本框 14"/>
          <p:cNvSpPr txBox="1"/>
          <p:nvPr/>
        </p:nvSpPr>
        <p:spPr>
          <a:xfrm>
            <a:off x="6515735" y="1015365"/>
            <a:ext cx="2395855" cy="2572385"/>
          </a:xfrm>
          <a:prstGeom prst="rect">
            <a:avLst/>
          </a:prstGeom>
          <a:noFill/>
        </p:spPr>
        <p:txBody>
          <a:bodyPr wrap="square" rtlCol="0" anchor="t">
            <a:noAutofit/>
          </a:bodyPr>
          <a:p>
            <a:r>
              <a:rPr lang="zh-CN" altLang="en-US" dirty="0">
                <a:solidFill>
                  <a:srgbClr val="FF0000"/>
                </a:solidFill>
                <a:sym typeface="+mn-ea"/>
              </a:rPr>
              <a:t>空运运输方式，可以补充填写分提(运)单号。 </a:t>
            </a:r>
            <a:endParaRPr lang="zh-CN" altLang="en-US" dirty="0">
              <a:solidFill>
                <a:srgbClr val="FF0000"/>
              </a:solidFill>
              <a:sym typeface="+mn-ea"/>
            </a:endParaRPr>
          </a:p>
          <a:p>
            <a:endParaRPr lang="zh-CN" altLang="en-US" dirty="0">
              <a:solidFill>
                <a:srgbClr val="FF0000"/>
              </a:solidFill>
              <a:sym typeface="+mn-ea"/>
            </a:endParaRPr>
          </a:p>
          <a:p>
            <a:endParaRPr lang="zh-CN" altLang="en-US" dirty="0">
              <a:solidFill>
                <a:srgbClr val="FF0000"/>
              </a:solidFill>
              <a:sym typeface="+mn-ea"/>
            </a:endParaRPr>
          </a:p>
          <a:p>
            <a:r>
              <a:rPr lang="zh-CN" altLang="en-US" dirty="0">
                <a:solidFill>
                  <a:srgbClr val="FF0000"/>
                </a:solidFill>
                <a:sym typeface="+mn-ea"/>
              </a:rPr>
              <a:t>铁路运输方式仅可查询最近半年内的舱单出口运抵状态。</a:t>
            </a:r>
            <a:endParaRPr lang="zh-CN" altLang="en-US" dirty="0">
              <a:solidFill>
                <a:srgbClr val="FF0000"/>
              </a:solidFill>
              <a:sym typeface="+mn-ea"/>
            </a:endParaRPr>
          </a:p>
        </p:txBody>
      </p:sp>
      <p:pic>
        <p:nvPicPr>
          <p:cNvPr id="6" name="图片 5"/>
          <p:cNvPicPr>
            <a:picLocks noChangeAspect="1"/>
          </p:cNvPicPr>
          <p:nvPr>
            <p:custDataLst>
              <p:tags r:id="rId9"/>
            </p:custDataLst>
          </p:nvPr>
        </p:nvPicPr>
        <p:blipFill>
          <a:blip r:embed="rId10"/>
          <a:stretch>
            <a:fillRect/>
          </a:stretch>
        </p:blipFill>
        <p:spPr>
          <a:xfrm>
            <a:off x="755650" y="993775"/>
            <a:ext cx="4930140" cy="1141095"/>
          </a:xfrm>
          <a:prstGeom prst="rect">
            <a:avLst/>
          </a:prstGeom>
        </p:spPr>
      </p:pic>
      <p:pic>
        <p:nvPicPr>
          <p:cNvPr id="7" name="图片 6"/>
          <p:cNvPicPr>
            <a:picLocks noChangeAspect="1"/>
          </p:cNvPicPr>
          <p:nvPr>
            <p:custDataLst>
              <p:tags r:id="rId11"/>
            </p:custDataLst>
          </p:nvPr>
        </p:nvPicPr>
        <p:blipFill>
          <a:blip r:embed="rId12"/>
          <a:stretch>
            <a:fillRect/>
          </a:stretch>
        </p:blipFill>
        <p:spPr>
          <a:xfrm>
            <a:off x="683895" y="2212975"/>
            <a:ext cx="5190490" cy="991870"/>
          </a:xfrm>
          <a:prstGeom prst="rect">
            <a:avLst/>
          </a:prstGeom>
        </p:spPr>
      </p:pic>
      <p:pic>
        <p:nvPicPr>
          <p:cNvPr id="4" name="图片 3"/>
          <p:cNvPicPr>
            <a:picLocks noChangeAspect="1"/>
          </p:cNvPicPr>
          <p:nvPr>
            <p:custDataLst>
              <p:tags r:id="rId13"/>
            </p:custDataLst>
          </p:nvPr>
        </p:nvPicPr>
        <p:blipFill>
          <a:blip r:embed="rId14"/>
          <a:stretch>
            <a:fillRect/>
          </a:stretch>
        </p:blipFill>
        <p:spPr>
          <a:xfrm>
            <a:off x="755650" y="3282950"/>
            <a:ext cx="5541010" cy="1333500"/>
          </a:xfrm>
          <a:prstGeom prst="rect">
            <a:avLst/>
          </a:prstGeom>
        </p:spPr>
      </p:pic>
      <p:sp>
        <p:nvSpPr>
          <p:cNvPr id="8" name="矩形 7"/>
          <p:cNvSpPr/>
          <p:nvPr>
            <p:custDataLst>
              <p:tags r:id="rId15"/>
            </p:custDataLst>
          </p:nvPr>
        </p:nvSpPr>
        <p:spPr>
          <a:xfrm>
            <a:off x="1619885" y="1203325"/>
            <a:ext cx="367665" cy="23495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16"/>
            </p:custDataLst>
          </p:nvPr>
        </p:nvSpPr>
        <p:spPr>
          <a:xfrm>
            <a:off x="1987550" y="2427605"/>
            <a:ext cx="367665" cy="23495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custDataLst>
              <p:tags r:id="rId17"/>
            </p:custDataLst>
          </p:nvPr>
        </p:nvSpPr>
        <p:spPr>
          <a:xfrm>
            <a:off x="2667000" y="3435350"/>
            <a:ext cx="416560" cy="23495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grpSp>
        <p:nvGrpSpPr>
          <p:cNvPr id="12" name="组合 11"/>
          <p:cNvGrpSpPr/>
          <p:nvPr/>
        </p:nvGrpSpPr>
        <p:grpSpPr>
          <a:xfrm>
            <a:off x="0" y="-9525"/>
            <a:ext cx="9144000" cy="781050"/>
            <a:chOff x="0" y="-15"/>
            <a:chExt cx="14400" cy="1230"/>
          </a:xfrm>
        </p:grpSpPr>
        <p:grpSp>
          <p:nvGrpSpPr>
            <p:cNvPr id="13" name="组合 12"/>
            <p:cNvGrpSpPr/>
            <p:nvPr/>
          </p:nvGrpSpPr>
          <p:grpSpPr>
            <a:xfrm>
              <a:off x="0" y="-15"/>
              <a:ext cx="14401" cy="1230"/>
              <a:chOff x="0" y="-20"/>
              <a:chExt cx="19201" cy="1640"/>
            </a:xfrm>
          </p:grpSpPr>
          <p:pic>
            <p:nvPicPr>
              <p:cNvPr id="14" name="Picture 3" descr="C:\Users\今日世纪DIY\Desktop\images\品牌标志规范_03.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4"/>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5"/>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custDataLst>
                  <p:tags r:id="rId6"/>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19" name="Picture 4" descr="C:\Users\今日世纪DIY\Desktop\images\未标题-1_06.png"/>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图片 3"/>
          <p:cNvPicPr>
            <a:picLocks noChangeAspect="1"/>
          </p:cNvPicPr>
          <p:nvPr>
            <p:custDataLst>
              <p:tags r:id="rId9"/>
            </p:custDataLst>
          </p:nvPr>
        </p:nvPicPr>
        <p:blipFill>
          <a:blip r:embed="rId10"/>
          <a:stretch>
            <a:fillRect/>
          </a:stretch>
        </p:blipFill>
        <p:spPr>
          <a:xfrm>
            <a:off x="107950" y="1059815"/>
            <a:ext cx="7684770" cy="3582035"/>
          </a:xfrm>
          <a:prstGeom prst="rect">
            <a:avLst/>
          </a:prstGeom>
        </p:spPr>
      </p:pic>
      <p:pic>
        <p:nvPicPr>
          <p:cNvPr id="6" name="图片 5"/>
          <p:cNvPicPr>
            <a:picLocks noChangeAspect="1"/>
          </p:cNvPicPr>
          <p:nvPr>
            <p:custDataLst>
              <p:tags r:id="rId11"/>
            </p:custDataLst>
          </p:nvPr>
        </p:nvPicPr>
        <p:blipFill>
          <a:blip r:embed="rId12"/>
          <a:stretch>
            <a:fillRect/>
          </a:stretch>
        </p:blipFill>
        <p:spPr>
          <a:xfrm>
            <a:off x="1259840" y="3004185"/>
            <a:ext cx="3842385" cy="862330"/>
          </a:xfrm>
          <a:prstGeom prst="rect">
            <a:avLst/>
          </a:prstGeom>
        </p:spPr>
      </p:pic>
      <p:pic>
        <p:nvPicPr>
          <p:cNvPr id="7" name="图片 6"/>
          <p:cNvPicPr>
            <a:picLocks noChangeAspect="1"/>
          </p:cNvPicPr>
          <p:nvPr>
            <p:custDataLst>
              <p:tags r:id="rId13"/>
            </p:custDataLst>
          </p:nvPr>
        </p:nvPicPr>
        <p:blipFill>
          <a:blip r:embed="rId14"/>
          <a:stretch>
            <a:fillRect/>
          </a:stretch>
        </p:blipFill>
        <p:spPr>
          <a:xfrm>
            <a:off x="1219200" y="3796030"/>
            <a:ext cx="3955415" cy="828675"/>
          </a:xfrm>
          <a:prstGeom prst="rect">
            <a:avLst/>
          </a:prstGeom>
        </p:spPr>
      </p:pic>
      <p:pic>
        <p:nvPicPr>
          <p:cNvPr id="8" name="图片 7"/>
          <p:cNvPicPr>
            <a:picLocks noChangeAspect="1"/>
          </p:cNvPicPr>
          <p:nvPr>
            <p:custDataLst>
              <p:tags r:id="rId15"/>
            </p:custDataLst>
          </p:nvPr>
        </p:nvPicPr>
        <p:blipFill>
          <a:blip r:embed="rId16"/>
          <a:stretch>
            <a:fillRect/>
          </a:stretch>
        </p:blipFill>
        <p:spPr>
          <a:xfrm>
            <a:off x="5112385" y="3056255"/>
            <a:ext cx="4031615" cy="810260"/>
          </a:xfrm>
          <a:prstGeom prst="rect">
            <a:avLst/>
          </a:prstGeom>
        </p:spPr>
      </p:pic>
      <p:sp>
        <p:nvSpPr>
          <p:cNvPr id="15" name="文本框 14"/>
          <p:cNvSpPr txBox="1"/>
          <p:nvPr/>
        </p:nvSpPr>
        <p:spPr>
          <a:xfrm>
            <a:off x="541020" y="729615"/>
            <a:ext cx="8291830" cy="645160"/>
          </a:xfrm>
          <a:prstGeom prst="rect">
            <a:avLst/>
          </a:prstGeom>
          <a:noFill/>
        </p:spPr>
        <p:txBody>
          <a:bodyPr wrap="square" rtlCol="0" anchor="t">
            <a:spAutoFit/>
          </a:bodyPr>
          <a:p>
            <a:r>
              <a:rPr lang="zh-CN" altLang="en-US" dirty="0">
                <a:solidFill>
                  <a:srgbClr val="FF0000"/>
                </a:solidFill>
                <a:sym typeface="+mn-ea"/>
              </a:rPr>
              <a:t>可查询水运/空运/铁路/公路运输方式</a:t>
            </a:r>
            <a:r>
              <a:rPr lang="zh-CN" altLang="en-US" dirty="0">
                <a:solidFill>
                  <a:srgbClr val="FF0000"/>
                </a:solidFill>
                <a:sym typeface="+mn-ea"/>
              </a:rPr>
              <a:t>最近半年内</a:t>
            </a:r>
            <a:r>
              <a:rPr lang="zh-CN" altLang="en-US" dirty="0">
                <a:solidFill>
                  <a:srgbClr val="FF0000"/>
                </a:solidFill>
                <a:sym typeface="+mn-ea"/>
              </a:rPr>
              <a:t>进出口舱单通关状态信息。</a:t>
            </a:r>
            <a:endParaRPr lang="zh-CN" altLang="en-US" dirty="0">
              <a:solidFill>
                <a:srgbClr val="FF0000"/>
              </a:solidFill>
              <a:sym typeface="+mn-ea"/>
            </a:endParaRPr>
          </a:p>
          <a:p>
            <a:endParaRPr lang="zh-CN" altLang="en-US" dirty="0">
              <a:solidFill>
                <a:srgbClr val="FF0000"/>
              </a:solidFill>
              <a:sym typeface="+mn-ea"/>
            </a:endParaRPr>
          </a:p>
        </p:txBody>
      </p:sp>
      <p:sp>
        <p:nvSpPr>
          <p:cNvPr id="10" name="矩形 9"/>
          <p:cNvSpPr/>
          <p:nvPr>
            <p:custDataLst>
              <p:tags r:id="rId17"/>
            </p:custDataLst>
          </p:nvPr>
        </p:nvSpPr>
        <p:spPr>
          <a:xfrm>
            <a:off x="5111750" y="3414395"/>
            <a:ext cx="2330450" cy="22796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5102225" y="3940175"/>
            <a:ext cx="3938905" cy="368300"/>
          </a:xfrm>
          <a:prstGeom prst="rect">
            <a:avLst/>
          </a:prstGeom>
          <a:noFill/>
        </p:spPr>
        <p:txBody>
          <a:bodyPr wrap="square" rtlCol="0" anchor="t">
            <a:spAutoFit/>
          </a:bodyPr>
          <a:p>
            <a:r>
              <a:rPr lang="zh-CN" altLang="en-US">
                <a:solidFill>
                  <a:srgbClr val="FF0000"/>
                </a:solidFill>
              </a:rPr>
              <a:t>公路运输方式，货物运输批次号必填。</a:t>
            </a:r>
            <a:endParaRPr lang="zh-CN" altLang="en-US">
              <a:solidFill>
                <a:srgbClr val="FF0000"/>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grpSp>
        <p:nvGrpSpPr>
          <p:cNvPr id="12" name="组合 11"/>
          <p:cNvGrpSpPr/>
          <p:nvPr/>
        </p:nvGrpSpPr>
        <p:grpSpPr>
          <a:xfrm>
            <a:off x="0" y="-9525"/>
            <a:ext cx="9144000" cy="781050"/>
            <a:chOff x="0" y="-15"/>
            <a:chExt cx="14400" cy="1230"/>
          </a:xfrm>
        </p:grpSpPr>
        <p:grpSp>
          <p:nvGrpSpPr>
            <p:cNvPr id="13" name="组合 12"/>
            <p:cNvGrpSpPr/>
            <p:nvPr/>
          </p:nvGrpSpPr>
          <p:grpSpPr>
            <a:xfrm>
              <a:off x="0" y="-15"/>
              <a:ext cx="14401" cy="1230"/>
              <a:chOff x="0" y="-20"/>
              <a:chExt cx="19201" cy="1640"/>
            </a:xfrm>
          </p:grpSpPr>
          <p:pic>
            <p:nvPicPr>
              <p:cNvPr id="14" name="Picture 3" descr="C:\Users\今日世纪DIY\Desktop\images\品牌标志规范_03.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4"/>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5"/>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custDataLst>
                  <p:tags r:id="rId6"/>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19" name="Picture 4" descr="C:\Users\今日世纪DIY\Desktop\images\未标题-1_06.png"/>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文本框 14"/>
          <p:cNvSpPr txBox="1"/>
          <p:nvPr/>
        </p:nvSpPr>
        <p:spPr>
          <a:xfrm>
            <a:off x="541020" y="729615"/>
            <a:ext cx="8291830" cy="368300"/>
          </a:xfrm>
          <a:prstGeom prst="rect">
            <a:avLst/>
          </a:prstGeom>
          <a:noFill/>
        </p:spPr>
        <p:txBody>
          <a:bodyPr wrap="square" rtlCol="0" anchor="t">
            <a:spAutoFit/>
          </a:bodyPr>
          <a:p>
            <a:r>
              <a:rPr lang="zh-CN" altLang="en-US" dirty="0">
                <a:solidFill>
                  <a:srgbClr val="FF0000"/>
                </a:solidFill>
                <a:sym typeface="+mn-ea"/>
              </a:rPr>
              <a:t> 可查询已经审批通过的车辆备案信息。</a:t>
            </a:r>
            <a:endParaRPr lang="zh-CN" altLang="en-US" dirty="0">
              <a:solidFill>
                <a:srgbClr val="FF0000"/>
              </a:solidFill>
              <a:sym typeface="+mn-ea"/>
            </a:endParaRPr>
          </a:p>
        </p:txBody>
      </p:sp>
      <p:pic>
        <p:nvPicPr>
          <p:cNvPr id="6" name="图片 5"/>
          <p:cNvPicPr>
            <a:picLocks noChangeAspect="1"/>
          </p:cNvPicPr>
          <p:nvPr>
            <p:custDataLst>
              <p:tags r:id="rId9"/>
            </p:custDataLst>
          </p:nvPr>
        </p:nvPicPr>
        <p:blipFill>
          <a:blip r:embed="rId10"/>
          <a:stretch>
            <a:fillRect/>
          </a:stretch>
        </p:blipFill>
        <p:spPr>
          <a:xfrm>
            <a:off x="755650" y="1097915"/>
            <a:ext cx="7620000" cy="3552190"/>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grpSp>
        <p:nvGrpSpPr>
          <p:cNvPr id="12" name="组合 11"/>
          <p:cNvGrpSpPr/>
          <p:nvPr/>
        </p:nvGrpSpPr>
        <p:grpSpPr>
          <a:xfrm>
            <a:off x="0" y="-9525"/>
            <a:ext cx="9144000" cy="781050"/>
            <a:chOff x="0" y="-15"/>
            <a:chExt cx="14400" cy="1230"/>
          </a:xfrm>
        </p:grpSpPr>
        <p:grpSp>
          <p:nvGrpSpPr>
            <p:cNvPr id="13" name="组合 12"/>
            <p:cNvGrpSpPr/>
            <p:nvPr/>
          </p:nvGrpSpPr>
          <p:grpSpPr>
            <a:xfrm>
              <a:off x="0" y="-15"/>
              <a:ext cx="14401" cy="1230"/>
              <a:chOff x="0" y="-20"/>
              <a:chExt cx="19201" cy="1640"/>
            </a:xfrm>
          </p:grpSpPr>
          <p:pic>
            <p:nvPicPr>
              <p:cNvPr id="14" name="Picture 3" descr="C:\Users\今日世纪DIY\Desktop\images\品牌标志规范_03.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4"/>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5"/>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custDataLst>
                  <p:tags r:id="rId6"/>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19" name="Picture 4" descr="C:\Users\今日世纪DIY\Desktop\images\未标题-1_06.png"/>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文本框 14"/>
          <p:cNvSpPr txBox="1"/>
          <p:nvPr/>
        </p:nvSpPr>
        <p:spPr>
          <a:xfrm>
            <a:off x="541020" y="729615"/>
            <a:ext cx="8291830" cy="368300"/>
          </a:xfrm>
          <a:prstGeom prst="rect">
            <a:avLst/>
          </a:prstGeom>
          <a:noFill/>
        </p:spPr>
        <p:txBody>
          <a:bodyPr wrap="square" rtlCol="0" anchor="t">
            <a:spAutoFit/>
          </a:bodyPr>
          <a:p>
            <a:r>
              <a:rPr lang="zh-CN" altLang="en-US" dirty="0">
                <a:solidFill>
                  <a:srgbClr val="FF0000"/>
                </a:solidFill>
                <a:sym typeface="+mn-ea"/>
              </a:rPr>
              <a:t>海关原产地证请使用证书号，贸促会原产地证请使用发票号及统一社会信用代码。</a:t>
            </a:r>
            <a:endParaRPr lang="zh-CN" altLang="en-US" dirty="0">
              <a:solidFill>
                <a:srgbClr val="FF0000"/>
              </a:solidFill>
              <a:sym typeface="+mn-ea"/>
            </a:endParaRPr>
          </a:p>
        </p:txBody>
      </p:sp>
      <p:pic>
        <p:nvPicPr>
          <p:cNvPr id="3" name="图片 2"/>
          <p:cNvPicPr>
            <a:picLocks noChangeAspect="1"/>
          </p:cNvPicPr>
          <p:nvPr>
            <p:custDataLst>
              <p:tags r:id="rId9"/>
            </p:custDataLst>
          </p:nvPr>
        </p:nvPicPr>
        <p:blipFill>
          <a:blip r:embed="rId10"/>
          <a:stretch>
            <a:fillRect/>
          </a:stretch>
        </p:blipFill>
        <p:spPr>
          <a:xfrm>
            <a:off x="733425" y="1059815"/>
            <a:ext cx="7677150" cy="3578860"/>
          </a:xfrm>
          <a:prstGeom prst="rect">
            <a:avLst/>
          </a:prstGeom>
        </p:spPr>
      </p:pic>
      <p:pic>
        <p:nvPicPr>
          <p:cNvPr id="4" name="图片 3"/>
          <p:cNvPicPr>
            <a:picLocks noChangeAspect="1"/>
          </p:cNvPicPr>
          <p:nvPr>
            <p:custDataLst>
              <p:tags r:id="rId11"/>
            </p:custDataLst>
          </p:nvPr>
        </p:nvPicPr>
        <p:blipFill>
          <a:blip r:embed="rId12"/>
          <a:stretch>
            <a:fillRect/>
          </a:stretch>
        </p:blipFill>
        <p:spPr>
          <a:xfrm>
            <a:off x="1836420" y="3703320"/>
            <a:ext cx="6509385" cy="640715"/>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grpSp>
        <p:nvGrpSpPr>
          <p:cNvPr id="12" name="组合 11"/>
          <p:cNvGrpSpPr/>
          <p:nvPr/>
        </p:nvGrpSpPr>
        <p:grpSpPr>
          <a:xfrm>
            <a:off x="0" y="-9525"/>
            <a:ext cx="9144000" cy="781050"/>
            <a:chOff x="0" y="-15"/>
            <a:chExt cx="14400" cy="1230"/>
          </a:xfrm>
        </p:grpSpPr>
        <p:grpSp>
          <p:nvGrpSpPr>
            <p:cNvPr id="13" name="组合 12"/>
            <p:cNvGrpSpPr/>
            <p:nvPr/>
          </p:nvGrpSpPr>
          <p:grpSpPr>
            <a:xfrm>
              <a:off x="0" y="-15"/>
              <a:ext cx="14401" cy="1230"/>
              <a:chOff x="0" y="-20"/>
              <a:chExt cx="19201" cy="1640"/>
            </a:xfrm>
          </p:grpSpPr>
          <p:pic>
            <p:nvPicPr>
              <p:cNvPr id="14" name="Picture 3" descr="C:\Users\今日世纪DIY\Desktop\images\品牌标志规范_03.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4"/>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5"/>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9"/>
              <p:cNvSpPr txBox="1"/>
              <p:nvPr>
                <p:custDataLst>
                  <p:tags r:id="rId6"/>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19" name="Picture 4" descr="C:\Users\今日世纪DIY\Desktop\images\未标题-1_06.png"/>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文本框 14"/>
          <p:cNvSpPr txBox="1"/>
          <p:nvPr/>
        </p:nvSpPr>
        <p:spPr>
          <a:xfrm>
            <a:off x="828040" y="729615"/>
            <a:ext cx="8291830" cy="645160"/>
          </a:xfrm>
          <a:prstGeom prst="rect">
            <a:avLst/>
          </a:prstGeom>
          <a:noFill/>
        </p:spPr>
        <p:txBody>
          <a:bodyPr wrap="square" rtlCol="0" anchor="t">
            <a:spAutoFit/>
          </a:bodyPr>
          <a:p>
            <a:r>
              <a:rPr lang="zh-CN" altLang="en-US" dirty="0">
                <a:solidFill>
                  <a:srgbClr val="FF0000"/>
                </a:solidFill>
                <a:sym typeface="+mn-ea"/>
              </a:rPr>
              <a:t>查询进出口报关单通关状态。录统一编号或报关单号均可查询。</a:t>
            </a:r>
            <a:endParaRPr lang="zh-CN" altLang="en-US" dirty="0">
              <a:solidFill>
                <a:srgbClr val="FF0000"/>
              </a:solidFill>
              <a:sym typeface="+mn-ea"/>
            </a:endParaRPr>
          </a:p>
          <a:p>
            <a:endParaRPr lang="zh-CN" altLang="en-US" dirty="0">
              <a:solidFill>
                <a:srgbClr val="FF0000"/>
              </a:solidFill>
              <a:sym typeface="+mn-ea"/>
            </a:endParaRPr>
          </a:p>
        </p:txBody>
      </p:sp>
      <p:pic>
        <p:nvPicPr>
          <p:cNvPr id="7" name="图片 6"/>
          <p:cNvPicPr>
            <a:picLocks noChangeAspect="1"/>
          </p:cNvPicPr>
          <p:nvPr>
            <p:custDataLst>
              <p:tags r:id="rId9"/>
            </p:custDataLst>
          </p:nvPr>
        </p:nvPicPr>
        <p:blipFill>
          <a:blip r:embed="rId10"/>
          <a:stretch>
            <a:fillRect/>
          </a:stretch>
        </p:blipFill>
        <p:spPr>
          <a:xfrm>
            <a:off x="765175" y="1059815"/>
            <a:ext cx="7614920" cy="3550285"/>
          </a:xfrm>
          <a:prstGeom prst="rect">
            <a:avLst/>
          </a:prstGeom>
        </p:spPr>
      </p:pic>
      <p:sp>
        <p:nvSpPr>
          <p:cNvPr id="8" name="文本框 7"/>
          <p:cNvSpPr txBox="1"/>
          <p:nvPr>
            <p:custDataLst>
              <p:tags r:id="rId11"/>
            </p:custDataLst>
          </p:nvPr>
        </p:nvSpPr>
        <p:spPr>
          <a:xfrm>
            <a:off x="2051685" y="3651885"/>
            <a:ext cx="8291830" cy="368300"/>
          </a:xfrm>
          <a:prstGeom prst="rect">
            <a:avLst/>
          </a:prstGeom>
          <a:noFill/>
        </p:spPr>
        <p:txBody>
          <a:bodyPr wrap="square" rtlCol="0" anchor="t">
            <a:spAutoFit/>
          </a:bodyPr>
          <a:p>
            <a:endParaRPr lang="zh-CN" altLang="en-US" dirty="0">
              <a:solidFill>
                <a:srgbClr val="FF0000"/>
              </a:solidFill>
              <a:sym typeface="+mn-ea"/>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86039" y="1642051"/>
            <a:ext cx="3456645" cy="1198880"/>
          </a:xfrm>
          <a:prstGeom prst="rect">
            <a:avLst/>
          </a:prstGeom>
          <a:noFill/>
        </p:spPr>
        <p:txBody>
          <a:bodyPr wrap="square" rtlCol="0">
            <a:spAutoFit/>
          </a:bodyPr>
          <a:lstStyle/>
          <a:p>
            <a:r>
              <a:rPr lang="en-US" altLang="zh-CN" sz="7200" dirty="0">
                <a:solidFill>
                  <a:schemeClr val="bg1"/>
                </a:solidFill>
                <a:latin typeface="微软雅黑" panose="020B0503020204020204" pitchFamily="34" charset="-122"/>
                <a:ea typeface="微软雅黑" panose="020B0503020204020204" pitchFamily="34" charset="-122"/>
              </a:rPr>
              <a:t>Thanks</a:t>
            </a:r>
            <a:endParaRPr lang="en-US" altLang="zh-CN" sz="7200"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5076048" y="2646366"/>
            <a:ext cx="3276625" cy="33718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河北省电子口岸发展股份有限公司</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6084168" y="4623977"/>
            <a:ext cx="2016224" cy="306705"/>
          </a:xfrm>
          <a:prstGeom prst="rect">
            <a:avLst/>
          </a:prstGeom>
          <a:noFill/>
        </p:spPr>
        <p:txBody>
          <a:bodyPr wrap="square" rtlCol="0">
            <a:spAutoFit/>
          </a:bodyPr>
          <a:lstStyle/>
          <a:p>
            <a:r>
              <a:rPr lang="en-US" altLang="zh-CN" sz="1400" dirty="0">
                <a:solidFill>
                  <a:srgbClr val="0085D0"/>
                </a:solidFill>
                <a:latin typeface="微软雅黑" panose="020B0503020204020204" pitchFamily="34" charset="-122"/>
                <a:ea typeface="微软雅黑" panose="020B0503020204020204" pitchFamily="34" charset="-122"/>
              </a:rPr>
              <a:t>www.hebeieport.com</a:t>
            </a:r>
            <a:endParaRPr lang="en-US" altLang="zh-CN" sz="1400" dirty="0">
              <a:solidFill>
                <a:srgbClr val="0085D0"/>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902970" y="2890838"/>
            <a:ext cx="3506153" cy="776764"/>
            <a:chOff x="1897" y="5484"/>
            <a:chExt cx="7362" cy="1631"/>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 y="5484"/>
              <a:ext cx="1603" cy="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459" y="5976"/>
              <a:ext cx="4800" cy="644"/>
            </a:xfrm>
            <a:prstGeom prst="rect">
              <a:avLst/>
            </a:prstGeom>
            <a:noFill/>
          </p:spPr>
          <p:txBody>
            <a:bodyPr wrap="square" rtlCol="0">
              <a:spAutoFit/>
            </a:bodyPr>
            <a:lstStyle/>
            <a:p>
              <a:r>
                <a:rPr lang="zh-CN" altLang="en-US" sz="1400" dirty="0">
                  <a:solidFill>
                    <a:schemeClr val="bg1"/>
                  </a:solidFill>
                  <a:latin typeface="黑体" panose="02010609060101010101" pitchFamily="49" charset="-122"/>
                  <a:ea typeface="黑体" panose="02010609060101010101" pitchFamily="49" charset="-122"/>
                </a:rPr>
                <a:t>河北国际贸易单一窗口</a:t>
              </a:r>
              <a:endParaRPr lang="en-US" altLang="zh-CN" sz="1400" dirty="0">
                <a:solidFill>
                  <a:schemeClr val="bg1"/>
                </a:solidFill>
                <a:latin typeface="黑体" panose="02010609060101010101" pitchFamily="49" charset="-122"/>
                <a:ea typeface="黑体" panose="02010609060101010101" pitchFamily="49" charset="-122"/>
              </a:endParaRPr>
            </a:p>
          </p:txBody>
        </p:sp>
      </p:grpSp>
      <p:sp>
        <p:nvSpPr>
          <p:cNvPr id="3" name="矩形 2"/>
          <p:cNvSpPr/>
          <p:nvPr/>
        </p:nvSpPr>
        <p:spPr>
          <a:xfrm>
            <a:off x="6054550" y="2998400"/>
            <a:ext cx="1338580" cy="368300"/>
          </a:xfrm>
          <a:prstGeom prst="rect">
            <a:avLst/>
          </a:prstGeom>
        </p:spPr>
        <p:txBody>
          <a:bodyPr wrap="none">
            <a:spAutoFit/>
          </a:bodyPr>
          <a:lstStyle/>
          <a:p>
            <a:r>
              <a:rPr lang="en-US" altLang="zh-CN" b="1" dirty="0">
                <a:solidFill>
                  <a:schemeClr val="bg1"/>
                </a:solidFill>
                <a:latin typeface="黑体" panose="02010609060101010101" pitchFamily="49" charset="-122"/>
                <a:ea typeface="黑体" panose="02010609060101010101" pitchFamily="49" charset="-122"/>
              </a:rPr>
              <a:t>0311-95198</a:t>
            </a:r>
            <a:endParaRPr lang="zh-CN" altLang="en-US" b="1" dirty="0">
              <a:solidFill>
                <a:schemeClr val="bg1"/>
              </a:solidFill>
              <a:latin typeface="黑体" panose="02010609060101010101" pitchFamily="49" charset="-122"/>
              <a:ea typeface="黑体" panose="02010609060101010101" pitchFamily="49" charset="-122"/>
            </a:endParaRPr>
          </a:p>
        </p:txBody>
      </p:sp>
      <p:cxnSp>
        <p:nvCxnSpPr>
          <p:cNvPr id="12" name="直接连接符 11"/>
          <p:cNvCxnSpPr/>
          <p:nvPr/>
        </p:nvCxnSpPr>
        <p:spPr>
          <a:xfrm>
            <a:off x="4986039" y="1581150"/>
            <a:ext cx="0" cy="16764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770573" y="867728"/>
            <a:ext cx="3639026" cy="1012508"/>
            <a:chOff x="1618" y="3222"/>
            <a:chExt cx="7641" cy="2126"/>
          </a:xfrm>
        </p:grpSpPr>
        <p:sp>
          <p:nvSpPr>
            <p:cNvPr id="9" name="TextBox 8"/>
            <p:cNvSpPr txBox="1"/>
            <p:nvPr/>
          </p:nvSpPr>
          <p:spPr>
            <a:xfrm>
              <a:off x="4459" y="3800"/>
              <a:ext cx="4800" cy="1548"/>
            </a:xfrm>
            <a:prstGeom prst="rect">
              <a:avLst/>
            </a:prstGeom>
            <a:noFill/>
          </p:spPr>
          <p:txBody>
            <a:bodyPr wrap="square" rtlCol="0">
              <a:spAutoFit/>
            </a:bodyPr>
            <a:lstStyle/>
            <a:p>
              <a:r>
                <a:rPr lang="en-US" altLang="zh-CN" sz="1400" dirty="0">
                  <a:solidFill>
                    <a:schemeClr val="bg1"/>
                  </a:solidFill>
                  <a:latin typeface="黑体" panose="02010609060101010101" pitchFamily="49" charset="-122"/>
                  <a:ea typeface="黑体" panose="02010609060101010101" pitchFamily="49" charset="-122"/>
                </a:rPr>
                <a:t>QQ</a:t>
              </a:r>
              <a:r>
                <a:rPr lang="zh-CN" altLang="en-US" sz="1400" dirty="0">
                  <a:solidFill>
                    <a:schemeClr val="bg1"/>
                  </a:solidFill>
                  <a:latin typeface="黑体" panose="02010609060101010101" pitchFamily="49" charset="-122"/>
                  <a:ea typeface="黑体" panose="02010609060101010101" pitchFamily="49" charset="-122"/>
                </a:rPr>
                <a:t>群</a:t>
              </a:r>
              <a:r>
                <a:rPr lang="en-US" altLang="zh-CN" sz="1400" dirty="0">
                  <a:solidFill>
                    <a:schemeClr val="bg1"/>
                  </a:solidFill>
                  <a:latin typeface="黑体" panose="02010609060101010101" pitchFamily="49" charset="-122"/>
                  <a:ea typeface="黑体" panose="02010609060101010101" pitchFamily="49" charset="-122"/>
                </a:rPr>
                <a:t>:849251833 </a:t>
              </a:r>
              <a:endParaRPr lang="en-US" altLang="zh-CN" sz="1400" dirty="0">
                <a:solidFill>
                  <a:schemeClr val="bg1"/>
                </a:solidFill>
                <a:latin typeface="黑体" panose="02010609060101010101" pitchFamily="49" charset="-122"/>
                <a:ea typeface="黑体" panose="02010609060101010101" pitchFamily="49" charset="-122"/>
              </a:endParaRPr>
            </a:p>
            <a:p>
              <a:r>
                <a:rPr lang="en-US" altLang="zh-CN" sz="1400" dirty="0">
                  <a:solidFill>
                    <a:schemeClr val="bg1"/>
                  </a:solidFill>
                  <a:latin typeface="黑体" panose="02010609060101010101" pitchFamily="49" charset="-122"/>
                  <a:ea typeface="黑体" panose="02010609060101010101" pitchFamily="49" charset="-122"/>
                </a:rPr>
                <a:t>(</a:t>
              </a:r>
              <a:r>
                <a:rPr lang="zh-CN" altLang="en-US" sz="1400" dirty="0">
                  <a:solidFill>
                    <a:schemeClr val="bg1"/>
                  </a:solidFill>
                  <a:latin typeface="黑体" panose="02010609060101010101" pitchFamily="49" charset="-122"/>
                  <a:ea typeface="黑体" panose="02010609060101010101" pitchFamily="49" charset="-122"/>
                </a:rPr>
                <a:t>河北单一窗口货主服务</a:t>
              </a:r>
              <a:r>
                <a:rPr lang="en-US" altLang="zh-CN" sz="1400" dirty="0">
                  <a:solidFill>
                    <a:schemeClr val="bg1"/>
                  </a:solidFill>
                  <a:latin typeface="黑体" panose="02010609060101010101" pitchFamily="49" charset="-122"/>
                  <a:ea typeface="黑体" panose="02010609060101010101" pitchFamily="49" charset="-122"/>
                </a:rPr>
                <a:t>2</a:t>
              </a:r>
              <a:r>
                <a:rPr lang="zh-CN" altLang="en-US" sz="1400" dirty="0">
                  <a:solidFill>
                    <a:schemeClr val="bg1"/>
                  </a:solidFill>
                  <a:latin typeface="黑体" panose="02010609060101010101" pitchFamily="49" charset="-122"/>
                  <a:ea typeface="黑体" panose="02010609060101010101" pitchFamily="49" charset="-122"/>
                </a:rPr>
                <a:t>群</a:t>
              </a:r>
              <a:r>
                <a:rPr lang="en-US" altLang="zh-CN" sz="1400" dirty="0">
                  <a:solidFill>
                    <a:schemeClr val="bg1"/>
                  </a:solidFill>
                  <a:latin typeface="黑体" panose="02010609060101010101" pitchFamily="49" charset="-122"/>
                  <a:ea typeface="黑体" panose="02010609060101010101" pitchFamily="49" charset="-122"/>
                </a:rPr>
                <a:t>)</a:t>
              </a:r>
              <a:endParaRPr lang="en-US" altLang="zh-CN" sz="1400" dirty="0">
                <a:solidFill>
                  <a:schemeClr val="bg1"/>
                </a:solidFill>
                <a:latin typeface="黑体" panose="02010609060101010101" pitchFamily="49" charset="-122"/>
                <a:ea typeface="黑体" panose="02010609060101010101" pitchFamily="49" charset="-122"/>
              </a:endParaRPr>
            </a:p>
          </p:txBody>
        </p:sp>
        <p:pic>
          <p:nvPicPr>
            <p:cNvPr id="5" name="图片 4" descr="C:\Users\Administrator\Desktop\河北单一窗口货主服务2群群聊二维码.png河北单一窗口货主服务2群群聊二维码"/>
            <p:cNvPicPr>
              <a:picLocks noChangeAspect="1"/>
            </p:cNvPicPr>
            <p:nvPr/>
          </p:nvPicPr>
          <p:blipFill>
            <a:blip r:embed="rId4"/>
            <a:srcRect b="28358"/>
            <a:stretch>
              <a:fillRect/>
            </a:stretch>
          </p:blipFill>
          <p:spPr>
            <a:xfrm>
              <a:off x="1618" y="3222"/>
              <a:ext cx="2160" cy="1626"/>
            </a:xfrm>
            <a:prstGeom prst="rect">
              <a:avLst/>
            </a:prstGeom>
          </p:spPr>
        </p:pic>
      </p:grpSp>
      <p:grpSp>
        <p:nvGrpSpPr>
          <p:cNvPr id="14" name="组合 13"/>
          <p:cNvGrpSpPr/>
          <p:nvPr/>
        </p:nvGrpSpPr>
        <p:grpSpPr>
          <a:xfrm>
            <a:off x="767239" y="1875473"/>
            <a:ext cx="3642360" cy="1016318"/>
            <a:chOff x="1611" y="3214"/>
            <a:chExt cx="7648" cy="2134"/>
          </a:xfrm>
        </p:grpSpPr>
        <p:sp>
          <p:nvSpPr>
            <p:cNvPr id="15" name="TextBox 8"/>
            <p:cNvSpPr txBox="1"/>
            <p:nvPr/>
          </p:nvSpPr>
          <p:spPr>
            <a:xfrm>
              <a:off x="4459" y="3800"/>
              <a:ext cx="4800" cy="1548"/>
            </a:xfrm>
            <a:prstGeom prst="rect">
              <a:avLst/>
            </a:prstGeom>
            <a:noFill/>
          </p:spPr>
          <p:txBody>
            <a:bodyPr wrap="square" rtlCol="0">
              <a:spAutoFit/>
            </a:bodyPr>
            <a:lstStyle/>
            <a:p>
              <a:r>
                <a:rPr lang="en-US" altLang="zh-CN" sz="1400" dirty="0">
                  <a:solidFill>
                    <a:schemeClr val="bg1"/>
                  </a:solidFill>
                  <a:latin typeface="黑体" panose="02010609060101010101" pitchFamily="49" charset="-122"/>
                  <a:ea typeface="黑体" panose="02010609060101010101" pitchFamily="49" charset="-122"/>
                </a:rPr>
                <a:t>QQ</a:t>
              </a:r>
              <a:r>
                <a:rPr lang="zh-CN" altLang="en-US" sz="1400" dirty="0">
                  <a:solidFill>
                    <a:schemeClr val="bg1"/>
                  </a:solidFill>
                  <a:latin typeface="黑体" panose="02010609060101010101" pitchFamily="49" charset="-122"/>
                  <a:ea typeface="黑体" panose="02010609060101010101" pitchFamily="49" charset="-122"/>
                </a:rPr>
                <a:t>群</a:t>
              </a:r>
              <a:r>
                <a:rPr lang="en-US" altLang="zh-CN" sz="1400" dirty="0">
                  <a:solidFill>
                    <a:schemeClr val="bg1"/>
                  </a:solidFill>
                  <a:latin typeface="黑体" panose="02010609060101010101" pitchFamily="49" charset="-122"/>
                  <a:ea typeface="黑体" panose="02010609060101010101" pitchFamily="49" charset="-122"/>
                </a:rPr>
                <a:t>:252976559 </a:t>
              </a:r>
              <a:endParaRPr lang="en-US" altLang="zh-CN" sz="1400" dirty="0">
                <a:solidFill>
                  <a:schemeClr val="bg1"/>
                </a:solidFill>
                <a:latin typeface="黑体" panose="02010609060101010101" pitchFamily="49" charset="-122"/>
                <a:ea typeface="黑体" panose="02010609060101010101" pitchFamily="49" charset="-122"/>
              </a:endParaRPr>
            </a:p>
            <a:p>
              <a:r>
                <a:rPr lang="en-US" altLang="zh-CN" sz="1400" dirty="0">
                  <a:solidFill>
                    <a:schemeClr val="bg1"/>
                  </a:solidFill>
                  <a:latin typeface="黑体" panose="02010609060101010101" pitchFamily="49" charset="-122"/>
                  <a:ea typeface="黑体" panose="02010609060101010101" pitchFamily="49" charset="-122"/>
                </a:rPr>
                <a:t>(</a:t>
              </a:r>
              <a:r>
                <a:rPr lang="zh-CN" altLang="en-US" sz="1400" dirty="0">
                  <a:solidFill>
                    <a:schemeClr val="bg1"/>
                  </a:solidFill>
                  <a:latin typeface="黑体" panose="02010609060101010101" pitchFamily="49" charset="-122"/>
                  <a:ea typeface="黑体" panose="02010609060101010101" pitchFamily="49" charset="-122"/>
                </a:rPr>
                <a:t>河北单一窗口代理服务</a:t>
              </a:r>
              <a:r>
                <a:rPr lang="en-US" altLang="zh-CN" sz="1400" dirty="0">
                  <a:solidFill>
                    <a:schemeClr val="bg1"/>
                  </a:solidFill>
                  <a:latin typeface="黑体" panose="02010609060101010101" pitchFamily="49" charset="-122"/>
                  <a:ea typeface="黑体" panose="02010609060101010101" pitchFamily="49" charset="-122"/>
                </a:rPr>
                <a:t>2</a:t>
              </a:r>
              <a:r>
                <a:rPr lang="zh-CN" altLang="en-US" sz="1400" dirty="0">
                  <a:solidFill>
                    <a:schemeClr val="bg1"/>
                  </a:solidFill>
                  <a:latin typeface="黑体" panose="02010609060101010101" pitchFamily="49" charset="-122"/>
                  <a:ea typeface="黑体" panose="02010609060101010101" pitchFamily="49" charset="-122"/>
                </a:rPr>
                <a:t>群</a:t>
              </a:r>
              <a:r>
                <a:rPr lang="en-US" altLang="zh-CN" sz="1400" dirty="0">
                  <a:solidFill>
                    <a:schemeClr val="bg1"/>
                  </a:solidFill>
                  <a:latin typeface="黑体" panose="02010609060101010101" pitchFamily="49" charset="-122"/>
                  <a:ea typeface="黑体" panose="02010609060101010101" pitchFamily="49" charset="-122"/>
                </a:rPr>
                <a:t>)</a:t>
              </a:r>
              <a:endParaRPr lang="en-US" altLang="zh-CN" sz="1400" dirty="0">
                <a:solidFill>
                  <a:schemeClr val="bg1"/>
                </a:solidFill>
                <a:latin typeface="黑体" panose="02010609060101010101" pitchFamily="49" charset="-122"/>
                <a:ea typeface="黑体" panose="02010609060101010101" pitchFamily="49" charset="-122"/>
              </a:endParaRPr>
            </a:p>
          </p:txBody>
        </p:sp>
        <p:pic>
          <p:nvPicPr>
            <p:cNvPr id="16" name="图片 15" descr="C:\Users\Administrator\Desktop\河北单一窗口代理服务2群群聊二维码.png河北单一窗口代理服务2群群聊二维码"/>
            <p:cNvPicPr>
              <a:picLocks noChangeAspect="1"/>
            </p:cNvPicPr>
            <p:nvPr/>
          </p:nvPicPr>
          <p:blipFill>
            <a:blip r:embed="rId5"/>
            <a:srcRect b="27921"/>
            <a:stretch>
              <a:fillRect/>
            </a:stretch>
          </p:blipFill>
          <p:spPr>
            <a:xfrm>
              <a:off x="1611" y="3214"/>
              <a:ext cx="2167" cy="1642"/>
            </a:xfrm>
            <a:prstGeom prst="rect">
              <a:avLst/>
            </a:prstGeom>
          </p:spPr>
        </p:pic>
      </p:grpSp>
      <p:sp>
        <p:nvSpPr>
          <p:cNvPr id="17" name="灯片编号占位符 16"/>
          <p:cNvSpPr>
            <a:spLocks noGrp="1"/>
          </p:cNvSpPr>
          <p:nvPr>
            <p:ph type="sldNum" sz="quarter" idx="12"/>
          </p:nvPr>
        </p:nvSpPr>
        <p:spPr/>
        <p:txBody>
          <a:bodyPr/>
          <a:lstStyle/>
          <a:p>
            <a:fld id="{0C913308-F349-4B6D-A68A-DD1791B4A57B}" type="slidenum">
              <a:rPr lang="zh-CN" altLang="en-US" sz="900" smtClean="0"/>
            </a:fld>
            <a:endParaRPr lang="zh-CN" altLang="en-US" sz="900"/>
          </a:p>
        </p:txBody>
      </p:sp>
      <p:pic>
        <p:nvPicPr>
          <p:cNvPr id="6" name="Picture 4" descr="C:\Users\今日世纪DIY\Desktop\images\未标题-1_06.png"/>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rcRect/>
          <a:stretch>
            <a:fillRect/>
          </a:stretch>
        </p:blipFill>
        <p:spPr bwMode="auto">
          <a:xfrm>
            <a:off x="6391403" y="58439"/>
            <a:ext cx="2603376" cy="316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bwMode="auto">
          <a:xfrm>
            <a:off x="6164263" y="2114550"/>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5257800" y="2063750"/>
            <a:ext cx="762000" cy="1016000"/>
          </a:xfrm>
          <a:prstGeom prst="rect">
            <a:avLst/>
          </a:prstGeom>
          <a:noFill/>
        </p:spPr>
        <p:txBody>
          <a:bodyPr anchor="ctr">
            <a:spAutoFit/>
          </a:bodyPr>
          <a:lstStyle/>
          <a:p>
            <a:pPr algn="ctr" eaLnBrk="1" fontAlgn="auto" hangingPunct="1">
              <a:spcBef>
                <a:spcPts val="0"/>
              </a:spcBef>
              <a:spcAft>
                <a:spcPts val="0"/>
              </a:spcAft>
              <a:defRPr/>
            </a:pPr>
            <a:r>
              <a:rPr lang="en-US" altLang="zh-CN" sz="6000" b="1" dirty="0">
                <a:solidFill>
                  <a:srgbClr val="FFC000"/>
                </a:solidFill>
                <a:effectLst>
                  <a:outerShdw blurRad="38100" dist="38100" dir="2700000" algn="tl">
                    <a:srgbClr val="000000">
                      <a:alpha val="43137"/>
                    </a:srgbClr>
                  </a:outerShdw>
                </a:effectLst>
                <a:latin typeface="+mn-lt"/>
                <a:ea typeface="+mn-ea"/>
              </a:rPr>
              <a:t>1</a:t>
            </a:r>
            <a:endParaRPr lang="zh-CN" altLang="en-US" sz="6000" b="1" dirty="0">
              <a:solidFill>
                <a:srgbClr val="FFC000"/>
              </a:solidFill>
              <a:effectLst>
                <a:outerShdw blurRad="38100" dist="38100" dir="2700000" algn="tl">
                  <a:srgbClr val="000000">
                    <a:alpha val="43137"/>
                  </a:srgbClr>
                </a:outerShdw>
              </a:effectLst>
              <a:latin typeface="+mn-lt"/>
              <a:ea typeface="+mn-ea"/>
            </a:endParaRPr>
          </a:p>
        </p:txBody>
      </p:sp>
      <p:sp>
        <p:nvSpPr>
          <p:cNvPr id="11" name="TextBox 10"/>
          <p:cNvSpPr txBox="1"/>
          <p:nvPr/>
        </p:nvSpPr>
        <p:spPr bwMode="auto">
          <a:xfrm>
            <a:off x="6308725" y="2287012"/>
            <a:ext cx="2530475" cy="584775"/>
          </a:xfrm>
          <a:prstGeom prst="rect">
            <a:avLst/>
          </a:prstGeom>
          <a:noFill/>
        </p:spPr>
        <p:txBody>
          <a:bodyPr>
            <a:spAutoFit/>
          </a:bodyPr>
          <a:lstStyle/>
          <a:p>
            <a:pPr eaLnBrk="1" fontAlgn="auto" hangingPunct="1">
              <a:spcBef>
                <a:spcPts val="0"/>
              </a:spcBef>
              <a:spcAft>
                <a:spcPts val="0"/>
              </a:spcAft>
              <a:defRPr/>
            </a:pPr>
            <a:r>
              <a:rPr lang="zh-CN" altLang="en-US" sz="3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总体介绍</a:t>
            </a:r>
            <a:endParaRPr lang="zh-CN" altLang="en-US" sz="3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 name="Picture 4" descr="C:\Users\今日世纪DIY\Desktop\images\未标题-1_06.png"/>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bwMode="auto">
          <a:xfrm>
            <a:off x="6391403" y="58439"/>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grpSp>
        <p:nvGrpSpPr>
          <p:cNvPr id="49" name="组合 48"/>
          <p:cNvGrpSpPr/>
          <p:nvPr/>
        </p:nvGrpSpPr>
        <p:grpSpPr>
          <a:xfrm>
            <a:off x="0" y="-9525"/>
            <a:ext cx="9144476" cy="781050"/>
            <a:chOff x="0" y="-20"/>
            <a:chExt cx="19201" cy="1640"/>
          </a:xfrm>
        </p:grpSpPr>
        <p:pic>
          <p:nvPicPr>
            <p:cNvPr id="50" name="Picture 3" descr="C:\Users\今日世纪DIY\Desktop\images\品牌标志规范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7"/>
            <p:cNvSpPr txBox="1"/>
            <p:nvPr/>
          </p:nvSpPr>
          <p:spPr>
            <a:xfrm>
              <a:off x="2491" y="278"/>
              <a:ext cx="16710" cy="1096"/>
            </a:xfrm>
            <a:prstGeom prst="rect">
              <a:avLst/>
            </a:prstGeom>
            <a:noFill/>
          </p:spPr>
          <p:txBody>
            <a:bodyPr wrap="square" rtlCol="0">
              <a:spAutoFit/>
            </a:bodyPr>
            <a:lstStyle/>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总体介绍</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52" name="直接连接符 51"/>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9"/>
            <p:cNvSpPr txBox="1"/>
            <p:nvPr/>
          </p:nvSpPr>
          <p:spPr bwMode="auto">
            <a:xfrm>
              <a:off x="0" y="-20"/>
              <a:ext cx="2034" cy="1613"/>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1</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2052" name="Picture 4" descr="C:\Users\今日世纪DIY\Desktop\images\未标题-1_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403" y="58439"/>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pic>
        <p:nvPicPr>
          <p:cNvPr id="4" name="图片 3"/>
          <p:cNvPicPr>
            <a:picLocks noChangeAspect="1"/>
          </p:cNvPicPr>
          <p:nvPr>
            <p:custDataLst>
              <p:tags r:id="rId4"/>
            </p:custDataLst>
          </p:nvPr>
        </p:nvPicPr>
        <p:blipFill>
          <a:blip r:embed="rId5"/>
          <a:stretch>
            <a:fillRect/>
          </a:stretch>
        </p:blipFill>
        <p:spPr>
          <a:xfrm>
            <a:off x="463550" y="871855"/>
            <a:ext cx="8152130" cy="3642995"/>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bwMode="auto">
          <a:xfrm>
            <a:off x="6164263" y="2114550"/>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5257800" y="2064385"/>
            <a:ext cx="762000" cy="1014730"/>
          </a:xfrm>
          <a:prstGeom prst="rect">
            <a:avLst/>
          </a:prstGeom>
          <a:noFill/>
        </p:spPr>
        <p:txBody>
          <a:bodyPr anchor="ctr">
            <a:spAutoFit/>
          </a:bodyPr>
          <a:lstStyle/>
          <a:p>
            <a:pPr algn="ctr" eaLnBrk="1" fontAlgn="auto" hangingPunct="1">
              <a:spcBef>
                <a:spcPts val="0"/>
              </a:spcBef>
              <a:spcAft>
                <a:spcPts val="0"/>
              </a:spcAft>
              <a:defRPr/>
            </a:pPr>
            <a:r>
              <a:rPr lang="en-US" altLang="zh-CN" sz="6000" b="1" dirty="0">
                <a:solidFill>
                  <a:srgbClr val="FFC000"/>
                </a:solidFill>
                <a:effectLst>
                  <a:outerShdw blurRad="38100" dist="38100" dir="2700000" algn="tl">
                    <a:srgbClr val="000000">
                      <a:alpha val="43137"/>
                    </a:srgbClr>
                  </a:outerShdw>
                </a:effectLst>
                <a:latin typeface="+mn-lt"/>
                <a:ea typeface="+mn-ea"/>
              </a:rPr>
              <a:t>2</a:t>
            </a:r>
            <a:endParaRPr lang="zh-CN" altLang="en-US" sz="6000" b="1" dirty="0">
              <a:solidFill>
                <a:srgbClr val="FFC000"/>
              </a:solidFill>
              <a:effectLst>
                <a:outerShdw blurRad="38100" dist="38100" dir="2700000" algn="tl">
                  <a:srgbClr val="000000">
                    <a:alpha val="43137"/>
                  </a:srgbClr>
                </a:outerShdw>
              </a:effectLst>
              <a:latin typeface="+mn-lt"/>
              <a:ea typeface="+mn-ea"/>
            </a:endParaRPr>
          </a:p>
        </p:txBody>
      </p:sp>
      <p:sp>
        <p:nvSpPr>
          <p:cNvPr id="11" name="TextBox 10"/>
          <p:cNvSpPr txBox="1"/>
          <p:nvPr/>
        </p:nvSpPr>
        <p:spPr bwMode="auto">
          <a:xfrm>
            <a:off x="6308725" y="2287270"/>
            <a:ext cx="2801620" cy="583565"/>
          </a:xfrm>
          <a:prstGeom prst="rect">
            <a:avLst/>
          </a:prstGeom>
          <a:noFill/>
        </p:spPr>
        <p:txBody>
          <a:bodyPr wrap="square">
            <a:spAutoFit/>
          </a:bodyPr>
          <a:lstStyle/>
          <a:p>
            <a:pPr eaLnBrk="1" fontAlgn="auto" hangingPunct="1">
              <a:spcBef>
                <a:spcPts val="0"/>
              </a:spcBef>
              <a:spcAft>
                <a:spcPts val="0"/>
              </a:spcAft>
              <a:defRPr/>
            </a:pPr>
            <a:r>
              <a:rPr lang="zh-CN" altLang="en-US" sz="3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3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pic>
        <p:nvPicPr>
          <p:cNvPr id="2" name="Picture 4" descr="C:\Users\今日世纪DIY\Desktop\images\未标题-1_06.png"/>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bwMode="auto">
          <a:xfrm>
            <a:off x="6391403" y="58439"/>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grpSp>
        <p:nvGrpSpPr>
          <p:cNvPr id="4" name="组合 3"/>
          <p:cNvGrpSpPr/>
          <p:nvPr/>
        </p:nvGrpSpPr>
        <p:grpSpPr>
          <a:xfrm>
            <a:off x="0" y="-9525"/>
            <a:ext cx="9144000" cy="781050"/>
            <a:chOff x="0" y="-15"/>
            <a:chExt cx="14400" cy="1230"/>
          </a:xfrm>
        </p:grpSpPr>
        <p:grpSp>
          <p:nvGrpSpPr>
            <p:cNvPr id="49" name="组合 48"/>
            <p:cNvGrpSpPr/>
            <p:nvPr/>
          </p:nvGrpSpPr>
          <p:grpSpPr>
            <a:xfrm>
              <a:off x="0" y="-15"/>
              <a:ext cx="14401" cy="1230"/>
              <a:chOff x="0" y="-20"/>
              <a:chExt cx="19201" cy="1640"/>
            </a:xfrm>
          </p:grpSpPr>
          <p:pic>
            <p:nvPicPr>
              <p:cNvPr id="50" name="Picture 3" descr="C:\Users\今日世纪DIY\Desktop\images\品牌标志规范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7"/>
              <p:cNvSpPr txBox="1"/>
              <p:nvPr/>
            </p:nvSpPr>
            <p:spPr>
              <a:xfrm>
                <a:off x="2491" y="278"/>
                <a:ext cx="16710" cy="1096"/>
              </a:xfrm>
              <a:prstGeom prst="rect">
                <a:avLst/>
              </a:prstGeom>
              <a:noFill/>
            </p:spPr>
            <p:txBody>
              <a:bodyPr wrap="square" rtlCol="0">
                <a:spAutoFit/>
              </a:bodyPr>
              <a:lstStyle/>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52" name="直接连接符 51"/>
              <p:cNvCxnSpPr/>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9"/>
              <p:cNvSpPr txBox="1"/>
              <p:nvPr/>
            </p:nvSpPr>
            <p:spPr bwMode="auto">
              <a:xfrm>
                <a:off x="0" y="-20"/>
                <a:ext cx="2034" cy="1613"/>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2052" name="Picture 4" descr="C:\Users\今日世纪DIY\Desktop\images\未标题-1_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sp>
        <p:nvSpPr>
          <p:cNvPr id="12" name="TextBox 11"/>
          <p:cNvSpPr txBox="1"/>
          <p:nvPr>
            <p:custDataLst>
              <p:tags r:id="rId4"/>
            </p:custDataLst>
          </p:nvPr>
        </p:nvSpPr>
        <p:spPr>
          <a:xfrm>
            <a:off x="754380" y="762000"/>
            <a:ext cx="7831455" cy="368300"/>
          </a:xfrm>
          <a:prstGeom prst="rect">
            <a:avLst/>
          </a:prstGeom>
          <a:noFill/>
        </p:spPr>
        <p:txBody>
          <a:bodyPr wrap="square" rtlCol="0">
            <a:spAutoFit/>
          </a:bodyPr>
          <a:p>
            <a:r>
              <a:rPr lang="zh-CN" altLang="en-US" dirty="0">
                <a:solidFill>
                  <a:srgbClr val="FF0000"/>
                </a:solidFill>
              </a:rPr>
              <a:t>使用卡介质或账号密码登录河北“单一窗口”www.</a:t>
            </a:r>
            <a:r>
              <a:rPr lang="en-US" altLang="zh-CN" dirty="0">
                <a:solidFill>
                  <a:srgbClr val="FF0000"/>
                </a:solidFill>
              </a:rPr>
              <a:t>hebeieport.com</a:t>
            </a:r>
            <a:endParaRPr lang="en-US" altLang="zh-CN" dirty="0">
              <a:solidFill>
                <a:srgbClr val="FF0000"/>
              </a:solidFill>
            </a:endParaRPr>
          </a:p>
        </p:txBody>
      </p:sp>
      <p:pic>
        <p:nvPicPr>
          <p:cNvPr id="3" name="图片 2"/>
          <p:cNvPicPr>
            <a:picLocks noChangeAspect="1"/>
          </p:cNvPicPr>
          <p:nvPr>
            <p:custDataLst>
              <p:tags r:id="rId5"/>
            </p:custDataLst>
          </p:nvPr>
        </p:nvPicPr>
        <p:blipFill>
          <a:blip r:embed="rId6"/>
          <a:stretch>
            <a:fillRect/>
          </a:stretch>
        </p:blipFill>
        <p:spPr>
          <a:xfrm>
            <a:off x="816610" y="1162685"/>
            <a:ext cx="7509510" cy="3355975"/>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sp>
        <p:nvSpPr>
          <p:cNvPr id="12" name="TextBox 11"/>
          <p:cNvSpPr txBox="1"/>
          <p:nvPr>
            <p:custDataLst>
              <p:tags r:id="rId2"/>
            </p:custDataLst>
          </p:nvPr>
        </p:nvSpPr>
        <p:spPr>
          <a:xfrm>
            <a:off x="706755" y="762000"/>
            <a:ext cx="8138795" cy="368300"/>
          </a:xfrm>
          <a:prstGeom prst="rect">
            <a:avLst/>
          </a:prstGeom>
          <a:noFill/>
        </p:spPr>
        <p:txBody>
          <a:bodyPr wrap="square" rtlCol="0">
            <a:spAutoFit/>
          </a:bodyPr>
          <a:p>
            <a:r>
              <a:rPr lang="zh-CN" altLang="en-US" dirty="0">
                <a:solidFill>
                  <a:srgbClr val="FF0000"/>
                </a:solidFill>
              </a:rPr>
              <a:t>可单独使用报关单号/统一编号或提运单号进行查询。</a:t>
            </a:r>
            <a:endParaRPr lang="zh-CN" altLang="en-US" dirty="0">
              <a:solidFill>
                <a:srgbClr val="FF0000"/>
              </a:solidFill>
            </a:endParaRPr>
          </a:p>
        </p:txBody>
      </p:sp>
      <p:grpSp>
        <p:nvGrpSpPr>
          <p:cNvPr id="4" name="组合 3"/>
          <p:cNvGrpSpPr/>
          <p:nvPr/>
        </p:nvGrpSpPr>
        <p:grpSpPr>
          <a:xfrm>
            <a:off x="0" y="-9525"/>
            <a:ext cx="9144476" cy="781050"/>
            <a:chOff x="0" y="-20"/>
            <a:chExt cx="19201" cy="1640"/>
          </a:xfrm>
        </p:grpSpPr>
        <p:pic>
          <p:nvPicPr>
            <p:cNvPr id="6" name="Picture 3" descr="C:\Users\今日世纪DIY\Desktop\images\品牌标志规范_03.png"/>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7"/>
            <p:cNvSpPr txBox="1"/>
            <p:nvPr>
              <p:custDataLst>
                <p:tags r:id="rId5"/>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8" name="直接连接符 7"/>
            <p:cNvCxnSpPr/>
            <p:nvPr>
              <p:custDataLst>
                <p:tags r:id="rId6"/>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9"/>
            <p:cNvSpPr txBox="1"/>
            <p:nvPr>
              <p:custDataLst>
                <p:tags r:id="rId7"/>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13" name="Picture 4" descr="C:\Users\今日世纪DIY\Desktop\images\未标题-1_06.png"/>
          <p:cNvPicPr>
            <a:picLocks noChangeAspect="1" noChangeArrowheads="1"/>
          </p:cNvPicPr>
          <p:nvPr>
            <p:custDataLst>
              <p:tags r:id="rId8"/>
            </p:custDataLst>
          </p:nvPr>
        </p:nvPicPr>
        <p:blipFill>
          <a:blip r:embed="rId9">
            <a:extLst>
              <a:ext uri="{28A0092B-C50C-407E-A947-70E740481C1C}">
                <a14:useLocalDpi xmlns:a14="http://schemas.microsoft.com/office/drawing/2010/main" val="0"/>
              </a:ext>
            </a:extLst>
          </a:blip>
          <a:srcRect/>
          <a:stretch>
            <a:fillRect/>
          </a:stretch>
        </p:blipFill>
        <p:spPr bwMode="auto">
          <a:xfrm>
            <a:off x="6391403" y="58439"/>
            <a:ext cx="2603376" cy="31662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组合 18"/>
          <p:cNvGrpSpPr/>
          <p:nvPr/>
        </p:nvGrpSpPr>
        <p:grpSpPr>
          <a:xfrm>
            <a:off x="683895" y="1112520"/>
            <a:ext cx="7776845" cy="3474720"/>
            <a:chOff x="1077" y="1752"/>
            <a:chExt cx="12247" cy="5472"/>
          </a:xfrm>
        </p:grpSpPr>
        <p:grpSp>
          <p:nvGrpSpPr>
            <p:cNvPr id="18" name="组合 17"/>
            <p:cNvGrpSpPr/>
            <p:nvPr/>
          </p:nvGrpSpPr>
          <p:grpSpPr>
            <a:xfrm>
              <a:off x="1077" y="1752"/>
              <a:ext cx="12247" cy="5472"/>
              <a:chOff x="1077" y="1752"/>
              <a:chExt cx="12247" cy="5472"/>
            </a:xfrm>
          </p:grpSpPr>
          <p:pic>
            <p:nvPicPr>
              <p:cNvPr id="14" name="图片 13"/>
              <p:cNvPicPr>
                <a:picLocks noChangeAspect="1"/>
              </p:cNvPicPr>
              <p:nvPr>
                <p:custDataLst>
                  <p:tags r:id="rId10"/>
                </p:custDataLst>
              </p:nvPr>
            </p:nvPicPr>
            <p:blipFill>
              <a:blip r:embed="rId11"/>
              <a:stretch>
                <a:fillRect/>
              </a:stretch>
            </p:blipFill>
            <p:spPr>
              <a:xfrm>
                <a:off x="1077" y="1752"/>
                <a:ext cx="12247" cy="5472"/>
              </a:xfrm>
              <a:prstGeom prst="rect">
                <a:avLst/>
              </a:prstGeom>
            </p:spPr>
          </p:pic>
          <p:sp>
            <p:nvSpPr>
              <p:cNvPr id="16" name="矩形 15"/>
              <p:cNvSpPr/>
              <p:nvPr>
                <p:custDataLst>
                  <p:tags r:id="rId12"/>
                </p:custDataLst>
              </p:nvPr>
            </p:nvSpPr>
            <p:spPr>
              <a:xfrm>
                <a:off x="7296" y="3952"/>
                <a:ext cx="5033" cy="414"/>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5" name="文本框 14"/>
            <p:cNvSpPr txBox="1"/>
            <p:nvPr/>
          </p:nvSpPr>
          <p:spPr>
            <a:xfrm>
              <a:off x="10715" y="4390"/>
              <a:ext cx="2379" cy="1598"/>
            </a:xfrm>
            <a:prstGeom prst="rect">
              <a:avLst/>
            </a:prstGeom>
            <a:noFill/>
          </p:spPr>
          <p:txBody>
            <a:bodyPr wrap="square" rtlCol="0" anchor="t">
              <a:spAutoFit/>
            </a:bodyPr>
            <a:p>
              <a:pPr algn="just"/>
              <a:r>
                <a:rPr lang="zh-CN" altLang="en-US" sz="1200" dirty="0">
                  <a:solidFill>
                    <a:srgbClr val="FF0000"/>
                  </a:solidFill>
                  <a:sym typeface="+mn-ea"/>
                </a:rPr>
                <a:t>集装箱号须与提运单号同时输入查询；运输工具代码须与航班/航次号同时输入查询。</a:t>
              </a:r>
              <a:endParaRPr lang="zh-CN" altLang="en-US" sz="1200" dirty="0">
                <a:solidFill>
                  <a:srgbClr val="FF0000"/>
                </a:solidFill>
                <a:sym typeface="+mn-ea"/>
              </a:endParaRPr>
            </a:p>
          </p:txBody>
        </p:sp>
      </p:grpSp>
      <p:sp>
        <p:nvSpPr>
          <p:cNvPr id="20" name="矩形 19"/>
          <p:cNvSpPr/>
          <p:nvPr>
            <p:custDataLst>
              <p:tags r:id="rId13"/>
            </p:custDataLst>
          </p:nvPr>
        </p:nvSpPr>
        <p:spPr>
          <a:xfrm>
            <a:off x="2700020" y="2787650"/>
            <a:ext cx="3373120" cy="30416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612140" y="1096010"/>
            <a:ext cx="7873365" cy="3518535"/>
          </a:xfrm>
          <a:prstGeom prst="rect">
            <a:avLst/>
          </a:prstGeom>
        </p:spPr>
      </p:pic>
      <p:pic>
        <p:nvPicPr>
          <p:cNvPr id="2" name="图片 1"/>
          <p:cNvPicPr>
            <a:picLocks noChangeAspect="1"/>
          </p:cNvPicPr>
          <p:nvPr/>
        </p:nvPicPr>
        <p:blipFill>
          <a:blip r:embed="rId3"/>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sp>
        <p:nvSpPr>
          <p:cNvPr id="12" name="TextBox 11"/>
          <p:cNvSpPr txBox="1"/>
          <p:nvPr>
            <p:custDataLst>
              <p:tags r:id="rId4"/>
            </p:custDataLst>
          </p:nvPr>
        </p:nvSpPr>
        <p:spPr>
          <a:xfrm>
            <a:off x="754380" y="762000"/>
            <a:ext cx="7615555" cy="368300"/>
          </a:xfrm>
          <a:prstGeom prst="rect">
            <a:avLst/>
          </a:prstGeom>
          <a:noFill/>
        </p:spPr>
        <p:txBody>
          <a:bodyPr wrap="square" rtlCol="0">
            <a:spAutoFit/>
          </a:bodyPr>
          <a:p>
            <a:r>
              <a:rPr lang="zh-CN" altLang="en-US" dirty="0">
                <a:solidFill>
                  <a:srgbClr val="FF0000"/>
                </a:solidFill>
                <a:latin typeface="宋体" panose="02010600030101010101" pitchFamily="2" charset="-122"/>
                <a:ea typeface="宋体" panose="02010600030101010101" pitchFamily="2" charset="-122"/>
                <a:sym typeface="+mn-ea"/>
              </a:rPr>
              <a:t>输入对应查询条件，可查询相应数据。</a:t>
            </a:r>
            <a:endParaRPr lang="en-US" altLang="zh-CN" dirty="0">
              <a:solidFill>
                <a:srgbClr val="FF0000"/>
              </a:solidFill>
              <a:latin typeface="宋体" panose="02010600030101010101" pitchFamily="2" charset="-122"/>
              <a:ea typeface="宋体" panose="02010600030101010101" pitchFamily="2" charset="-122"/>
            </a:endParaRPr>
          </a:p>
        </p:txBody>
      </p:sp>
      <p:sp>
        <p:nvSpPr>
          <p:cNvPr id="7" name="矩形 6"/>
          <p:cNvSpPr/>
          <p:nvPr>
            <p:custDataLst>
              <p:tags r:id="rId5"/>
            </p:custDataLst>
          </p:nvPr>
        </p:nvSpPr>
        <p:spPr>
          <a:xfrm>
            <a:off x="3204210" y="2439035"/>
            <a:ext cx="1011555" cy="22923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组合 7"/>
          <p:cNvGrpSpPr/>
          <p:nvPr/>
        </p:nvGrpSpPr>
        <p:grpSpPr>
          <a:xfrm>
            <a:off x="0" y="-9525"/>
            <a:ext cx="9144000" cy="781050"/>
            <a:chOff x="0" y="-15"/>
            <a:chExt cx="14400" cy="1230"/>
          </a:xfrm>
        </p:grpSpPr>
        <p:grpSp>
          <p:nvGrpSpPr>
            <p:cNvPr id="9" name="组合 8"/>
            <p:cNvGrpSpPr/>
            <p:nvPr/>
          </p:nvGrpSpPr>
          <p:grpSpPr>
            <a:xfrm>
              <a:off x="0" y="-15"/>
              <a:ext cx="14401" cy="1230"/>
              <a:chOff x="0" y="-20"/>
              <a:chExt cx="19201" cy="1640"/>
            </a:xfrm>
          </p:grpSpPr>
          <p:pic>
            <p:nvPicPr>
              <p:cNvPr id="10" name="Picture 3" descr="C:\Users\今日世纪DIY\Desktop\images\品牌标志规范_03.png"/>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7"/>
              <p:cNvSpPr txBox="1"/>
              <p:nvPr>
                <p:custDataLst>
                  <p:tags r:id="rId8"/>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custDataLst>
                  <p:tags r:id="rId9"/>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9"/>
              <p:cNvSpPr txBox="1"/>
              <p:nvPr>
                <p:custDataLst>
                  <p:tags r:id="rId10"/>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15" name="Picture 4" descr="C:\Users\今日世纪DIY\Desktop\images\未标题-1_06.png"/>
            <p:cNvPicPr>
              <a:picLocks noChangeAspect="1" noChangeArrowheads="1"/>
            </p:cNvPicPr>
            <p:nvPr>
              <p:custDataLst>
                <p:tags r:id="rId11"/>
              </p:custDataLst>
            </p:nvPr>
          </p:nvPicPr>
          <p:blipFill>
            <a:blip r:embed="rId12">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矩形 17"/>
          <p:cNvSpPr/>
          <p:nvPr>
            <p:custDataLst>
              <p:tags r:id="rId13"/>
            </p:custDataLst>
          </p:nvPr>
        </p:nvSpPr>
        <p:spPr>
          <a:xfrm>
            <a:off x="683895" y="1779905"/>
            <a:ext cx="1052195" cy="23749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custDataLst>
              <p:tags r:id="rId14"/>
            </p:custDataLst>
          </p:nvPr>
        </p:nvSpPr>
        <p:spPr>
          <a:xfrm>
            <a:off x="4215765" y="3074035"/>
            <a:ext cx="719455" cy="23114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custDataLst>
              <p:tags r:id="rId15"/>
            </p:custDataLst>
          </p:nvPr>
        </p:nvSpPr>
        <p:spPr>
          <a:xfrm>
            <a:off x="3131820" y="3363595"/>
            <a:ext cx="1633220" cy="20574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330835" y="1133475"/>
            <a:ext cx="8482965" cy="3954145"/>
          </a:xfrm>
          <a:prstGeom prst="rect">
            <a:avLst/>
          </a:prstGeom>
        </p:spPr>
      </p:pic>
      <p:pic>
        <p:nvPicPr>
          <p:cNvPr id="2" name="图片 1"/>
          <p:cNvPicPr>
            <a:picLocks noChangeAspect="1"/>
          </p:cNvPicPr>
          <p:nvPr/>
        </p:nvPicPr>
        <p:blipFill>
          <a:blip r:embed="rId3"/>
          <a:stretch>
            <a:fillRect/>
          </a:stretch>
        </p:blipFill>
        <p:spPr>
          <a:xfrm>
            <a:off x="0" y="4614386"/>
            <a:ext cx="9144476" cy="529114"/>
          </a:xfrm>
          <a:prstGeom prst="rect">
            <a:avLst/>
          </a:prstGeom>
        </p:spPr>
      </p:pic>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sp>
        <p:nvSpPr>
          <p:cNvPr id="12" name="TextBox 11"/>
          <p:cNvSpPr txBox="1"/>
          <p:nvPr>
            <p:custDataLst>
              <p:tags r:id="rId4"/>
            </p:custDataLst>
          </p:nvPr>
        </p:nvSpPr>
        <p:spPr>
          <a:xfrm>
            <a:off x="754380" y="762000"/>
            <a:ext cx="7615555" cy="368300"/>
          </a:xfrm>
          <a:prstGeom prst="rect">
            <a:avLst/>
          </a:prstGeom>
          <a:noFill/>
        </p:spPr>
        <p:txBody>
          <a:bodyPr wrap="square" rtlCol="0">
            <a:spAutoFit/>
          </a:bodyPr>
          <a:p>
            <a:r>
              <a:rPr lang="zh-CN" altLang="en-US" dirty="0">
                <a:solidFill>
                  <a:srgbClr val="FF0000"/>
                </a:solidFill>
              </a:rPr>
              <a:t>可查看通关全流程状态。</a:t>
            </a:r>
            <a:endParaRPr lang="zh-CN" altLang="en-US" dirty="0">
              <a:solidFill>
                <a:srgbClr val="FF0000"/>
              </a:solidFill>
            </a:endParaRPr>
          </a:p>
        </p:txBody>
      </p:sp>
      <p:sp>
        <p:nvSpPr>
          <p:cNvPr id="18" name="矩形 17"/>
          <p:cNvSpPr/>
          <p:nvPr>
            <p:custDataLst>
              <p:tags r:id="rId5"/>
            </p:custDataLst>
          </p:nvPr>
        </p:nvSpPr>
        <p:spPr>
          <a:xfrm>
            <a:off x="2556510" y="3328035"/>
            <a:ext cx="586105" cy="55562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6"/>
            </p:custDataLst>
          </p:nvPr>
        </p:nvSpPr>
        <p:spPr>
          <a:xfrm>
            <a:off x="3780155" y="3297555"/>
            <a:ext cx="565785" cy="58610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custDataLst>
              <p:tags r:id="rId7"/>
            </p:custDataLst>
          </p:nvPr>
        </p:nvSpPr>
        <p:spPr>
          <a:xfrm>
            <a:off x="5508625" y="3297555"/>
            <a:ext cx="2238375" cy="58483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 name="组合 12"/>
          <p:cNvGrpSpPr/>
          <p:nvPr/>
        </p:nvGrpSpPr>
        <p:grpSpPr>
          <a:xfrm>
            <a:off x="0" y="-9525"/>
            <a:ext cx="9144000" cy="781050"/>
            <a:chOff x="0" y="-15"/>
            <a:chExt cx="14400" cy="1230"/>
          </a:xfrm>
        </p:grpSpPr>
        <p:grpSp>
          <p:nvGrpSpPr>
            <p:cNvPr id="14" name="组合 13"/>
            <p:cNvGrpSpPr/>
            <p:nvPr/>
          </p:nvGrpSpPr>
          <p:grpSpPr>
            <a:xfrm>
              <a:off x="0" y="-15"/>
              <a:ext cx="14401" cy="1230"/>
              <a:chOff x="0" y="-20"/>
              <a:chExt cx="19201" cy="1640"/>
            </a:xfrm>
          </p:grpSpPr>
          <p:pic>
            <p:nvPicPr>
              <p:cNvPr id="15" name="Picture 3" descr="C:\Users\今日世纪DIY\Desktop\images\品牌标志规范_03.png"/>
              <p:cNvPicPr>
                <a:picLocks noChangeAspect="1" noChangeArrowheads="1"/>
              </p:cNvPicPr>
              <p:nvPr>
                <p:custDataLst>
                  <p:tags r:id="rId8"/>
                </p:custDataLst>
              </p:nvPr>
            </p:nvPicPr>
            <p:blipFill>
              <a:blip r:embed="rId9">
                <a:extLst>
                  <a:ext uri="{28A0092B-C50C-407E-A947-70E740481C1C}">
                    <a14:useLocalDpi xmlns:a14="http://schemas.microsoft.com/office/drawing/2010/main" val="0"/>
                  </a:ext>
                </a:extLst>
              </a:blip>
              <a:srcRect/>
              <a:stretch>
                <a:fillRect/>
              </a:stretch>
            </p:blipFill>
            <p:spPr bwMode="auto">
              <a:xfrm>
                <a:off x="0" y="0"/>
                <a:ext cx="19200" cy="16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
              <p:cNvSpPr txBox="1"/>
              <p:nvPr>
                <p:custDataLst>
                  <p:tags r:id="rId10"/>
                </p:custDataLst>
              </p:nvPr>
            </p:nvSpPr>
            <p:spPr>
              <a:xfrm>
                <a:off x="2491" y="278"/>
                <a:ext cx="16710" cy="1096"/>
              </a:xfrm>
              <a:prstGeom prst="rect">
                <a:avLst/>
              </a:prstGeom>
              <a:noFill/>
            </p:spPr>
            <p:txBody>
              <a:bodyPr wrap="square" rtlCol="0">
                <a:spAutoFit/>
              </a:bodyPr>
              <a:p>
                <a:r>
                  <a:rPr lang="zh-CN" altLang="en-US" sz="279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综合查询</a:t>
                </a:r>
                <a:endParaRPr lang="zh-CN" altLang="en-US" sz="1395" dirty="0">
                  <a:solidFill>
                    <a:schemeClr val="bg1"/>
                  </a:solidFill>
                  <a:latin typeface="微软雅黑" panose="020B0503020204020204" pitchFamily="34" charset="-122"/>
                  <a:ea typeface="微软雅黑" panose="020B0503020204020204" pitchFamily="34" charset="-122"/>
                  <a:sym typeface="+mn-ea"/>
                </a:endParaRPr>
              </a:p>
            </p:txBody>
          </p:sp>
          <p:cxnSp>
            <p:nvCxnSpPr>
              <p:cNvPr id="19" name="直接连接符 18"/>
              <p:cNvCxnSpPr/>
              <p:nvPr>
                <p:custDataLst>
                  <p:tags r:id="rId11"/>
                </p:custDataLst>
              </p:nvPr>
            </p:nvCxnSpPr>
            <p:spPr bwMode="auto">
              <a:xfrm>
                <a:off x="2034" y="123"/>
                <a:ext cx="0" cy="14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9"/>
              <p:cNvSpPr txBox="1"/>
              <p:nvPr>
                <p:custDataLst>
                  <p:tags r:id="rId12"/>
                </p:custDataLst>
              </p:nvPr>
            </p:nvSpPr>
            <p:spPr bwMode="auto">
              <a:xfrm>
                <a:off x="0" y="-20"/>
                <a:ext cx="2034" cy="1613"/>
              </a:xfrm>
              <a:prstGeom prst="rect">
                <a:avLst/>
              </a:prstGeom>
              <a:noFill/>
            </p:spPr>
            <p:txBody>
              <a:bodyPr wrap="square" anchor="ctr">
                <a:spAutoFit/>
              </a:bodyPr>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pSp>
        <p:pic>
          <p:nvPicPr>
            <p:cNvPr id="21" name="Picture 4" descr="C:\Users\今日世纪DIY\Desktop\images\未标题-1_06.png"/>
            <p:cNvPicPr>
              <a:picLocks noChangeAspect="1" noChangeArrowheads="1"/>
            </p:cNvPicPr>
            <p:nvPr>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10065" y="92"/>
              <a:ext cx="4100" cy="49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COMMONDATA" val="eyJoZGlkIjoiYjc4ZGZhMDI2ZWY5NDdiYzg0ZjQ3ZWU2MmFjZmMyNzcifQ=="/>
  <p:tag name="KSO_WPP_MARK_KEY" val="2d7e195c-48ec-42ad-aea5-60356521a8a4"/>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MH" val="20160830110146"/>
  <p:tag name="MH_LIBRARY" val="CONTENTS"/>
  <p:tag name="MH_TYPE" val="OTHERS"/>
  <p:tag name="ID" val="553512"/>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870</Words>
  <Application>WPS 演示</Application>
  <PresentationFormat>全屏显示(16:9)</PresentationFormat>
  <Paragraphs>219</Paragraphs>
  <Slides>26</Slides>
  <Notes>21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Arial</vt:lpstr>
      <vt:lpstr>宋体</vt:lpstr>
      <vt:lpstr>Wingdings</vt:lpstr>
      <vt:lpstr>微软雅黑</vt:lpstr>
      <vt:lpstr>Calibri</vt:lpstr>
      <vt:lpstr>Arial Unicode MS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yanhe</dc:creator>
  <cp:lastModifiedBy>LMH</cp:lastModifiedBy>
  <cp:revision>586</cp:revision>
  <dcterms:created xsi:type="dcterms:W3CDTF">2018-08-01T01:01:00Z</dcterms:created>
  <dcterms:modified xsi:type="dcterms:W3CDTF">2023-10-22T07:53:50Z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B79F4E8E6CB241C99E3BB42E5D85C2B4</vt:lpwstr>
  </property>
</Properties>
</file>