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0" r:id="rId4"/>
    <p:sldId id="322" r:id="rId5"/>
    <p:sldId id="266" r:id="rId6"/>
    <p:sldId id="341" r:id="rId7"/>
    <p:sldId id="265" r:id="rId8"/>
    <p:sldId id="348" r:id="rId9"/>
    <p:sldId id="286" r:id="rId10"/>
    <p:sldId id="295" r:id="rId11"/>
    <p:sldId id="296" r:id="rId12"/>
    <p:sldId id="351" r:id="rId13"/>
    <p:sldId id="302" r:id="rId14"/>
    <p:sldId id="303" r:id="rId15"/>
    <p:sldId id="264" r:id="rId16"/>
    <p:sldId id="328" r:id="rId17"/>
    <p:sldId id="330" r:id="rId18"/>
    <p:sldId id="339" r:id="rId19"/>
    <p:sldId id="331" r:id="rId20"/>
    <p:sldId id="345" r:id="rId21"/>
    <p:sldId id="332" r:id="rId22"/>
    <p:sldId id="346" r:id="rId23"/>
    <p:sldId id="333" r:id="rId24"/>
    <p:sldId id="334" r:id="rId25"/>
    <p:sldId id="337" r:id="rId26"/>
    <p:sldId id="365" r:id="rId27"/>
    <p:sldId id="353" r:id="rId28"/>
    <p:sldId id="329" r:id="rId29"/>
    <p:sldId id="338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258" r:id="rId4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3" autoAdjust="0"/>
  </p:normalViewPr>
  <p:slideViewPr>
    <p:cSldViewPr>
      <p:cViewPr>
        <p:scale>
          <a:sx n="100" d="100"/>
          <a:sy n="100" d="100"/>
        </p:scale>
        <p:origin x="318" y="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910" y="-90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7B7B-8D4E-44F6-98B0-902EFC6DD2D5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0A-036D-4BE6-BBF8-3BEBFABD7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4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1CDF-11D5-4543-B847-8C553BAA7535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5A55-AD54-418E-8363-F69C80394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704" y="1745523"/>
            <a:ext cx="724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减免税后续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735" y="2892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中国（河北）国际贸易单一窗口             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01846" y="2726955"/>
            <a:ext cx="7127999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590"/>
            <a:ext cx="7920879" cy="3617110"/>
          </a:xfrm>
          <a:prstGeom prst="rect">
            <a:avLst/>
          </a:prstGeom>
        </p:spPr>
      </p:pic>
      <p:pic>
        <p:nvPicPr>
          <p:cNvPr id="1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31590"/>
            <a:ext cx="7920880" cy="36171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 b="3370"/>
          <a:stretch>
            <a:fillRect/>
          </a:stretch>
        </p:blipFill>
        <p:spPr>
          <a:xfrm>
            <a:off x="914400" y="1131590"/>
            <a:ext cx="4737720" cy="364097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/>
          <a:srcRect l="14758" t="1389" r="20575" b="12676"/>
          <a:stretch>
            <a:fillRect/>
          </a:stretch>
        </p:blipFill>
        <p:spPr>
          <a:xfrm>
            <a:off x="611560" y="1131590"/>
            <a:ext cx="8005869" cy="35789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7920881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7920881" cy="35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8064000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1203750"/>
            <a:ext cx="5400000" cy="34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3569" y="1779662"/>
            <a:ext cx="8640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31590"/>
            <a:ext cx="7920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减免税</a:t>
            </a:r>
            <a:endParaRPr lang="en-US" alt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减免税申请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000" y="2067750"/>
            <a:ext cx="252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" dirty="0">
                <a:solidFill>
                  <a:srgbClr val="FF0000"/>
                </a:solidFill>
              </a:rPr>
              <a:t>规则为</a:t>
            </a:r>
            <a:r>
              <a:rPr lang="zh-CN" altLang="zh-CN" sz="800" dirty="0" smtClean="0">
                <a:solidFill>
                  <a:srgbClr val="FF0000"/>
                </a:solidFill>
              </a:rPr>
              <a:t>四位</a:t>
            </a:r>
            <a:r>
              <a:rPr lang="zh-CN" altLang="zh-CN" sz="800" dirty="0">
                <a:solidFill>
                  <a:srgbClr val="FF0000"/>
                </a:solidFill>
              </a:rPr>
              <a:t>关区</a:t>
            </a:r>
            <a:r>
              <a:rPr lang="en-US" altLang="zh-CN" sz="800" dirty="0">
                <a:solidFill>
                  <a:srgbClr val="FF0000"/>
                </a:solidFill>
              </a:rPr>
              <a:t>+</a:t>
            </a:r>
            <a:r>
              <a:rPr lang="zh-CN" altLang="zh-CN" sz="800" dirty="0">
                <a:solidFill>
                  <a:srgbClr val="FF0000"/>
                </a:solidFill>
              </a:rPr>
              <a:t>四位年份</a:t>
            </a:r>
            <a:r>
              <a:rPr lang="en-US" altLang="zh-CN" sz="800" dirty="0">
                <a:solidFill>
                  <a:srgbClr val="FF0000"/>
                </a:solidFill>
              </a:rPr>
              <a:t>+3 </a:t>
            </a:r>
            <a:r>
              <a:rPr lang="zh-CN" altLang="zh-CN" sz="800" dirty="0">
                <a:solidFill>
                  <a:srgbClr val="FF0000"/>
                </a:solidFill>
              </a:rPr>
              <a:t>位征免性质</a:t>
            </a:r>
            <a:r>
              <a:rPr lang="en-US" altLang="zh-CN" sz="800" dirty="0">
                <a:solidFill>
                  <a:srgbClr val="FF0000"/>
                </a:solidFill>
              </a:rPr>
              <a:t>+4 </a:t>
            </a:r>
            <a:r>
              <a:rPr lang="zh-CN" altLang="zh-CN" sz="800" dirty="0">
                <a:solidFill>
                  <a:srgbClr val="FF0000"/>
                </a:solidFill>
              </a:rPr>
              <a:t>位流水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200" y="2059050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15</a:t>
            </a:r>
            <a:r>
              <a:rPr lang="zh-CN" altLang="en-US" sz="800" dirty="0" smtClean="0">
                <a:solidFill>
                  <a:srgbClr val="FF0000"/>
                </a:solidFill>
              </a:rPr>
              <a:t>个汉字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2672" y="2403746"/>
            <a:ext cx="108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rgbClr val="FF0000"/>
                </a:solidFill>
              </a:rPr>
              <a:t>格式如</a:t>
            </a:r>
            <a:r>
              <a:rPr lang="en-US" altLang="zh-CN" sz="800" dirty="0">
                <a:solidFill>
                  <a:srgbClr val="FF0000"/>
                </a:solidFill>
              </a:rPr>
              <a:t>20010101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6000" y="2931750"/>
            <a:ext cx="165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选择无纸时，上方随附单据点亮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减免税申报模块中，如用户需上传随附单据或进行申报，则需使用操作员 </a:t>
            </a:r>
            <a:r>
              <a:rPr lang="en-US" altLang="zh-CN" dirty="0">
                <a:solidFill>
                  <a:srgbClr val="FF0000"/>
                </a:solidFill>
              </a:rPr>
              <a:t>IC </a:t>
            </a:r>
            <a:r>
              <a:rPr lang="zh-CN" altLang="zh-CN" dirty="0">
                <a:solidFill>
                  <a:srgbClr val="FF0000"/>
                </a:solidFill>
              </a:rPr>
              <a:t>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316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" y="1131752"/>
            <a:ext cx="3954253" cy="39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25" y="1131751"/>
            <a:ext cx="4189275" cy="401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38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随附单据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8064000" cy="36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" y="2549193"/>
            <a:ext cx="4572000" cy="25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00" y="2549193"/>
            <a:ext cx="4572000" cy="25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5850" y="790075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只可上传后缀名为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pdf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zh-CN" dirty="0">
                <a:solidFill>
                  <a:srgbClr val="FF0000"/>
                </a:solidFill>
              </a:rPr>
              <a:t>的文件，单个文件大小不能超过</a:t>
            </a:r>
            <a:r>
              <a:rPr lang="en-US" altLang="zh-CN" dirty="0">
                <a:solidFill>
                  <a:srgbClr val="FF0000"/>
                </a:solidFill>
              </a:rPr>
              <a:t> 4M</a:t>
            </a:r>
            <a:r>
              <a:rPr lang="zh-CN" altLang="zh-CN" dirty="0">
                <a:solidFill>
                  <a:srgbClr val="FF0000"/>
                </a:solidFill>
              </a:rPr>
              <a:t>，且每页不</a:t>
            </a:r>
            <a:r>
              <a:rPr lang="zh-CN" altLang="zh-CN" dirty="0" smtClean="0">
                <a:solidFill>
                  <a:srgbClr val="FF0000"/>
                </a:solidFill>
              </a:rPr>
              <a:t>超过</a:t>
            </a:r>
            <a:r>
              <a:rPr lang="en-US" altLang="zh-CN" dirty="0" smtClean="0">
                <a:solidFill>
                  <a:srgbClr val="FF0000"/>
                </a:solidFill>
              </a:rPr>
              <a:t>200K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396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初始值模板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75" y="1066498"/>
            <a:ext cx="5051155" cy="386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"/>
          <p:cNvGrpSpPr/>
          <p:nvPr/>
        </p:nvGrpSpPr>
        <p:grpSpPr bwMode="auto">
          <a:xfrm>
            <a:off x="1661552" y="1234574"/>
            <a:ext cx="2955925" cy="831195"/>
            <a:chOff x="922338" y="742950"/>
            <a:chExt cx="2955925" cy="831195"/>
          </a:xfrm>
        </p:grpSpPr>
        <p:sp>
          <p:nvSpPr>
            <p:cNvPr id="10" name="TextBox 9"/>
            <p:cNvSpPr txBox="1"/>
            <p:nvPr/>
          </p:nvSpPr>
          <p:spPr>
            <a:xfrm>
              <a:off x="922338" y="742950"/>
              <a:ext cx="381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405731" y="9715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592263" y="1050925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总体介绍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7962" y="1234574"/>
            <a:ext cx="2301876" cy="830997"/>
            <a:chOff x="4953000" y="1276350"/>
            <a:chExt cx="2301876" cy="830997"/>
          </a:xfrm>
        </p:grpSpPr>
        <p:grpSp>
          <p:nvGrpSpPr>
            <p:cNvPr id="14" name="组合 2"/>
            <p:cNvGrpSpPr/>
            <p:nvPr/>
          </p:nvGrpSpPr>
          <p:grpSpPr bwMode="auto">
            <a:xfrm>
              <a:off x="4953000" y="1276350"/>
              <a:ext cx="2301876" cy="830997"/>
              <a:chOff x="4860925" y="862848"/>
              <a:chExt cx="2301876" cy="83070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60925" y="862848"/>
                <a:ext cx="381000" cy="8307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2</a:t>
                </a:r>
                <a:endPara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5478462" y="1091367"/>
                <a:ext cx="1684339" cy="52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功能</a:t>
                </a:r>
                <a:r>
                  <a: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介绍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 bwMode="auto">
            <a:xfrm flipH="1">
              <a:off x="5427262" y="15049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661552" y="2266707"/>
            <a:ext cx="2682315" cy="830997"/>
            <a:chOff x="1600200" y="2045553"/>
            <a:chExt cx="2682315" cy="830997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准备工作</a:t>
              </a: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H="1">
              <a:off x="2067047" y="2270226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287962" y="2304708"/>
            <a:ext cx="3028038" cy="830997"/>
            <a:chOff x="5029200" y="2045553"/>
            <a:chExt cx="3028038" cy="830997"/>
          </a:xfrm>
        </p:grpSpPr>
        <p:sp>
          <p:nvSpPr>
            <p:cNvPr id="27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减免税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H="1">
              <a:off x="5503463" y="2260913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同侧圆角矩形 33"/>
          <p:cNvSpPr/>
          <p:nvPr/>
        </p:nvSpPr>
        <p:spPr>
          <a:xfrm rot="10800000">
            <a:off x="3131832" y="9055"/>
            <a:ext cx="2816925" cy="834497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3882327" y="146218"/>
            <a:ext cx="1315933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80827" y="3250102"/>
            <a:ext cx="2682315" cy="830997"/>
            <a:chOff x="1600200" y="2045553"/>
            <a:chExt cx="2682315" cy="830997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减免税后续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 bwMode="auto">
            <a:xfrm flipH="1">
              <a:off x="2067047" y="2270226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307237" y="3288103"/>
            <a:ext cx="3028038" cy="830997"/>
            <a:chOff x="5029200" y="2045553"/>
            <a:chExt cx="3028038" cy="830997"/>
          </a:xfrm>
        </p:grpSpPr>
        <p:sp>
          <p:nvSpPr>
            <p:cNvPr id="38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备案作废申请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25" y="2960325"/>
            <a:ext cx="6620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000" y="771550"/>
            <a:ext cx="79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点击蓝色</a:t>
            </a:r>
            <a:r>
              <a:rPr lang="zh-CN" altLang="en-US" dirty="0">
                <a:solidFill>
                  <a:srgbClr val="FF0000"/>
                </a:solidFill>
              </a:rPr>
              <a:t>暂存单号，界面将跳转至详细界面。确认信息</a:t>
            </a:r>
            <a:r>
              <a:rPr lang="zh-CN" altLang="en-US" dirty="0" smtClean="0">
                <a:solidFill>
                  <a:srgbClr val="FF0000"/>
                </a:solidFill>
              </a:rPr>
              <a:t>无误后</a:t>
            </a:r>
            <a:r>
              <a:rPr lang="zh-CN" altLang="en-US" dirty="0">
                <a:solidFill>
                  <a:srgbClr val="FF0000"/>
                </a:solidFill>
              </a:rPr>
              <a:t>，点击蓝色</a:t>
            </a:r>
            <a:r>
              <a:rPr lang="zh-CN" altLang="en-US" dirty="0" smtClean="0">
                <a:solidFill>
                  <a:srgbClr val="FF0000"/>
                </a:solidFill>
              </a:rPr>
              <a:t>“申报”按钮</a:t>
            </a:r>
            <a:r>
              <a:rPr lang="zh-CN" altLang="en-US" dirty="0">
                <a:solidFill>
                  <a:srgbClr val="FF0000"/>
                </a:solidFill>
              </a:rPr>
              <a:t>，即可申报作废</a:t>
            </a:r>
            <a:r>
              <a:rPr lang="zh-CN" altLang="en-US" dirty="0" smtClean="0">
                <a:solidFill>
                  <a:srgbClr val="FF0000"/>
                </a:solidFill>
              </a:rPr>
              <a:t>申请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87" y="1489201"/>
            <a:ext cx="6722713" cy="324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备案变更申请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99" y="2499750"/>
            <a:ext cx="66240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99" y="1486960"/>
            <a:ext cx="6717781" cy="32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2000" y="771550"/>
            <a:ext cx="79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点击蓝色</a:t>
            </a:r>
            <a:r>
              <a:rPr lang="zh-CN" altLang="en-US" dirty="0">
                <a:solidFill>
                  <a:srgbClr val="FF0000"/>
                </a:solidFill>
              </a:rPr>
              <a:t>暂存单号，界面将跳转至详细界面。确认信息</a:t>
            </a:r>
            <a:r>
              <a:rPr lang="zh-CN" altLang="en-US" dirty="0" smtClean="0">
                <a:solidFill>
                  <a:srgbClr val="FF0000"/>
                </a:solidFill>
              </a:rPr>
              <a:t>无误后</a:t>
            </a:r>
            <a:r>
              <a:rPr lang="zh-CN" altLang="en-US" dirty="0">
                <a:solidFill>
                  <a:srgbClr val="FF0000"/>
                </a:solidFill>
              </a:rPr>
              <a:t>，点击</a:t>
            </a:r>
            <a:r>
              <a:rPr lang="zh-CN" altLang="en-US" dirty="0" smtClean="0">
                <a:solidFill>
                  <a:srgbClr val="FF0000"/>
                </a:solidFill>
              </a:rPr>
              <a:t>蓝色“申报”按钮</a:t>
            </a:r>
            <a:r>
              <a:rPr lang="zh-CN" altLang="en-US" dirty="0">
                <a:solidFill>
                  <a:srgbClr val="FF0000"/>
                </a:solidFill>
              </a:rPr>
              <a:t>，即可</a:t>
            </a:r>
            <a:r>
              <a:rPr lang="zh-CN" altLang="en-US" dirty="0" smtClean="0">
                <a:solidFill>
                  <a:srgbClr val="FF0000"/>
                </a:solidFill>
              </a:rPr>
              <a:t>申报</a:t>
            </a:r>
            <a:r>
              <a:rPr lang="zh-CN" altLang="en-US" dirty="0">
                <a:solidFill>
                  <a:srgbClr val="FF0000"/>
                </a:solidFill>
              </a:rPr>
              <a:t>变更</a:t>
            </a:r>
            <a:r>
              <a:rPr lang="zh-CN" altLang="en-US" dirty="0" smtClean="0">
                <a:solidFill>
                  <a:srgbClr val="FF0000"/>
                </a:solidFill>
              </a:rPr>
              <a:t>申请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证明修改申请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证明作废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324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减免税数据查询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附单据补传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49"/>
            <a:ext cx="7920000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935560"/>
            <a:ext cx="5034784" cy="267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2000" y="77155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只可上传后缀名为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pdf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zh-CN" dirty="0">
                <a:solidFill>
                  <a:srgbClr val="FF0000"/>
                </a:solidFill>
              </a:rPr>
              <a:t>的文件，单个文件大小不能超过</a:t>
            </a:r>
            <a:r>
              <a:rPr lang="en-US" altLang="zh-CN" dirty="0">
                <a:solidFill>
                  <a:srgbClr val="FF0000"/>
                </a:solidFill>
              </a:rPr>
              <a:t> 4M</a:t>
            </a:r>
            <a:r>
              <a:rPr lang="zh-CN" altLang="zh-CN" dirty="0">
                <a:solidFill>
                  <a:srgbClr val="FF0000"/>
                </a:solidFill>
              </a:rPr>
              <a:t>，且每页不</a:t>
            </a:r>
            <a:r>
              <a:rPr lang="zh-CN" altLang="zh-CN" dirty="0" smtClean="0">
                <a:solidFill>
                  <a:srgbClr val="FF0000"/>
                </a:solidFill>
              </a:rPr>
              <a:t>超过</a:t>
            </a:r>
            <a:r>
              <a:rPr lang="en-US" altLang="zh-CN" dirty="0" smtClean="0">
                <a:solidFill>
                  <a:srgbClr val="FF0000"/>
                </a:solidFill>
              </a:rPr>
              <a:t>200K</a:t>
            </a:r>
            <a:r>
              <a:rPr lang="zh-CN" altLang="zh-CN" dirty="0">
                <a:solidFill>
                  <a:srgbClr val="FF0000"/>
                </a:solidFill>
              </a:rPr>
              <a:t>。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减免税后续</a:t>
            </a:r>
            <a:endParaRPr lang="en-US" alt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0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32672" y="2476814"/>
            <a:ext cx="108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rgbClr val="FF0000"/>
                </a:solidFill>
              </a:rPr>
              <a:t>格式如</a:t>
            </a:r>
            <a:r>
              <a:rPr lang="en-US" altLang="zh-CN" sz="800" dirty="0">
                <a:solidFill>
                  <a:srgbClr val="FF0000"/>
                </a:solidFill>
              </a:rPr>
              <a:t>20010101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000" y="2067750"/>
            <a:ext cx="75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暂存后生成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货款抵押申请</a:t>
            </a: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2000" y="3435750"/>
            <a:ext cx="64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录入</a:t>
            </a:r>
            <a:r>
              <a:rPr lang="zh-CN" altLang="zh-CN" dirty="0">
                <a:solidFill>
                  <a:srgbClr val="FF0000"/>
                </a:solidFill>
              </a:rPr>
              <a:t>征免税证明编号后，回车，系统自动读取该免表项下的货物信息，并显示在下方列表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返填出来的表体货物信息，只允许修改“数量”</a:t>
            </a:r>
            <a:r>
              <a:rPr lang="zh-CN" altLang="en-US" dirty="0" smtClean="0">
                <a:solidFill>
                  <a:srgbClr val="FF0000"/>
                </a:solidFill>
              </a:rPr>
              <a:t>字段，不超过原数量，申报时勾选需要的货物。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0" y="1620696"/>
            <a:ext cx="3398462" cy="214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20" y="1851750"/>
            <a:ext cx="4678763" cy="24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00" y="771550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随附单据上传同减免税操作，</a:t>
            </a:r>
            <a:r>
              <a:rPr lang="zh-CN" altLang="en-US" dirty="0">
                <a:solidFill>
                  <a:srgbClr val="FF0000"/>
                </a:solidFill>
              </a:rPr>
              <a:t>申报时，必须保证电子口岸</a:t>
            </a:r>
            <a:r>
              <a:rPr lang="en-US" altLang="zh-CN" b="1" i="1" dirty="0">
                <a:solidFill>
                  <a:srgbClr val="FF0000"/>
                </a:solidFill>
              </a:rPr>
              <a:t>IC</a:t>
            </a:r>
            <a:r>
              <a:rPr lang="zh-CN" altLang="en-US" dirty="0">
                <a:solidFill>
                  <a:srgbClr val="FF0000"/>
                </a:solidFill>
              </a:rPr>
              <a:t>卡或</a:t>
            </a:r>
            <a:r>
              <a:rPr lang="en-US" altLang="zh-CN" b="1" i="1" dirty="0" err="1">
                <a:solidFill>
                  <a:srgbClr val="FF0000"/>
                </a:solidFill>
              </a:rPr>
              <a:t>Ikey</a:t>
            </a:r>
            <a:r>
              <a:rPr lang="zh-CN" altLang="en-US" dirty="0">
                <a:solidFill>
                  <a:srgbClr val="FF0000"/>
                </a:solidFill>
              </a:rPr>
              <a:t>正确连接在电脑中</a:t>
            </a:r>
          </a:p>
        </p:txBody>
      </p:sp>
    </p:spTree>
    <p:extLst>
      <p:ext uri="{BB962C8B-B14F-4D97-AF65-F5344CB8AC3E}">
        <p14:creationId xmlns:p14="http://schemas.microsoft.com/office/powerpoint/2010/main" val="19360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货款抵押延期</a:t>
            </a: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8064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5616000" y="2186250"/>
            <a:ext cx="72000" cy="21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异地监管申请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2000" y="3435750"/>
            <a:ext cx="64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录入</a:t>
            </a:r>
            <a:r>
              <a:rPr lang="zh-CN" altLang="zh-CN" dirty="0">
                <a:solidFill>
                  <a:srgbClr val="FF0000"/>
                </a:solidFill>
              </a:rPr>
              <a:t>征免税证明编号后，回车，系统自动读取该免表项下的货物信息，并显示在下方列表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返填出来的表体货物信息，只允许修改“数量”</a:t>
            </a:r>
            <a:r>
              <a:rPr lang="zh-CN" altLang="en-US" dirty="0" smtClean="0">
                <a:solidFill>
                  <a:srgbClr val="FF0000"/>
                </a:solidFill>
              </a:rPr>
              <a:t>字段，不超过原数量，申报时勾选需要的货物。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解除监管申请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2000" y="3435750"/>
            <a:ext cx="64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录入</a:t>
            </a:r>
            <a:r>
              <a:rPr lang="zh-CN" altLang="zh-CN" dirty="0">
                <a:solidFill>
                  <a:srgbClr val="FF0000"/>
                </a:solidFill>
              </a:rPr>
              <a:t>征免税证明编号后，回车，系统自动读取该免表项下的货物信息，并显示在下方列表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返填出来的表体货物信息，只允许修改“数量”</a:t>
            </a:r>
            <a:r>
              <a:rPr lang="zh-CN" altLang="en-US" dirty="0" smtClean="0">
                <a:solidFill>
                  <a:srgbClr val="FF0000"/>
                </a:solidFill>
              </a:rPr>
              <a:t>字段，不超过原数量，申报时勾选需要的货物。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0"/>
            <a:ext cx="8064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货物结转申请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0000" y="3730544"/>
            <a:ext cx="64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录入</a:t>
            </a:r>
            <a:r>
              <a:rPr lang="zh-CN" altLang="zh-CN" dirty="0">
                <a:solidFill>
                  <a:srgbClr val="FF0000"/>
                </a:solidFill>
              </a:rPr>
              <a:t>征免税证明编号后，回车，系统自动读取该免表项下的货物信息，并显示在下方列表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返填出来的表体货物信息，只允许修改“数量”</a:t>
            </a:r>
            <a:r>
              <a:rPr lang="zh-CN" altLang="en-US" dirty="0" smtClean="0">
                <a:solidFill>
                  <a:srgbClr val="FF0000"/>
                </a:solidFill>
              </a:rPr>
              <a:t>字段，不超过原数量，申报时勾选需要的货物。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货物退运申请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0000" y="3413917"/>
            <a:ext cx="64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录入</a:t>
            </a:r>
            <a:r>
              <a:rPr lang="zh-CN" altLang="zh-CN" dirty="0">
                <a:solidFill>
                  <a:srgbClr val="FF0000"/>
                </a:solidFill>
              </a:rPr>
              <a:t>征免税证明编号后，回车，系统自动读取该免表项下的货物信息，并显示在下方列表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返填出来的表体货物信息，只允许修改“数量”</a:t>
            </a:r>
            <a:r>
              <a:rPr lang="zh-CN" altLang="en-US" dirty="0" smtClean="0">
                <a:solidFill>
                  <a:srgbClr val="FF0000"/>
                </a:solidFill>
              </a:rPr>
              <a:t>字段，不超过原数量，申报时勾选需要的货物。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49"/>
            <a:ext cx="7920000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年报管理申请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7096" y="3499711"/>
            <a:ext cx="50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最多</a:t>
            </a:r>
            <a:r>
              <a:rPr lang="en-US" altLang="zh-CN" dirty="0" smtClean="0">
                <a:solidFill>
                  <a:srgbClr val="FF0000"/>
                </a:solidFill>
              </a:rPr>
              <a:t>255</a:t>
            </a:r>
            <a:r>
              <a:rPr lang="zh-CN" altLang="en-US" dirty="0" smtClean="0">
                <a:solidFill>
                  <a:srgbClr val="FF0000"/>
                </a:solidFill>
              </a:rPr>
              <a:t>字符，不超过</a:t>
            </a:r>
            <a:r>
              <a:rPr lang="en-US" altLang="zh-CN" dirty="0" smtClean="0">
                <a:solidFill>
                  <a:srgbClr val="FF0000"/>
                </a:solidFill>
              </a:rPr>
              <a:t>127</a:t>
            </a:r>
            <a:r>
              <a:rPr lang="zh-CN" altLang="en-US" dirty="0" smtClean="0">
                <a:solidFill>
                  <a:srgbClr val="FF0000"/>
                </a:solidFill>
              </a:rPr>
              <a:t>个字。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主体变更申请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7096" y="3499711"/>
            <a:ext cx="50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最多</a:t>
            </a:r>
            <a:r>
              <a:rPr lang="en-US" altLang="zh-CN" dirty="0" smtClean="0">
                <a:solidFill>
                  <a:srgbClr val="FF0000"/>
                </a:solidFill>
              </a:rPr>
              <a:t>255</a:t>
            </a:r>
            <a:r>
              <a:rPr lang="zh-CN" altLang="en-US" dirty="0" smtClean="0">
                <a:solidFill>
                  <a:srgbClr val="FF0000"/>
                </a:solidFill>
              </a:rPr>
              <a:t>字符，不超过</a:t>
            </a:r>
            <a:r>
              <a:rPr lang="en-US" altLang="zh-CN" dirty="0" smtClean="0">
                <a:solidFill>
                  <a:srgbClr val="FF0000"/>
                </a:solidFill>
              </a:rPr>
              <a:t>127</a:t>
            </a:r>
            <a:r>
              <a:rPr lang="zh-CN" altLang="en-US" dirty="0" smtClean="0">
                <a:solidFill>
                  <a:srgbClr val="FF0000"/>
                </a:solidFill>
              </a:rPr>
              <a:t>个字。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20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货物补税申请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8000" y="3075750"/>
            <a:ext cx="64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录入</a:t>
            </a:r>
            <a:r>
              <a:rPr lang="zh-CN" altLang="zh-CN" dirty="0">
                <a:solidFill>
                  <a:srgbClr val="FF0000"/>
                </a:solidFill>
              </a:rPr>
              <a:t>征免税证明编号后，回车，系统自动读取该免表项下的货物信息，并显示在下方列表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返填出来的表体货物信息，只允许修改“数量”</a:t>
            </a:r>
            <a:r>
              <a:rPr lang="zh-CN" altLang="en-US" dirty="0" smtClean="0">
                <a:solidFill>
                  <a:srgbClr val="FF0000"/>
                </a:solidFill>
              </a:rPr>
              <a:t>字段，不超过原数量，申报时勾选需要的货物。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税款担保申请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税款担保延期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20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减免税后续查询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0125" y="2027084"/>
            <a:ext cx="237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查询范围不超过</a:t>
            </a:r>
            <a:r>
              <a:rPr lang="en-US" altLang="zh-CN" dirty="0" smtClean="0">
                <a:solidFill>
                  <a:srgbClr val="FF0000"/>
                </a:solidFill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</a:rPr>
              <a:t>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" y="4011750"/>
            <a:ext cx="7920001" cy="76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7092000" y="3363750"/>
            <a:ext cx="426784" cy="7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减免税后续下载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01" y="771550"/>
            <a:ext cx="748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可</a:t>
            </a:r>
            <a:r>
              <a:rPr lang="zh-CN" altLang="en-US" dirty="0" smtClean="0">
                <a:solidFill>
                  <a:srgbClr val="FF0000"/>
                </a:solidFill>
              </a:rPr>
              <a:t>下载原</a:t>
            </a:r>
            <a:r>
              <a:rPr lang="zh-CN" altLang="en-US" dirty="0">
                <a:solidFill>
                  <a:srgbClr val="FF0000"/>
                </a:solidFill>
              </a:rPr>
              <a:t>预录入系统（</a:t>
            </a:r>
            <a:r>
              <a:rPr lang="en-US" altLang="zh-CN" b="1" i="1" dirty="0">
                <a:solidFill>
                  <a:srgbClr val="FF0000"/>
                </a:solidFill>
              </a:rPr>
              <a:t>QP</a:t>
            </a:r>
            <a:r>
              <a:rPr lang="zh-CN" altLang="en-US" dirty="0">
                <a:solidFill>
                  <a:srgbClr val="FF0000"/>
                </a:solidFill>
              </a:rPr>
              <a:t>）内申报过的减免税后续管理</a:t>
            </a:r>
            <a:r>
              <a:rPr lang="zh-CN" altLang="en-US" dirty="0" smtClean="0">
                <a:solidFill>
                  <a:srgbClr val="FF0000"/>
                </a:solidFill>
              </a:rPr>
              <a:t>数据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736" y="1419750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/>
              <a:t>前期，部分地区开展</a:t>
            </a:r>
            <a:r>
              <a:rPr lang="zh-CN" altLang="en-US" b="1" dirty="0"/>
              <a:t>了“单一窗口”标准版减免税审核确认及后续管理业务申请功能试点，经评估运行良好。</a:t>
            </a:r>
            <a:r>
              <a:rPr lang="en-US" altLang="zh-CN" b="1" dirty="0"/>
              <a:t>6</a:t>
            </a:r>
            <a:r>
              <a:rPr lang="zh-CN" altLang="en-US" b="1" dirty="0"/>
              <a:t>月</a:t>
            </a:r>
            <a:r>
              <a:rPr lang="en-US" altLang="zh-CN" b="1" dirty="0"/>
              <a:t>10</a:t>
            </a:r>
            <a:r>
              <a:rPr lang="zh-CN" altLang="en-US" b="1" dirty="0"/>
              <a:t>日已全国上线。</a:t>
            </a:r>
            <a:endParaRPr lang="en-US" altLang="zh-CN" b="1" dirty="0"/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减免税申报用户或其代理用户在“单一窗口”标准版减免税申报系统中，可录入、保存、申报减免税的相关数据，用户可根据各部门的监管要求，依据国家政策规定等而享受减免税优惠</a:t>
            </a:r>
            <a:r>
              <a:rPr lang="zh-CN" altLang="en-US" dirty="0" smtClean="0"/>
              <a:t>的企业</a:t>
            </a:r>
            <a:r>
              <a:rPr lang="zh-CN" altLang="en-US" dirty="0"/>
              <a:t>可通过</a:t>
            </a:r>
            <a:r>
              <a:rPr lang="zh-CN" altLang="en-US" dirty="0" smtClean="0"/>
              <a:t>单一</a:t>
            </a:r>
            <a:r>
              <a:rPr lang="zh-CN" altLang="en-US" dirty="0"/>
              <a:t>窗口</a:t>
            </a:r>
            <a:r>
              <a:rPr lang="zh-CN" altLang="en-US" dirty="0" smtClean="0"/>
              <a:t>递交</a:t>
            </a:r>
            <a:r>
              <a:rPr lang="zh-CN" altLang="en-US" dirty="0"/>
              <a:t>满足监管部门要求的申报数据，监管部门处理状态（结果）通过</a:t>
            </a:r>
            <a:r>
              <a:rPr lang="zh-CN" altLang="en-US" dirty="0" smtClean="0"/>
              <a:t>单一</a:t>
            </a:r>
            <a:r>
              <a:rPr lang="zh-CN" altLang="en-US" dirty="0"/>
              <a:t>窗口</a:t>
            </a:r>
            <a:r>
              <a:rPr lang="zh-CN" altLang="en-US" dirty="0" smtClean="0"/>
              <a:t>反馈</a:t>
            </a:r>
            <a:r>
              <a:rPr lang="zh-CN" altLang="en-US" dirty="0"/>
              <a:t>给申报人。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039" y="1642051"/>
            <a:ext cx="345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48" y="2646366"/>
            <a:ext cx="32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河北省电子口岸发展股份有限公司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6239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8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18099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:618303881 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河北省电子口岸服务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2611547"/>
            <a:ext cx="763200" cy="7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284613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河北省电子口岸订阅号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550" y="29984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0311-95198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86039" y="1581150"/>
            <a:ext cx="0" cy="1676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1707749"/>
            <a:ext cx="763200" cy="7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1648"/>
            <a:ext cx="7200399" cy="39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浏览器准备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063" y="7620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www.hebeieport.com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382"/>
            <a:ext cx="7938000" cy="352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49501" y="2612450"/>
            <a:ext cx="11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使用最新版本控件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1"/>
            <a:ext cx="806489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31591"/>
            <a:ext cx="8064896" cy="3528391"/>
          </a:xfrm>
          <a:prstGeom prst="rect">
            <a:avLst/>
          </a:prstGeom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912</Words>
  <Application>Microsoft Office PowerPoint</Application>
  <PresentationFormat>全屏显示(16:9)</PresentationFormat>
  <Paragraphs>152</Paragraphs>
  <Slides>40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yanhe</dc:creator>
  <cp:lastModifiedBy>建议</cp:lastModifiedBy>
  <cp:revision>390</cp:revision>
  <dcterms:created xsi:type="dcterms:W3CDTF">2018-08-01T01:01:00Z</dcterms:created>
  <dcterms:modified xsi:type="dcterms:W3CDTF">2019-06-20T04:47:19Z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2052-11.1.0.8763</vt:lpwstr>
  </property>
</Properties>
</file>