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1"/>
    <p:sldMasterId id="2147483676" r:id="rId2"/>
    <p:sldMasterId id="2147483777" r:id="rId3"/>
    <p:sldMasterId id="2147483785" r:id="rId4"/>
    <p:sldMasterId id="2147483793" r:id="rId5"/>
    <p:sldMasterId id="2147483801" r:id="rId6"/>
  </p:sldMasterIdLst>
  <p:notesMasterIdLst>
    <p:notesMasterId r:id="rId28"/>
  </p:notesMasterIdLst>
  <p:sldIdLst>
    <p:sldId id="454" r:id="rId7"/>
    <p:sldId id="269" r:id="rId8"/>
    <p:sldId id="271" r:id="rId9"/>
    <p:sldId id="378" r:id="rId10"/>
    <p:sldId id="402" r:id="rId11"/>
    <p:sldId id="272" r:id="rId12"/>
    <p:sldId id="393" r:id="rId13"/>
    <p:sldId id="394" r:id="rId14"/>
    <p:sldId id="395" r:id="rId15"/>
    <p:sldId id="398" r:id="rId16"/>
    <p:sldId id="399" r:id="rId17"/>
    <p:sldId id="279" r:id="rId18"/>
    <p:sldId id="352" r:id="rId19"/>
    <p:sldId id="456" r:id="rId20"/>
    <p:sldId id="457" r:id="rId21"/>
    <p:sldId id="358" r:id="rId22"/>
    <p:sldId id="392" r:id="rId23"/>
    <p:sldId id="388" r:id="rId24"/>
    <p:sldId id="401" r:id="rId25"/>
    <p:sldId id="276" r:id="rId26"/>
    <p:sldId id="455" r:id="rId27"/>
  </p:sldIdLst>
  <p:sldSz cx="9144000" cy="5143500" type="screen16x9"/>
  <p:notesSz cx="6858000" cy="9144000"/>
  <p:embeddedFontLst>
    <p:embeddedFont>
      <p:font typeface="Agency FB" panose="020B0503020202020204" pitchFamily="34" charset="0"/>
      <p:regular r:id="rId29"/>
      <p:bold r:id="rId30"/>
    </p:embeddedFont>
    <p:embeddedFont>
      <p:font typeface="Calibri" panose="020F0502020204030204" pitchFamily="34" charset="0"/>
      <p:regular r:id="rId31"/>
      <p:bold r:id="rId32"/>
      <p:italic r:id="rId33"/>
      <p:boldItalic r:id="rId34"/>
    </p:embeddedFont>
    <p:embeddedFont>
      <p:font typeface="Microsoft YaHei Light" panose="020B0502040204020203" pitchFamily="34" charset="-122"/>
      <p:regular r:id="rId35"/>
    </p:embeddedFont>
    <p:embeddedFont>
      <p:font typeface="Microsoft YaHei UI" panose="020B0503020204020204" pitchFamily="34" charset="-122"/>
      <p:regular r:id="rId36"/>
      <p:bold r:id="rId37"/>
    </p:embeddedFont>
    <p:embeddedFont>
      <p:font typeface="黑体" panose="02010609060101010101" pitchFamily="49" charset="-122"/>
      <p:regular r:id="rId38"/>
    </p:embeddedFont>
    <p:embeddedFont>
      <p:font typeface="华文中宋" panose="02010600040101010101" pitchFamily="2" charset="-122"/>
      <p:regular r:id="rId39"/>
    </p:embeddedFont>
    <p:embeddedFont>
      <p:font typeface="微软雅黑" panose="020B0503020204020204" pitchFamily="34" charset="-122"/>
      <p:regular r:id="rId40"/>
      <p:bold r:id="rId41"/>
    </p:embeddedFont>
    <p:embeddedFont>
      <p:font typeface="微软雅黑" panose="020B0503020204020204" pitchFamily="34" charset="-122"/>
      <p:regular r:id="rId40"/>
      <p:bold r:id="rId41"/>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E89"/>
    <a:srgbClr val="FF9900"/>
    <a:srgbClr val="309BE6"/>
    <a:srgbClr val="FFFF99"/>
    <a:srgbClr val="595959"/>
    <a:srgbClr val="7F7F7F"/>
    <a:srgbClr val="9BBB59"/>
    <a:srgbClr val="6297D8"/>
    <a:srgbClr val="269AE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77365" autoAdjust="0"/>
  </p:normalViewPr>
  <p:slideViewPr>
    <p:cSldViewPr>
      <p:cViewPr varScale="1">
        <p:scale>
          <a:sx n="92" d="100"/>
          <a:sy n="92" d="100"/>
        </p:scale>
        <p:origin x="798"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4.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latinLnBrk="0" hangingPunct="1">
              <a:spcBef>
                <a:spcPts val="0"/>
              </a:spcBef>
              <a:spcAft>
                <a:spcPts val="0"/>
              </a:spcAft>
              <a:defRPr lang="zh-CN" sz="1200">
                <a:latin typeface="+mn-lt"/>
                <a:ea typeface="+mn-ea"/>
              </a:defRPr>
            </a:lvl1pPr>
            <a:extLst/>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latinLnBrk="0" hangingPunct="1">
              <a:spcBef>
                <a:spcPts val="0"/>
              </a:spcBef>
              <a:spcAft>
                <a:spcPts val="0"/>
              </a:spcAft>
              <a:defRPr lang="zh-CN" sz="1200">
                <a:latin typeface="+mn-lt"/>
                <a:ea typeface="+mn-ea"/>
              </a:defRPr>
            </a:lvl1pPr>
            <a:extLst/>
          </a:lstStyle>
          <a:p>
            <a:pPr>
              <a:defRPr/>
            </a:pPr>
            <a:fld id="{E08C8A71-069A-441C-9F77-3A072D10EC13}" type="datetimeFigureOut">
              <a:rPr lang="zh-CN" altLang="en-US"/>
              <a:pPr>
                <a:defRPr/>
              </a:pPr>
              <a:t>2018/7/12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pPr lvl="0"/>
            <a:endParaRPr lang="zh-C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zh-CN" noProof="0"/>
              <a:t>单击此处编辑母版文本样式</a:t>
            </a:r>
          </a:p>
          <a:p>
            <a:pPr lvl="1"/>
            <a:r>
              <a:rPr lang="zh-CN" noProof="0"/>
              <a:t>第二级</a:t>
            </a:r>
          </a:p>
          <a:p>
            <a:pPr lvl="2"/>
            <a:r>
              <a:rPr lang="zh-CN" noProof="0"/>
              <a:t>第三级</a:t>
            </a:r>
          </a:p>
          <a:p>
            <a:pPr lvl="3"/>
            <a:r>
              <a:rPr lang="zh-CN" noProof="0"/>
              <a:t>第四级</a:t>
            </a:r>
          </a:p>
          <a:p>
            <a:pPr lvl="4"/>
            <a:r>
              <a:rPr lang="zh-CN" noProof="0"/>
              <a:t>第五级</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latinLnBrk="0" hangingPunct="1">
              <a:spcBef>
                <a:spcPts val="0"/>
              </a:spcBef>
              <a:spcAft>
                <a:spcPts val="0"/>
              </a:spcAft>
              <a:defRPr lang="zh-CN" sz="1200">
                <a:latin typeface="+mn-lt"/>
                <a:ea typeface="+mn-ea"/>
              </a:defRPr>
            </a:lvl1pPr>
            <a:extLst/>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C0FDDF7-46F6-4D87-A876-96BBC8C1C80C}" type="slidenum">
              <a:rPr lang="en-US" altLang="zh-CN"/>
              <a:pPr>
                <a:defRPr/>
              </a:pPr>
              <a:t>‹#›</a:t>
            </a:fld>
            <a:endParaRPr lang="zh-CN" altLang="zh-CN"/>
          </a:p>
        </p:txBody>
      </p:sp>
    </p:spTree>
    <p:extLst>
      <p:ext uri="{BB962C8B-B14F-4D97-AF65-F5344CB8AC3E}">
        <p14:creationId xmlns:p14="http://schemas.microsoft.com/office/powerpoint/2010/main" val="1915177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zh-CN" sz="1200" kern="1200">
        <a:solidFill>
          <a:schemeClr val="tx1"/>
        </a:solidFill>
        <a:latin typeface="+mn-lt"/>
        <a:ea typeface="+mn-ea"/>
        <a:cs typeface="+mn-cs"/>
      </a:defRPr>
    </a:lvl1pPr>
    <a:lvl2pPr marL="457200" algn="l" rtl="0" eaLnBrk="0" fontAlgn="base" hangingPunct="0">
      <a:spcBef>
        <a:spcPct val="30000"/>
      </a:spcBef>
      <a:spcAft>
        <a:spcPct val="0"/>
      </a:spcAft>
      <a:defRPr lang="zh-CN" sz="1200" kern="1200">
        <a:solidFill>
          <a:schemeClr val="tx1"/>
        </a:solidFill>
        <a:latin typeface="+mn-lt"/>
        <a:ea typeface="+mn-ea"/>
        <a:cs typeface="+mn-cs"/>
      </a:defRPr>
    </a:lvl2pPr>
    <a:lvl3pPr marL="914400" algn="l" rtl="0" eaLnBrk="0" fontAlgn="base" hangingPunct="0">
      <a:spcBef>
        <a:spcPct val="30000"/>
      </a:spcBef>
      <a:spcAft>
        <a:spcPct val="0"/>
      </a:spcAft>
      <a:defRPr lang="zh-CN" sz="1200" kern="1200">
        <a:solidFill>
          <a:schemeClr val="tx1"/>
        </a:solidFill>
        <a:latin typeface="+mn-lt"/>
        <a:ea typeface="+mn-ea"/>
        <a:cs typeface="+mn-cs"/>
      </a:defRPr>
    </a:lvl3pPr>
    <a:lvl4pPr marL="1371600" algn="l" rtl="0" eaLnBrk="0" fontAlgn="base" hangingPunct="0">
      <a:spcBef>
        <a:spcPct val="30000"/>
      </a:spcBef>
      <a:spcAft>
        <a:spcPct val="0"/>
      </a:spcAft>
      <a:defRPr lang="zh-CN" sz="1200" kern="1200">
        <a:solidFill>
          <a:schemeClr val="tx1"/>
        </a:solidFill>
        <a:latin typeface="+mn-lt"/>
        <a:ea typeface="+mn-ea"/>
        <a:cs typeface="+mn-cs"/>
      </a:defRPr>
    </a:lvl4pPr>
    <a:lvl5pPr marL="1828800" algn="l" rtl="0" eaLnBrk="0" fontAlgn="base" hangingPunct="0">
      <a:spcBef>
        <a:spcPct val="30000"/>
      </a:spcBef>
      <a:spcAft>
        <a:spcPct val="0"/>
      </a:spcAft>
      <a:defRPr lang="zh-CN" sz="1200" kern="1200">
        <a:solidFill>
          <a:schemeClr val="tx1"/>
        </a:solidFill>
        <a:latin typeface="+mn-lt"/>
        <a:ea typeface="+mn-ea"/>
        <a:cs typeface="+mn-cs"/>
      </a:defRPr>
    </a:lvl5pPr>
    <a:lvl6pPr marL="2286000" algn="l" rtl="0" latinLnBrk="0">
      <a:defRPr lang="zh-CN" sz="1200" kern="1200">
        <a:solidFill>
          <a:schemeClr val="tx1"/>
        </a:solidFill>
        <a:latin typeface="+mn-lt"/>
        <a:ea typeface="+mn-ea"/>
        <a:cs typeface="+mn-cs"/>
      </a:defRPr>
    </a:lvl6pPr>
    <a:lvl7pPr marL="2743200" algn="l" rtl="0" latinLnBrk="0">
      <a:defRPr lang="zh-CN" sz="1200" kern="1200">
        <a:solidFill>
          <a:schemeClr val="tx1"/>
        </a:solidFill>
        <a:latin typeface="+mn-lt"/>
        <a:ea typeface="+mn-ea"/>
        <a:cs typeface="+mn-cs"/>
      </a:defRPr>
    </a:lvl7pPr>
    <a:lvl8pPr marL="3200400" algn="l" rtl="0" latinLnBrk="0">
      <a:defRPr lang="zh-CN" sz="1200" kern="1200">
        <a:solidFill>
          <a:schemeClr val="tx1"/>
        </a:solidFill>
        <a:latin typeface="+mn-lt"/>
        <a:ea typeface="+mn-ea"/>
        <a:cs typeface="+mn-cs"/>
      </a:defRPr>
    </a:lvl8pPr>
    <a:lvl9pPr marL="3657600" algn="l" rtl="0" latinLnBrk="0">
      <a:defRPr lang="zh-CN"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0FDDF7-46F6-4D87-A876-96BBC8C1C80C}" type="slidenum">
              <a:rPr kumimoji="0" lang="en-US" altLang="zh-CN"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3230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Slide Number Placeholder 3"/>
          <p:cNvSpPr>
            <a:spLocks noGrp="1"/>
          </p:cNvSpPr>
          <p:nvPr>
            <p:ph type="sldNum" sz="quarter" idx="10"/>
          </p:nvPr>
        </p:nvSpPr>
        <p:spPr/>
        <p:txBody>
          <a:bodyPr/>
          <a:lstStyle/>
          <a:p>
            <a:pPr>
              <a:defRPr/>
            </a:pPr>
            <a:fld id="{4C0FDDF7-46F6-4D87-A876-96BBC8C1C80C}" type="slidenum">
              <a:rPr lang="en-US" altLang="zh-CN" smtClean="0"/>
              <a:pPr>
                <a:defRPr/>
              </a:pPr>
              <a:t>3</a:t>
            </a:fld>
            <a:endParaRPr lang="zh-CN" altLang="zh-CN"/>
          </a:p>
        </p:txBody>
      </p:sp>
    </p:spTree>
    <p:extLst>
      <p:ext uri="{BB962C8B-B14F-4D97-AF65-F5344CB8AC3E}">
        <p14:creationId xmlns:p14="http://schemas.microsoft.com/office/powerpoint/2010/main" val="150996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1</a:t>
            </a:r>
            <a:r>
              <a:rPr lang="zh-CN" altLang="en-US" dirty="0"/>
              <a:t>、框架意见的基本内容：</a:t>
            </a:r>
            <a:r>
              <a:rPr lang="zh-CN" altLang="zh-CN" sz="1200" b="1" kern="1200" dirty="0">
                <a:solidFill>
                  <a:schemeClr val="tx1"/>
                </a:solidFill>
                <a:latin typeface="+mn-lt"/>
                <a:ea typeface="+mn-ea"/>
                <a:cs typeface="+mn-cs"/>
              </a:rPr>
              <a:t>中央层面统筹推进“单一窗口”基本功能建设，包括：口岸执法与基本服务功能。</a:t>
            </a:r>
            <a:r>
              <a:rPr lang="zh-CN" altLang="zh-CN" sz="1200" kern="1200" dirty="0">
                <a:solidFill>
                  <a:schemeClr val="tx1"/>
                </a:solidFill>
                <a:latin typeface="+mn-lt"/>
                <a:ea typeface="+mn-ea"/>
                <a:cs typeface="+mn-cs"/>
              </a:rPr>
              <a:t>主要包括货物申报、运输工具申报、税费支付、贸易许可和原产地证书申领、企业资质办理、出口退税申报、查询统计等全流程服务功能，方便企业一次申报和业务办理，满足口岸管理相关部门的要求。</a:t>
            </a:r>
          </a:p>
          <a:p>
            <a:r>
              <a:rPr lang="en-US" altLang="zh-CN" dirty="0"/>
              <a:t>2</a:t>
            </a:r>
            <a:r>
              <a:rPr lang="zh-CN" altLang="en-US" dirty="0"/>
              <a:t>、</a:t>
            </a:r>
            <a:r>
              <a:rPr lang="en-US" altLang="zh-CN" dirty="0"/>
              <a:t>44</a:t>
            </a:r>
            <a:r>
              <a:rPr lang="zh-CN" altLang="en-US" dirty="0"/>
              <a:t>号公告内容，</a:t>
            </a:r>
            <a:r>
              <a:rPr lang="zh-CN" altLang="en-US" sz="1200" kern="1200" dirty="0">
                <a:solidFill>
                  <a:schemeClr val="tx1"/>
                </a:solidFill>
                <a:latin typeface="+mn-lt"/>
                <a:ea typeface="+mn-ea"/>
                <a:cs typeface="+mn-cs"/>
              </a:rPr>
              <a:t>自</a:t>
            </a:r>
            <a:r>
              <a:rPr lang="en-US" altLang="zh-CN" sz="1200" kern="1200" dirty="0">
                <a:solidFill>
                  <a:schemeClr val="tx1"/>
                </a:solidFill>
                <a:latin typeface="+mn-lt"/>
                <a:ea typeface="+mn-ea"/>
                <a:cs typeface="+mn-cs"/>
              </a:rPr>
              <a:t>2017</a:t>
            </a:r>
            <a:r>
              <a:rPr lang="zh-CN" altLang="en-US" sz="1200" kern="1200" dirty="0">
                <a:solidFill>
                  <a:schemeClr val="tx1"/>
                </a:solidFill>
                <a:latin typeface="+mn-lt"/>
                <a:ea typeface="+mn-ea"/>
                <a:cs typeface="+mn-cs"/>
              </a:rPr>
              <a:t>年</a:t>
            </a:r>
            <a:r>
              <a:rPr lang="en-US" altLang="zh-CN" sz="1200" kern="1200" dirty="0">
                <a:solidFill>
                  <a:schemeClr val="tx1"/>
                </a:solidFill>
                <a:latin typeface="+mn-lt"/>
                <a:ea typeface="+mn-ea"/>
                <a:cs typeface="+mn-cs"/>
              </a:rPr>
              <a:t>9</a:t>
            </a:r>
            <a:r>
              <a:rPr lang="zh-CN" altLang="en-US" sz="1200" kern="1200" dirty="0">
                <a:solidFill>
                  <a:schemeClr val="tx1"/>
                </a:solidFill>
                <a:latin typeface="+mn-lt"/>
                <a:ea typeface="+mn-ea"/>
                <a:cs typeface="+mn-cs"/>
              </a:rPr>
              <a:t>月</a:t>
            </a:r>
            <a:r>
              <a:rPr lang="en-US" altLang="zh-CN" sz="1200" kern="1200" dirty="0">
                <a:solidFill>
                  <a:schemeClr val="tx1"/>
                </a:solidFill>
                <a:latin typeface="+mn-lt"/>
                <a:ea typeface="+mn-ea"/>
                <a:cs typeface="+mn-cs"/>
              </a:rPr>
              <a:t>21</a:t>
            </a:r>
            <a:r>
              <a:rPr lang="zh-CN" altLang="en-US" sz="1200" kern="1200" dirty="0">
                <a:solidFill>
                  <a:schemeClr val="tx1"/>
                </a:solidFill>
                <a:latin typeface="+mn-lt"/>
                <a:ea typeface="+mn-ea"/>
                <a:cs typeface="+mn-cs"/>
              </a:rPr>
              <a:t>日起实施，</a:t>
            </a:r>
            <a:r>
              <a:rPr lang="zh-CN" altLang="en-US" dirty="0"/>
              <a:t>预扣成功后，海关通关业务系统自动发送税款实扣通知，税款扣款成功且符合放行条件的自动放行。</a:t>
            </a:r>
            <a:endParaRPr lang="en-US" altLang="zh-CN" dirty="0"/>
          </a:p>
          <a:p>
            <a:r>
              <a:rPr lang="en-US" altLang="zh-CN" dirty="0"/>
              <a:t>3</a:t>
            </a:r>
            <a:r>
              <a:rPr lang="zh-CN" altLang="en-US" dirty="0"/>
              <a:t>、</a:t>
            </a:r>
            <a:r>
              <a:rPr lang="en-US" altLang="zh-CN" dirty="0"/>
              <a:t>70</a:t>
            </a:r>
            <a:r>
              <a:rPr lang="zh-CN" altLang="en-US" dirty="0"/>
              <a:t>号公告内容</a:t>
            </a:r>
            <a:r>
              <a:rPr lang="en-US" altLang="zh-CN" dirty="0"/>
              <a:t>,</a:t>
            </a:r>
            <a:r>
              <a:rPr lang="zh-CN" altLang="en-US" dirty="0"/>
              <a:t>自</a:t>
            </a:r>
            <a:r>
              <a:rPr lang="en-US" altLang="zh-CN" dirty="0"/>
              <a:t>2018</a:t>
            </a:r>
            <a:r>
              <a:rPr lang="zh-CN" altLang="en-US" dirty="0"/>
              <a:t>年</a:t>
            </a:r>
            <a:r>
              <a:rPr lang="en-US" altLang="zh-CN" dirty="0"/>
              <a:t>7</a:t>
            </a:r>
            <a:r>
              <a:rPr lang="zh-CN" altLang="en-US" dirty="0"/>
              <a:t>月</a:t>
            </a:r>
            <a:r>
              <a:rPr lang="en-US" altLang="zh-CN" dirty="0"/>
              <a:t>1</a:t>
            </a:r>
            <a:r>
              <a:rPr lang="zh-CN" altLang="en-US" dirty="0"/>
              <a:t>日起，海关总署决定启动汇总征税担保数据的电子传输功能。</a:t>
            </a:r>
            <a:endParaRPr lang="en-US" altLang="zh-CN" dirty="0"/>
          </a:p>
          <a:p>
            <a:r>
              <a:rPr lang="en-US" altLang="zh-CN" dirty="0"/>
              <a:t>4</a:t>
            </a:r>
            <a:r>
              <a:rPr lang="zh-CN" altLang="en-US" dirty="0"/>
              <a:t>、</a:t>
            </a:r>
            <a:r>
              <a:rPr lang="en-US" altLang="zh-CN" dirty="0"/>
              <a:t>74</a:t>
            </a:r>
            <a:r>
              <a:rPr lang="zh-CN" altLang="en-US" dirty="0"/>
              <a:t>号公告内容，自</a:t>
            </a:r>
            <a:r>
              <a:rPr lang="en-US" altLang="zh-CN" dirty="0"/>
              <a:t>2018</a:t>
            </a:r>
            <a:r>
              <a:rPr lang="zh-CN" altLang="en-US" dirty="0"/>
              <a:t>年</a:t>
            </a:r>
            <a:r>
              <a:rPr lang="en-US" altLang="zh-CN" dirty="0"/>
              <a:t>7</a:t>
            </a:r>
            <a:r>
              <a:rPr lang="zh-CN" altLang="en-US" dirty="0"/>
              <a:t>月</a:t>
            </a:r>
            <a:r>
              <a:rPr lang="en-US" altLang="zh-CN" dirty="0"/>
              <a:t>1</a:t>
            </a:r>
            <a:r>
              <a:rPr lang="zh-CN" altLang="en-US" dirty="0"/>
              <a:t>日起，在全国推广新一代海关税费电子支付系统。</a:t>
            </a:r>
          </a:p>
        </p:txBody>
      </p:sp>
      <p:sp>
        <p:nvSpPr>
          <p:cNvPr id="4" name="灯片编号占位符 3"/>
          <p:cNvSpPr>
            <a:spLocks noGrp="1"/>
          </p:cNvSpPr>
          <p:nvPr>
            <p:ph type="sldNum" sz="quarter" idx="10"/>
          </p:nvPr>
        </p:nvSpPr>
        <p:spPr/>
        <p:txBody>
          <a:bodyPr/>
          <a:lstStyle/>
          <a:p>
            <a:pPr>
              <a:defRPr/>
            </a:pPr>
            <a:fld id="{4C0FDDF7-46F6-4D87-A876-96BBC8C1C80C}" type="slidenum">
              <a:rPr lang="en-US" altLang="zh-CN" smtClean="0"/>
              <a:pPr>
                <a:defRPr/>
              </a:pPr>
              <a:t>4</a:t>
            </a:fld>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C0FDDF7-46F6-4D87-A876-96BBC8C1C80C}" type="slidenum">
              <a:rPr lang="en-US" altLang="zh-CN" smtClean="0"/>
              <a:pPr>
                <a:defRPr/>
              </a:pPr>
              <a:t>5</a:t>
            </a:fld>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1</a:t>
            </a:r>
            <a:r>
              <a:rPr lang="zh-CN" altLang="en-US" dirty="0"/>
              <a:t>、多种税费种类：该系统目前可支付的税费种类有：进出口关税、反倾销税、反补贴税、进口环节代征税、废弃电器电子产品处理基金、缓税利息、滞纳金等。</a:t>
            </a:r>
            <a:endParaRPr lang="en-US" altLang="zh-CN" dirty="0"/>
          </a:p>
          <a:p>
            <a:r>
              <a:rPr lang="en-US" altLang="zh-CN" dirty="0"/>
              <a:t>2</a:t>
            </a:r>
            <a:r>
              <a:rPr lang="zh-CN" altLang="en-US" dirty="0"/>
              <a:t>、权限管理：根据企业的组织结构，首先配置企业的部门，然后增加人员（角色），然后再设置对应人员的权限，实现人员部门的分级管理。</a:t>
            </a:r>
            <a:endParaRPr lang="en-US" altLang="zh-CN" dirty="0"/>
          </a:p>
          <a:p>
            <a:r>
              <a:rPr lang="en-US" altLang="zh-CN" dirty="0"/>
              <a:t>3</a:t>
            </a:r>
            <a:r>
              <a:rPr lang="zh-CN" altLang="en-US" dirty="0"/>
              <a:t>、支付清算：该系统将产生的税单经国库发送至银行，并将银行的支付指令通过国库发送给海关，解决了前期需要在支付完成后再将税单单独发送至国库的环节，实现了支付与清算的融合。</a:t>
            </a:r>
            <a:endParaRPr lang="en-US" altLang="zh-CN" dirty="0"/>
          </a:p>
          <a:p>
            <a:r>
              <a:rPr lang="en-US" altLang="zh-CN" dirty="0"/>
              <a:t>4</a:t>
            </a:r>
            <a:r>
              <a:rPr lang="zh-CN" altLang="en-US" dirty="0"/>
              <a:t>、版式文件打印，企业自主打印带有水印和电子签章的税单功能，解决了企业人员多次往返海关现场的问题，减轻了关员的工作量。</a:t>
            </a:r>
          </a:p>
        </p:txBody>
      </p:sp>
      <p:sp>
        <p:nvSpPr>
          <p:cNvPr id="4" name="灯片编号占位符 3"/>
          <p:cNvSpPr>
            <a:spLocks noGrp="1"/>
          </p:cNvSpPr>
          <p:nvPr>
            <p:ph type="sldNum" sz="quarter" idx="10"/>
          </p:nvPr>
        </p:nvSpPr>
        <p:spPr/>
        <p:txBody>
          <a:bodyPr/>
          <a:lstStyle/>
          <a:p>
            <a:pPr>
              <a:defRPr/>
            </a:pPr>
            <a:fld id="{4C0FDDF7-46F6-4D87-A876-96BBC8C1C80C}" type="slidenum">
              <a:rPr lang="en-US" altLang="zh-CN" smtClean="0"/>
              <a:pPr>
                <a:defRPr/>
              </a:pPr>
              <a:t>7</a:t>
            </a:fld>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C0FDDF7-46F6-4D87-A876-96BBC8C1C80C}" type="slidenum">
              <a:rPr lang="en-US" altLang="zh-CN" smtClean="0"/>
              <a:pPr>
                <a:defRPr/>
              </a:pPr>
              <a:t>9</a:t>
            </a:fld>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C0FDDF7-46F6-4D87-A876-96BBC8C1C80C}" type="slidenum">
              <a:rPr lang="en-US" altLang="zh-CN" smtClean="0"/>
              <a:pPr>
                <a:defRPr/>
              </a:pPr>
              <a:t>13</a:t>
            </a:fld>
            <a:endParaRPr lang="zh-CN" altLang="zh-CN"/>
          </a:p>
        </p:txBody>
      </p:sp>
    </p:spTree>
    <p:extLst>
      <p:ext uri="{BB962C8B-B14F-4D97-AF65-F5344CB8AC3E}">
        <p14:creationId xmlns:p14="http://schemas.microsoft.com/office/powerpoint/2010/main" val="320682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C0FDDF7-46F6-4D87-A876-96BBC8C1C80C}" type="slidenum">
              <a:rPr lang="en-US" altLang="zh-CN" smtClean="0"/>
              <a:pPr>
                <a:defRPr/>
              </a:pPr>
              <a:t>19</a:t>
            </a:fld>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C0FDDF7-46F6-4D87-A876-96BBC8C1C80C}" type="slidenum">
              <a:rPr lang="en-US" altLang="zh-CN" smtClean="0"/>
              <a:pPr>
                <a:defRPr/>
              </a:pPr>
              <a:t>21</a:t>
            </a:fld>
            <a:endParaRPr lang="zh-CN" altLang="zh-CN"/>
          </a:p>
        </p:txBody>
      </p:sp>
    </p:spTree>
    <p:extLst>
      <p:ext uri="{BB962C8B-B14F-4D97-AF65-F5344CB8AC3E}">
        <p14:creationId xmlns:p14="http://schemas.microsoft.com/office/powerpoint/2010/main" val="85971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3071DE6D-22B8-40EB-AEF4-E87E77ED7B6C}" type="datetimeFigureOut">
              <a:rPr lang="zh-CN" altLang="en-US"/>
              <a:pPr>
                <a:defRPr/>
              </a:pPr>
              <a:t>2018/7/12</a:t>
            </a:fld>
            <a:endParaRPr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E9E09A7-0ACE-430D-8FD1-8CADA01EA32F}" type="slidenum">
              <a:rPr lang="zh-CN" altLang="en-US"/>
              <a:pPr>
                <a:defRPr/>
              </a:pPr>
              <a:t>‹#›</a:t>
            </a:fld>
            <a:endParaRPr lang="zh-CN" altLang="en-US"/>
          </a:p>
        </p:txBody>
      </p:sp>
    </p:spTree>
    <p:extLst>
      <p:ext uri="{BB962C8B-B14F-4D97-AF65-F5344CB8AC3E}">
        <p14:creationId xmlns:p14="http://schemas.microsoft.com/office/powerpoint/2010/main" val="98840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过渡页">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fld id="{E60BABA5-E1F6-440A-8EED-399A045162B8}" type="datetimeFigureOut">
              <a:rPr lang="zh-CN" altLang="en-US"/>
              <a:pPr>
                <a:defRPr/>
              </a:pPr>
              <a:t>2018/7/12</a:t>
            </a:fld>
            <a:endParaRPr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AE58F17-327A-42A1-8C9B-B0A260AFEE46}" type="slidenum">
              <a:rPr lang="zh-CN" altLang="en-US"/>
              <a:pPr>
                <a:defRPr/>
              </a:pPr>
              <a:t>‹#›</a:t>
            </a:fld>
            <a:endParaRPr lang="zh-CN" altLang="en-US"/>
          </a:p>
        </p:txBody>
      </p:sp>
    </p:spTree>
    <p:extLst>
      <p:ext uri="{BB962C8B-B14F-4D97-AF65-F5344CB8AC3E}">
        <p14:creationId xmlns:p14="http://schemas.microsoft.com/office/powerpoint/2010/main" val="213191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第1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23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第2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16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第3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52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第4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858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p:nvSpPr>
        <p:spPr>
          <a:xfrm>
            <a:off x="2743200" y="0"/>
            <a:ext cx="3657600" cy="73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3200" dirty="0">
                <a:latin typeface="微软雅黑" pitchFamily="34" charset="-122"/>
                <a:ea typeface="微软雅黑" pitchFamily="34" charset="-122"/>
              </a:rPr>
              <a:t>目录</a:t>
            </a:r>
            <a:r>
              <a:rPr lang="zh-CN" altLang="en-US" sz="2400" dirty="0">
                <a:latin typeface="微软雅黑" pitchFamily="34" charset="-122"/>
                <a:ea typeface="微软雅黑" pitchFamily="34" charset="-122"/>
              </a:rPr>
              <a:t> </a:t>
            </a:r>
            <a:r>
              <a:rPr lang="en-US" altLang="zh-CN" sz="2400" dirty="0">
                <a:latin typeface="微软雅黑" pitchFamily="34" charset="-122"/>
                <a:ea typeface="微软雅黑" pitchFamily="34" charset="-122"/>
              </a:rPr>
              <a:t>Contents</a:t>
            </a:r>
            <a:endParaRPr lang="zh-CN" altLang="en-US" sz="2400" dirty="0">
              <a:latin typeface="微软雅黑" pitchFamily="34" charset="-122"/>
              <a:ea typeface="微软雅黑" pitchFamily="34" charset="-122"/>
            </a:endParaRPr>
          </a:p>
        </p:txBody>
      </p:sp>
      <p:pic>
        <p:nvPicPr>
          <p:cNvPr id="6" name="图片 5">
            <a:extLst>
              <a:ext uri="{FF2B5EF4-FFF2-40B4-BE49-F238E27FC236}">
                <a16:creationId xmlns:a16="http://schemas.microsoft.com/office/drawing/2014/main" id="{AFA09790-9990-418B-BA57-E1591BDE2F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7441" y="4705351"/>
            <a:ext cx="2966559" cy="438150"/>
          </a:xfrm>
          <a:prstGeom prst="rect">
            <a:avLst/>
          </a:prstGeom>
        </p:spPr>
      </p:pic>
    </p:spTree>
  </p:cSld>
  <p:clrMap bg1="lt1" tx1="dk1" bg2="lt2" tx2="dk2" accent1="accent1" accent2="accent2" accent3="accent3" accent4="accent4" accent5="accent5" accent6="accent6" hlink="hlink" folHlink="folHlink"/>
  <p:sldLayoutIdLst>
    <p:sldLayoutId id="21474846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5143500"/>
          </a:xfrm>
          <a:prstGeom prst="rect">
            <a:avLst/>
          </a:prstGeom>
          <a:gradFill flip="none" rotWithShape="1">
            <a:gsLst>
              <a:gs pos="0">
                <a:srgbClr val="0070C0"/>
              </a:gs>
              <a:gs pos="50000">
                <a:schemeClr val="tx2">
                  <a:lumMod val="60000"/>
                  <a:lumOff val="40000"/>
                </a:schemeClr>
              </a:gs>
              <a:gs pos="100000">
                <a:schemeClr val="tx2">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469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p:nvSpPr>
        <p:spPr>
          <a:xfrm>
            <a:off x="1588" y="0"/>
            <a:ext cx="549275" cy="727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2800" b="1" baseline="30000" dirty="0">
                <a:solidFill>
                  <a:schemeClr val="bg1"/>
                </a:solidFill>
                <a:effectLst>
                  <a:outerShdw blurRad="38100" dist="38100" dir="2700000" algn="tl">
                    <a:srgbClr val="000000">
                      <a:alpha val="43137"/>
                    </a:srgbClr>
                  </a:outerShdw>
                </a:effectLst>
              </a:rPr>
              <a:t>#</a:t>
            </a:r>
            <a:r>
              <a:rPr lang="en-US" altLang="zh-CN" sz="3200" b="1" dirty="0">
                <a:solidFill>
                  <a:schemeClr val="bg1"/>
                </a:solidFill>
                <a:effectLst>
                  <a:outerShdw blurRad="38100" dist="38100" dir="2700000" algn="tl">
                    <a:srgbClr val="000000">
                      <a:alpha val="43137"/>
                    </a:srgbClr>
                  </a:outerShdw>
                </a:effectLst>
              </a:rPr>
              <a:t>1</a:t>
            </a:r>
            <a:endParaRPr lang="zh-CN" altLang="en-US" sz="3200" b="1">
              <a:solidFill>
                <a:schemeClr val="bg1"/>
              </a:solidFill>
              <a:effectLst>
                <a:outerShdw blurRad="38100" dist="38100" dir="2700000" algn="tl">
                  <a:srgbClr val="000000">
                    <a:alpha val="43137"/>
                  </a:srgbClr>
                </a:outerShdw>
              </a:effectLst>
            </a:endParaRPr>
          </a:p>
        </p:txBody>
      </p:sp>
      <p:sp>
        <p:nvSpPr>
          <p:cNvPr id="10" name="矩形 9"/>
          <p:cNvSpPr/>
          <p:nvPr/>
        </p:nvSpPr>
        <p:spPr>
          <a:xfrm>
            <a:off x="4763" y="704850"/>
            <a:ext cx="7772400" cy="26988"/>
          </a:xfrm>
          <a:prstGeom prst="rect">
            <a:avLst/>
          </a:prstGeom>
          <a:gradFill>
            <a:gsLst>
              <a:gs pos="60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102" name="标题占位符 11"/>
          <p:cNvSpPr>
            <a:spLocks noGrp="1"/>
          </p:cNvSpPr>
          <p:nvPr>
            <p:ph type="title"/>
          </p:nvPr>
        </p:nvSpPr>
        <p:spPr bwMode="auto">
          <a:xfrm>
            <a:off x="558800" y="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pic>
        <p:nvPicPr>
          <p:cNvPr id="8" name="图片 7">
            <a:extLst>
              <a:ext uri="{FF2B5EF4-FFF2-40B4-BE49-F238E27FC236}">
                <a16:creationId xmlns:a16="http://schemas.microsoft.com/office/drawing/2014/main" id="{F3A202EF-5241-4837-AD0D-470DFF761D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7441" y="4705351"/>
            <a:ext cx="2966559" cy="438150"/>
          </a:xfrm>
          <a:prstGeom prst="rect">
            <a:avLst/>
          </a:prstGeom>
        </p:spPr>
      </p:pic>
    </p:spTree>
  </p:cSld>
  <p:clrMap bg1="lt1" tx1="dk1" bg2="lt2" tx2="dk2" accent1="accent1" accent2="accent2" accent3="accent3" accent4="accent4" accent5="accent5" accent6="accent6" hlink="hlink" folHlink="folHlink"/>
  <p:sldLayoutIdLst>
    <p:sldLayoutId id="2147484683" r:id="rId1"/>
  </p:sldLayoutIdLst>
  <p:txStyles>
    <p:titleStyle>
      <a:lvl1pPr algn="l" rtl="0" eaLnBrk="0" fontAlgn="base" hangingPunct="0">
        <a:spcBef>
          <a:spcPct val="0"/>
        </a:spcBef>
        <a:spcAft>
          <a:spcPct val="0"/>
        </a:spcAft>
        <a:defRPr sz="2800"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2800">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800">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800">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800">
          <a:solidFill>
            <a:schemeClr val="tx1"/>
          </a:solidFill>
          <a:latin typeface="微软雅黑" pitchFamily="34" charset="-122"/>
          <a:ea typeface="微软雅黑" pitchFamily="34" charset="-122"/>
        </a:defRPr>
      </a:lvl5pPr>
      <a:lvl6pPr marL="457200" algn="l" rtl="0" fontAlgn="base">
        <a:spcBef>
          <a:spcPct val="0"/>
        </a:spcBef>
        <a:spcAft>
          <a:spcPct val="0"/>
        </a:spcAft>
        <a:defRPr sz="2800">
          <a:solidFill>
            <a:schemeClr val="tx2"/>
          </a:solidFill>
          <a:latin typeface="微软雅黑" pitchFamily="34" charset="-122"/>
          <a:ea typeface="微软雅黑" pitchFamily="34" charset="-122"/>
        </a:defRPr>
      </a:lvl6pPr>
      <a:lvl7pPr marL="914400" algn="l" rtl="0" fontAlgn="base">
        <a:spcBef>
          <a:spcPct val="0"/>
        </a:spcBef>
        <a:spcAft>
          <a:spcPct val="0"/>
        </a:spcAft>
        <a:defRPr sz="2800">
          <a:solidFill>
            <a:schemeClr val="tx2"/>
          </a:solidFill>
          <a:latin typeface="微软雅黑" pitchFamily="34" charset="-122"/>
          <a:ea typeface="微软雅黑" pitchFamily="34" charset="-122"/>
        </a:defRPr>
      </a:lvl7pPr>
      <a:lvl8pPr marL="1371600" algn="l" rtl="0" fontAlgn="base">
        <a:spcBef>
          <a:spcPct val="0"/>
        </a:spcBef>
        <a:spcAft>
          <a:spcPct val="0"/>
        </a:spcAft>
        <a:defRPr sz="2800">
          <a:solidFill>
            <a:schemeClr val="tx2"/>
          </a:solidFill>
          <a:latin typeface="微软雅黑" pitchFamily="34" charset="-122"/>
          <a:ea typeface="微软雅黑" pitchFamily="34" charset="-122"/>
        </a:defRPr>
      </a:lvl8pPr>
      <a:lvl9pPr marL="1828800" algn="l" rtl="0" fontAlgn="base">
        <a:spcBef>
          <a:spcPct val="0"/>
        </a:spcBef>
        <a:spcAft>
          <a:spcPct val="0"/>
        </a:spcAft>
        <a:defRPr sz="2800">
          <a:solidFill>
            <a:schemeClr val="tx2"/>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p:nvSpPr>
        <p:spPr>
          <a:xfrm>
            <a:off x="1588" y="0"/>
            <a:ext cx="549275" cy="727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2800" b="1" baseline="30000" dirty="0">
                <a:solidFill>
                  <a:schemeClr val="bg1"/>
                </a:solidFill>
                <a:effectLst>
                  <a:outerShdw blurRad="38100" dist="38100" dir="2700000" algn="tl">
                    <a:srgbClr val="000000">
                      <a:alpha val="43137"/>
                    </a:srgbClr>
                  </a:outerShdw>
                </a:effectLst>
              </a:rPr>
              <a:t>#</a:t>
            </a:r>
            <a:r>
              <a:rPr lang="en-US" altLang="zh-CN" sz="3200" b="1" dirty="0">
                <a:solidFill>
                  <a:schemeClr val="bg1"/>
                </a:solidFill>
                <a:effectLst>
                  <a:outerShdw blurRad="38100" dist="38100" dir="2700000" algn="tl">
                    <a:srgbClr val="000000">
                      <a:alpha val="43137"/>
                    </a:srgbClr>
                  </a:outerShdw>
                </a:effectLst>
              </a:rPr>
              <a:t>2</a:t>
            </a:r>
            <a:endParaRPr lang="zh-CN" altLang="en-US" sz="3200" b="1">
              <a:solidFill>
                <a:schemeClr val="bg1"/>
              </a:solidFill>
              <a:effectLst>
                <a:outerShdw blurRad="38100" dist="38100" dir="2700000" algn="tl">
                  <a:srgbClr val="000000">
                    <a:alpha val="43137"/>
                  </a:srgbClr>
                </a:outerShdw>
              </a:effectLst>
            </a:endParaRPr>
          </a:p>
        </p:txBody>
      </p:sp>
      <p:sp>
        <p:nvSpPr>
          <p:cNvPr id="10" name="矩形 9"/>
          <p:cNvSpPr/>
          <p:nvPr/>
        </p:nvSpPr>
        <p:spPr>
          <a:xfrm>
            <a:off x="4763" y="704850"/>
            <a:ext cx="7772400" cy="26988"/>
          </a:xfrm>
          <a:prstGeom prst="rect">
            <a:avLst/>
          </a:prstGeom>
          <a:gradFill>
            <a:gsLst>
              <a:gs pos="60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126" name="标题占位符 10"/>
          <p:cNvSpPr>
            <a:spLocks noGrp="1"/>
          </p:cNvSpPr>
          <p:nvPr>
            <p:ph type="title"/>
          </p:nvPr>
        </p:nvSpPr>
        <p:spPr bwMode="auto">
          <a:xfrm>
            <a:off x="762000" y="0"/>
            <a:ext cx="78597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第二章标题</a:t>
            </a:r>
          </a:p>
        </p:txBody>
      </p:sp>
      <p:pic>
        <p:nvPicPr>
          <p:cNvPr id="8" name="图片 7">
            <a:extLst>
              <a:ext uri="{FF2B5EF4-FFF2-40B4-BE49-F238E27FC236}">
                <a16:creationId xmlns:a16="http://schemas.microsoft.com/office/drawing/2014/main" id="{39B05DE4-D93D-4E28-B4ED-CB381C8590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7441" y="4705351"/>
            <a:ext cx="2966559" cy="438150"/>
          </a:xfrm>
          <a:prstGeom prst="rect">
            <a:avLst/>
          </a:prstGeom>
        </p:spPr>
      </p:pic>
    </p:spTree>
  </p:cSld>
  <p:clrMap bg1="lt1" tx1="dk1" bg2="lt2" tx2="dk2" accent1="accent1" accent2="accent2" accent3="accent3" accent4="accent4" accent5="accent5" accent6="accent6" hlink="hlink" folHlink="folHlink"/>
  <p:sldLayoutIdLst>
    <p:sldLayoutId id="2147484684" r:id="rId1"/>
  </p:sldLayoutIdLst>
  <p:txStyles>
    <p:titleStyle>
      <a:lvl1pPr algn="l" rtl="0" eaLnBrk="0" fontAlgn="base" hangingPunct="0">
        <a:spcBef>
          <a:spcPct val="0"/>
        </a:spcBef>
        <a:spcAft>
          <a:spcPct val="0"/>
        </a:spcAft>
        <a:defRPr lang="zh-CN" altLang="en-US" sz="2800"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2800">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800">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800">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800">
          <a:solidFill>
            <a:schemeClr val="tx1"/>
          </a:solidFill>
          <a:latin typeface="微软雅黑" pitchFamily="34" charset="-122"/>
          <a:ea typeface="微软雅黑" pitchFamily="34" charset="-122"/>
        </a:defRPr>
      </a:lvl5pPr>
      <a:lvl6pPr marL="457200" algn="ctr" rtl="0" fontAlgn="base">
        <a:spcBef>
          <a:spcPct val="0"/>
        </a:spcBef>
        <a:spcAft>
          <a:spcPct val="0"/>
        </a:spcAft>
        <a:defRPr sz="2800">
          <a:solidFill>
            <a:schemeClr val="tx2"/>
          </a:solidFill>
          <a:latin typeface="微软雅黑" pitchFamily="34" charset="-122"/>
          <a:ea typeface="微软雅黑" pitchFamily="34" charset="-122"/>
        </a:defRPr>
      </a:lvl6pPr>
      <a:lvl7pPr marL="914400" algn="ctr" rtl="0" fontAlgn="base">
        <a:spcBef>
          <a:spcPct val="0"/>
        </a:spcBef>
        <a:spcAft>
          <a:spcPct val="0"/>
        </a:spcAft>
        <a:defRPr sz="2800">
          <a:solidFill>
            <a:schemeClr val="tx2"/>
          </a:solidFill>
          <a:latin typeface="微软雅黑" pitchFamily="34" charset="-122"/>
          <a:ea typeface="微软雅黑" pitchFamily="34" charset="-122"/>
        </a:defRPr>
      </a:lvl7pPr>
      <a:lvl8pPr marL="1371600" algn="ctr" rtl="0" fontAlgn="base">
        <a:spcBef>
          <a:spcPct val="0"/>
        </a:spcBef>
        <a:spcAft>
          <a:spcPct val="0"/>
        </a:spcAft>
        <a:defRPr sz="2800">
          <a:solidFill>
            <a:schemeClr val="tx2"/>
          </a:solidFill>
          <a:latin typeface="微软雅黑" pitchFamily="34" charset="-122"/>
          <a:ea typeface="微软雅黑" pitchFamily="34" charset="-122"/>
        </a:defRPr>
      </a:lvl8pPr>
      <a:lvl9pPr marL="1828800" algn="ctr" rtl="0" fontAlgn="base">
        <a:spcBef>
          <a:spcPct val="0"/>
        </a:spcBef>
        <a:spcAft>
          <a:spcPct val="0"/>
        </a:spcAft>
        <a:defRPr sz="2800">
          <a:solidFill>
            <a:schemeClr val="tx2"/>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p:nvSpPr>
        <p:spPr>
          <a:xfrm>
            <a:off x="1588" y="0"/>
            <a:ext cx="549275" cy="727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2800" b="1" baseline="30000" dirty="0">
                <a:solidFill>
                  <a:schemeClr val="bg1"/>
                </a:solidFill>
                <a:effectLst>
                  <a:outerShdw blurRad="38100" dist="38100" dir="2700000" algn="tl">
                    <a:srgbClr val="000000">
                      <a:alpha val="43137"/>
                    </a:srgbClr>
                  </a:outerShdw>
                </a:effectLst>
              </a:rPr>
              <a:t>#</a:t>
            </a:r>
            <a:r>
              <a:rPr lang="en-US" altLang="zh-CN" sz="3200" b="1" dirty="0">
                <a:solidFill>
                  <a:schemeClr val="bg1"/>
                </a:solidFill>
                <a:effectLst>
                  <a:outerShdw blurRad="38100" dist="38100" dir="2700000" algn="tl">
                    <a:srgbClr val="000000">
                      <a:alpha val="43137"/>
                    </a:srgbClr>
                  </a:outerShdw>
                </a:effectLst>
              </a:rPr>
              <a:t>3</a:t>
            </a:r>
            <a:endParaRPr lang="zh-CN" altLang="en-US" sz="3200" b="1">
              <a:solidFill>
                <a:schemeClr val="bg1"/>
              </a:solidFill>
              <a:effectLst>
                <a:outerShdw blurRad="38100" dist="38100" dir="2700000" algn="tl">
                  <a:srgbClr val="000000">
                    <a:alpha val="43137"/>
                  </a:srgbClr>
                </a:outerShdw>
              </a:effectLst>
            </a:endParaRPr>
          </a:p>
        </p:txBody>
      </p:sp>
      <p:sp>
        <p:nvSpPr>
          <p:cNvPr id="10" name="矩形 9"/>
          <p:cNvSpPr/>
          <p:nvPr/>
        </p:nvSpPr>
        <p:spPr>
          <a:xfrm>
            <a:off x="4763" y="704850"/>
            <a:ext cx="7772400" cy="26988"/>
          </a:xfrm>
          <a:prstGeom prst="rect">
            <a:avLst/>
          </a:prstGeom>
          <a:gradFill>
            <a:gsLst>
              <a:gs pos="60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6150" name="标题占位符 10"/>
          <p:cNvSpPr>
            <a:spLocks noGrp="1"/>
          </p:cNvSpPr>
          <p:nvPr>
            <p:ph type="title"/>
          </p:nvPr>
        </p:nvSpPr>
        <p:spPr bwMode="auto">
          <a:xfrm>
            <a:off x="762000" y="0"/>
            <a:ext cx="78597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第三章标题</a:t>
            </a:r>
          </a:p>
        </p:txBody>
      </p:sp>
      <p:pic>
        <p:nvPicPr>
          <p:cNvPr id="8" name="图片 7">
            <a:extLst>
              <a:ext uri="{FF2B5EF4-FFF2-40B4-BE49-F238E27FC236}">
                <a16:creationId xmlns:a16="http://schemas.microsoft.com/office/drawing/2014/main" id="{880D02BF-A13A-4796-9272-AD6F15291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7441" y="4705351"/>
            <a:ext cx="2966559" cy="438150"/>
          </a:xfrm>
          <a:prstGeom prst="rect">
            <a:avLst/>
          </a:prstGeom>
        </p:spPr>
      </p:pic>
    </p:spTree>
  </p:cSld>
  <p:clrMap bg1="lt1" tx1="dk1" bg2="lt2" tx2="dk2" accent1="accent1" accent2="accent2" accent3="accent3" accent4="accent4" accent5="accent5" accent6="accent6" hlink="hlink" folHlink="folHlink"/>
  <p:sldLayoutIdLst>
    <p:sldLayoutId id="2147484685" r:id="rId1"/>
  </p:sldLayoutIdLst>
  <p:txStyles>
    <p:titleStyle>
      <a:lvl1pPr algn="l" rtl="0" eaLnBrk="0" fontAlgn="base" hangingPunct="0">
        <a:spcBef>
          <a:spcPct val="0"/>
        </a:spcBef>
        <a:spcAft>
          <a:spcPct val="0"/>
        </a:spcAft>
        <a:defRPr lang="zh-CN" altLang="en-US" sz="2800"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2800">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800">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800">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800">
          <a:solidFill>
            <a:schemeClr val="tx1"/>
          </a:solidFill>
          <a:latin typeface="微软雅黑" pitchFamily="34" charset="-122"/>
          <a:ea typeface="微软雅黑" pitchFamily="34" charset="-122"/>
        </a:defRPr>
      </a:lvl5pPr>
      <a:lvl6pPr marL="457200" algn="ctr" rtl="0" fontAlgn="base">
        <a:spcBef>
          <a:spcPct val="0"/>
        </a:spcBef>
        <a:spcAft>
          <a:spcPct val="0"/>
        </a:spcAft>
        <a:defRPr sz="2800">
          <a:solidFill>
            <a:schemeClr val="tx2"/>
          </a:solidFill>
          <a:latin typeface="微软雅黑" pitchFamily="34" charset="-122"/>
          <a:ea typeface="微软雅黑" pitchFamily="34" charset="-122"/>
        </a:defRPr>
      </a:lvl6pPr>
      <a:lvl7pPr marL="914400" algn="ctr" rtl="0" fontAlgn="base">
        <a:spcBef>
          <a:spcPct val="0"/>
        </a:spcBef>
        <a:spcAft>
          <a:spcPct val="0"/>
        </a:spcAft>
        <a:defRPr sz="2800">
          <a:solidFill>
            <a:schemeClr val="tx2"/>
          </a:solidFill>
          <a:latin typeface="微软雅黑" pitchFamily="34" charset="-122"/>
          <a:ea typeface="微软雅黑" pitchFamily="34" charset="-122"/>
        </a:defRPr>
      </a:lvl7pPr>
      <a:lvl8pPr marL="1371600" algn="ctr" rtl="0" fontAlgn="base">
        <a:spcBef>
          <a:spcPct val="0"/>
        </a:spcBef>
        <a:spcAft>
          <a:spcPct val="0"/>
        </a:spcAft>
        <a:defRPr sz="2800">
          <a:solidFill>
            <a:schemeClr val="tx2"/>
          </a:solidFill>
          <a:latin typeface="微软雅黑" pitchFamily="34" charset="-122"/>
          <a:ea typeface="微软雅黑" pitchFamily="34" charset="-122"/>
        </a:defRPr>
      </a:lvl8pPr>
      <a:lvl9pPr marL="1828800" algn="ctr" rtl="0" fontAlgn="base">
        <a:spcBef>
          <a:spcPct val="0"/>
        </a:spcBef>
        <a:spcAft>
          <a:spcPct val="0"/>
        </a:spcAft>
        <a:defRPr sz="2800">
          <a:solidFill>
            <a:schemeClr val="tx2"/>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p:nvSpPr>
        <p:spPr>
          <a:xfrm>
            <a:off x="1588" y="0"/>
            <a:ext cx="549275" cy="727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2800" b="1" baseline="30000" dirty="0">
                <a:solidFill>
                  <a:schemeClr val="bg1"/>
                </a:solidFill>
                <a:effectLst>
                  <a:outerShdw blurRad="38100" dist="38100" dir="2700000" algn="tl">
                    <a:srgbClr val="000000">
                      <a:alpha val="43137"/>
                    </a:srgbClr>
                  </a:outerShdw>
                </a:effectLst>
              </a:rPr>
              <a:t>#</a:t>
            </a:r>
            <a:r>
              <a:rPr lang="en-US" altLang="zh-CN" sz="3200" b="1" dirty="0">
                <a:solidFill>
                  <a:schemeClr val="bg1"/>
                </a:solidFill>
                <a:effectLst>
                  <a:outerShdw blurRad="38100" dist="38100" dir="2700000" algn="tl">
                    <a:srgbClr val="000000">
                      <a:alpha val="43137"/>
                    </a:srgbClr>
                  </a:outerShdw>
                </a:effectLst>
              </a:rPr>
              <a:t>4</a:t>
            </a:r>
            <a:endParaRPr lang="zh-CN" altLang="en-US" sz="3200" b="1">
              <a:solidFill>
                <a:schemeClr val="bg1"/>
              </a:solidFill>
              <a:effectLst>
                <a:outerShdw blurRad="38100" dist="38100" dir="2700000" algn="tl">
                  <a:srgbClr val="000000">
                    <a:alpha val="43137"/>
                  </a:srgbClr>
                </a:outerShdw>
              </a:effectLst>
            </a:endParaRPr>
          </a:p>
        </p:txBody>
      </p:sp>
      <p:sp>
        <p:nvSpPr>
          <p:cNvPr id="10" name="矩形 9"/>
          <p:cNvSpPr/>
          <p:nvPr/>
        </p:nvSpPr>
        <p:spPr>
          <a:xfrm>
            <a:off x="4763" y="704850"/>
            <a:ext cx="7772400" cy="26988"/>
          </a:xfrm>
          <a:prstGeom prst="rect">
            <a:avLst/>
          </a:prstGeom>
          <a:gradFill>
            <a:gsLst>
              <a:gs pos="60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7174" name="标题占位符 10"/>
          <p:cNvSpPr>
            <a:spLocks noGrp="1"/>
          </p:cNvSpPr>
          <p:nvPr>
            <p:ph type="title"/>
          </p:nvPr>
        </p:nvSpPr>
        <p:spPr bwMode="auto">
          <a:xfrm>
            <a:off x="762000" y="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第四章标题</a:t>
            </a:r>
          </a:p>
        </p:txBody>
      </p:sp>
      <p:pic>
        <p:nvPicPr>
          <p:cNvPr id="8" name="图片 7">
            <a:extLst>
              <a:ext uri="{FF2B5EF4-FFF2-40B4-BE49-F238E27FC236}">
                <a16:creationId xmlns:a16="http://schemas.microsoft.com/office/drawing/2014/main" id="{56317784-FADA-49BC-A34D-ECFF23680B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7441" y="4705351"/>
            <a:ext cx="2966559" cy="438150"/>
          </a:xfrm>
          <a:prstGeom prst="rect">
            <a:avLst/>
          </a:prstGeom>
        </p:spPr>
      </p:pic>
    </p:spTree>
  </p:cSld>
  <p:clrMap bg1="lt1" tx1="dk1" bg2="lt2" tx2="dk2" accent1="accent1" accent2="accent2" accent3="accent3" accent4="accent4" accent5="accent5" accent6="accent6" hlink="hlink" folHlink="folHlink"/>
  <p:sldLayoutIdLst>
    <p:sldLayoutId id="2147484686" r:id="rId1"/>
  </p:sldLayoutIdLst>
  <p:txStyles>
    <p:titleStyle>
      <a:lvl1pPr algn="l" rtl="0" eaLnBrk="0" fontAlgn="base" hangingPunct="0">
        <a:spcBef>
          <a:spcPct val="0"/>
        </a:spcBef>
        <a:spcAft>
          <a:spcPct val="0"/>
        </a:spcAft>
        <a:defRPr lang="zh-CN" altLang="en-US" sz="2800" kern="1200">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2800">
          <a:solidFill>
            <a:schemeClr val="tx1"/>
          </a:solidFill>
          <a:latin typeface="微软雅黑" pitchFamily="34" charset="-122"/>
          <a:ea typeface="微软雅黑" pitchFamily="34" charset="-122"/>
        </a:defRPr>
      </a:lvl2pPr>
      <a:lvl3pPr algn="l" rtl="0" eaLnBrk="0" fontAlgn="base" hangingPunct="0">
        <a:spcBef>
          <a:spcPct val="0"/>
        </a:spcBef>
        <a:spcAft>
          <a:spcPct val="0"/>
        </a:spcAft>
        <a:defRPr sz="2800">
          <a:solidFill>
            <a:schemeClr val="tx1"/>
          </a:solidFill>
          <a:latin typeface="微软雅黑" pitchFamily="34" charset="-122"/>
          <a:ea typeface="微软雅黑" pitchFamily="34" charset="-122"/>
        </a:defRPr>
      </a:lvl3pPr>
      <a:lvl4pPr algn="l" rtl="0" eaLnBrk="0" fontAlgn="base" hangingPunct="0">
        <a:spcBef>
          <a:spcPct val="0"/>
        </a:spcBef>
        <a:spcAft>
          <a:spcPct val="0"/>
        </a:spcAft>
        <a:defRPr sz="2800">
          <a:solidFill>
            <a:schemeClr val="tx1"/>
          </a:solidFill>
          <a:latin typeface="微软雅黑" pitchFamily="34" charset="-122"/>
          <a:ea typeface="微软雅黑" pitchFamily="34" charset="-122"/>
        </a:defRPr>
      </a:lvl4pPr>
      <a:lvl5pPr algn="l" rtl="0" eaLnBrk="0" fontAlgn="base" hangingPunct="0">
        <a:spcBef>
          <a:spcPct val="0"/>
        </a:spcBef>
        <a:spcAft>
          <a:spcPct val="0"/>
        </a:spcAft>
        <a:defRPr sz="2800">
          <a:solidFill>
            <a:schemeClr val="tx1"/>
          </a:solidFill>
          <a:latin typeface="微软雅黑" pitchFamily="34" charset="-122"/>
          <a:ea typeface="微软雅黑" pitchFamily="34" charset="-122"/>
        </a:defRPr>
      </a:lvl5pPr>
      <a:lvl6pPr marL="457200" algn="ctr" rtl="0" fontAlgn="base">
        <a:spcBef>
          <a:spcPct val="0"/>
        </a:spcBef>
        <a:spcAft>
          <a:spcPct val="0"/>
        </a:spcAft>
        <a:defRPr sz="2800">
          <a:solidFill>
            <a:schemeClr val="tx2"/>
          </a:solidFill>
          <a:latin typeface="微软雅黑" pitchFamily="34" charset="-122"/>
          <a:ea typeface="微软雅黑" pitchFamily="34" charset="-122"/>
        </a:defRPr>
      </a:lvl6pPr>
      <a:lvl7pPr marL="914400" algn="ctr" rtl="0" fontAlgn="base">
        <a:spcBef>
          <a:spcPct val="0"/>
        </a:spcBef>
        <a:spcAft>
          <a:spcPct val="0"/>
        </a:spcAft>
        <a:defRPr sz="2800">
          <a:solidFill>
            <a:schemeClr val="tx2"/>
          </a:solidFill>
          <a:latin typeface="微软雅黑" pitchFamily="34" charset="-122"/>
          <a:ea typeface="微软雅黑" pitchFamily="34" charset="-122"/>
        </a:defRPr>
      </a:lvl7pPr>
      <a:lvl8pPr marL="1371600" algn="ctr" rtl="0" fontAlgn="base">
        <a:spcBef>
          <a:spcPct val="0"/>
        </a:spcBef>
        <a:spcAft>
          <a:spcPct val="0"/>
        </a:spcAft>
        <a:defRPr sz="2800">
          <a:solidFill>
            <a:schemeClr val="tx2"/>
          </a:solidFill>
          <a:latin typeface="微软雅黑" pitchFamily="34" charset="-122"/>
          <a:ea typeface="微软雅黑" pitchFamily="34" charset="-122"/>
        </a:defRPr>
      </a:lvl8pPr>
      <a:lvl9pPr marL="1828800" algn="ctr" rtl="0" fontAlgn="base">
        <a:spcBef>
          <a:spcPct val="0"/>
        </a:spcBef>
        <a:spcAft>
          <a:spcPct val="0"/>
        </a:spcAft>
        <a:defRPr sz="2800">
          <a:solidFill>
            <a:schemeClr val="tx2"/>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4.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9F9EC8B9-CA36-4B56-829B-68F66E42F4B7}"/>
              </a:ext>
            </a:extLst>
          </p:cNvPr>
          <p:cNvSpPr txBox="1">
            <a:spLocks/>
          </p:cNvSpPr>
          <p:nvPr/>
        </p:nvSpPr>
        <p:spPr bwMode="auto">
          <a:xfrm>
            <a:off x="2019300" y="1518804"/>
            <a:ext cx="5105400" cy="68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eaLnBrk="1" hangingPunct="1">
              <a:lnSpc>
                <a:spcPct val="130000"/>
              </a:lnSpc>
              <a:defRPr/>
            </a:pPr>
            <a:r>
              <a:rPr lang="zh-CN" altLang="en-US" sz="1200" dirty="0"/>
              <a:t>中国国际贸易单一窗口</a:t>
            </a:r>
            <a:r>
              <a:rPr lang="zh-CN" altLang="en-US" sz="700" dirty="0"/>
              <a:t> </a:t>
            </a:r>
            <a:r>
              <a:rPr lang="en-US" altLang="zh-CN" sz="1050" dirty="0"/>
              <a:t>(</a:t>
            </a:r>
            <a:r>
              <a:rPr lang="zh-CN" altLang="en-US" sz="1050" dirty="0"/>
              <a:t>标准版</a:t>
            </a:r>
            <a:r>
              <a:rPr lang="en-US" altLang="zh-CN" sz="1050" dirty="0"/>
              <a:t>)</a:t>
            </a:r>
            <a:br>
              <a:rPr lang="en-US" altLang="zh-CN" sz="1200" b="1" dirty="0">
                <a:effectLst>
                  <a:outerShdw blurRad="38100" dist="38100" dir="2700000" algn="tl">
                    <a:srgbClr val="000000">
                      <a:alpha val="43137"/>
                    </a:srgbClr>
                  </a:outerShdw>
                </a:effectLst>
              </a:rPr>
            </a:br>
            <a:r>
              <a:rPr lang="zh-CN" altLang="en-US" sz="900" dirty="0">
                <a:effectLst>
                  <a:outerShdw blurRad="38100" dist="38100" dir="2700000" algn="tl">
                    <a:srgbClr val="000000">
                      <a:alpha val="43137"/>
                    </a:srgbClr>
                  </a:outerShdw>
                </a:effectLst>
              </a:rPr>
              <a:t> </a:t>
            </a:r>
            <a:r>
              <a:rPr lang="en-US" altLang="zh-CN" sz="900" dirty="0">
                <a:solidFill>
                  <a:schemeClr val="accent1">
                    <a:lumMod val="20000"/>
                    <a:lumOff val="80000"/>
                  </a:schemeClr>
                </a:solidFill>
                <a:effectLst>
                  <a:outerShdw blurRad="38100" dist="38100" dir="2700000" algn="tl">
                    <a:srgbClr val="000000">
                      <a:alpha val="43137"/>
                    </a:srgbClr>
                  </a:outerShdw>
                </a:effectLst>
              </a:rPr>
              <a:t>China International Trade Single Window </a:t>
            </a:r>
            <a:r>
              <a:rPr lang="en-US" altLang="zh-CN" sz="700" dirty="0">
                <a:solidFill>
                  <a:schemeClr val="accent1">
                    <a:lumMod val="20000"/>
                    <a:lumOff val="80000"/>
                  </a:schemeClr>
                </a:solidFill>
                <a:effectLst>
                  <a:outerShdw blurRad="38100" dist="38100" dir="2700000" algn="tl">
                    <a:srgbClr val="000000">
                      <a:alpha val="43137"/>
                    </a:srgbClr>
                  </a:outerShdw>
                </a:effectLst>
              </a:rPr>
              <a:t>(Standard) </a:t>
            </a:r>
            <a:endParaRPr lang="zh-CN" altLang="en-US" sz="1400" dirty="0">
              <a:solidFill>
                <a:schemeClr val="accent1">
                  <a:lumMod val="20000"/>
                  <a:lumOff val="80000"/>
                </a:schemeClr>
              </a:solidFill>
              <a:effectLst>
                <a:outerShdw blurRad="38100" dist="38100" dir="2700000" algn="tl">
                  <a:srgbClr val="000000">
                    <a:alpha val="43137"/>
                  </a:srgbClr>
                </a:outerShdw>
              </a:effectLst>
            </a:endParaRPr>
          </a:p>
        </p:txBody>
      </p:sp>
      <p:sp>
        <p:nvSpPr>
          <p:cNvPr id="8" name="TextBox 2">
            <a:extLst>
              <a:ext uri="{FF2B5EF4-FFF2-40B4-BE49-F238E27FC236}">
                <a16:creationId xmlns:a16="http://schemas.microsoft.com/office/drawing/2014/main" id="{A7E725F3-9570-4ECC-AAF1-7980F2DE2AEC}"/>
              </a:ext>
            </a:extLst>
          </p:cNvPr>
          <p:cNvSpPr txBox="1">
            <a:spLocks noChangeArrowheads="1"/>
          </p:cNvSpPr>
          <p:nvPr/>
        </p:nvSpPr>
        <p:spPr bwMode="auto">
          <a:xfrm>
            <a:off x="3307555" y="2936350"/>
            <a:ext cx="2528889" cy="27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ct val="130000"/>
              </a:lnSpc>
              <a:defRPr sz="1200">
                <a:solidFill>
                  <a:srgbClr val="EEB500"/>
                </a:solidFill>
                <a:effectLst>
                  <a:outerShdw blurRad="38100" dist="38100" dir="2700000" algn="tl">
                    <a:srgbClr val="000000">
                      <a:alpha val="43137"/>
                    </a:srgbClr>
                  </a:outerShdw>
                </a:effectLst>
                <a:latin typeface="微软雅黑" pitchFamily="34" charset="-122"/>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altLang="zh-CN" sz="1000" dirty="0">
                <a:solidFill>
                  <a:schemeClr val="accent1">
                    <a:lumMod val="20000"/>
                    <a:lumOff val="80000"/>
                  </a:schemeClr>
                </a:solidFill>
              </a:rPr>
              <a:t>2018-07-06</a:t>
            </a:r>
          </a:p>
        </p:txBody>
      </p:sp>
      <p:sp>
        <p:nvSpPr>
          <p:cNvPr id="9" name="矩形 8">
            <a:extLst>
              <a:ext uri="{FF2B5EF4-FFF2-40B4-BE49-F238E27FC236}">
                <a16:creationId xmlns:a16="http://schemas.microsoft.com/office/drawing/2014/main" id="{084C7565-CFFA-4520-9270-DCB1F07D5BA9}"/>
              </a:ext>
            </a:extLst>
          </p:cNvPr>
          <p:cNvSpPr/>
          <p:nvPr/>
        </p:nvSpPr>
        <p:spPr>
          <a:xfrm>
            <a:off x="2838192" y="2114550"/>
            <a:ext cx="3467616" cy="584775"/>
          </a:xfrm>
          <a:prstGeom prst="rect">
            <a:avLst/>
          </a:prstGeom>
        </p:spPr>
        <p:txBody>
          <a:bodyPr wrap="none">
            <a:spAutoFit/>
          </a:bodyPr>
          <a:lstStyle/>
          <a:p>
            <a:r>
              <a:rPr lang="zh-CN" altLang="en-US" sz="3200" b="1" dirty="0">
                <a:solidFill>
                  <a:prstClr val="white"/>
                </a:solidFill>
                <a:effectLst>
                  <a:outerShdw blurRad="38100" dist="38100" dir="2700000" algn="tl">
                    <a:srgbClr val="000000">
                      <a:alpha val="43137"/>
                    </a:srgbClr>
                  </a:outerShdw>
                </a:effectLst>
                <a:latin typeface="微软雅黑" pitchFamily="34" charset="-122"/>
                <a:ea typeface="微软雅黑" pitchFamily="34" charset="-122"/>
                <a:cs typeface="+mj-cs"/>
              </a:rPr>
              <a:t>税费电子支付系统</a:t>
            </a:r>
            <a:endParaRPr lang="zh-CN" altLang="en-US" sz="2400" b="1" dirty="0">
              <a:effectLst>
                <a:outerShdw blurRad="38100" dist="38100" dir="2700000" algn="tl">
                  <a:srgbClr val="000000">
                    <a:alpha val="43137"/>
                  </a:srgbClr>
                </a:outerShdw>
              </a:effectLst>
            </a:endParaRPr>
          </a:p>
        </p:txBody>
      </p:sp>
      <p:cxnSp>
        <p:nvCxnSpPr>
          <p:cNvPr id="4" name="直接连接符 3">
            <a:extLst>
              <a:ext uri="{FF2B5EF4-FFF2-40B4-BE49-F238E27FC236}">
                <a16:creationId xmlns:a16="http://schemas.microsoft.com/office/drawing/2014/main" id="{34C67091-4B62-431C-9215-7B55DDDDD5A6}"/>
              </a:ext>
            </a:extLst>
          </p:cNvPr>
          <p:cNvCxnSpPr/>
          <p:nvPr/>
        </p:nvCxnSpPr>
        <p:spPr>
          <a:xfrm>
            <a:off x="2743200" y="2800350"/>
            <a:ext cx="3657600"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F7A882DA-D393-4640-92F8-02B4557FB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288" y="3328591"/>
            <a:ext cx="2075421" cy="538559"/>
          </a:xfrm>
          <a:prstGeom prst="rect">
            <a:avLst/>
          </a:prstGeom>
        </p:spPr>
      </p:pic>
    </p:spTree>
    <p:extLst>
      <p:ext uri="{BB962C8B-B14F-4D97-AF65-F5344CB8AC3E}">
        <p14:creationId xmlns:p14="http://schemas.microsoft.com/office/powerpoint/2010/main" val="311303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prstClr val="black"/>
                </a:solidFill>
                <a:latin typeface="微软雅黑" pitchFamily="34" charset="-122"/>
                <a:ea typeface="微软雅黑" pitchFamily="34" charset="-122"/>
              </a:rPr>
              <a:t>税费电子支付要点</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lang="zh-CN" altLang="en-US" dirty="0">
                <a:solidFill>
                  <a:prstClr val="black">
                    <a:lumMod val="65000"/>
                    <a:lumOff val="35000"/>
                  </a:prstClr>
                </a:solidFill>
                <a:latin typeface="微软雅黑" pitchFamily="34" charset="-122"/>
                <a:ea typeface="微软雅黑" pitchFamily="34" charset="-122"/>
              </a:rPr>
              <a:t>备案流程</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pic>
        <p:nvPicPr>
          <p:cNvPr id="3" name="Picture 23" descr="BG0304"/>
          <p:cNvPicPr>
            <a:picLocks noChangeAspect="1" noChangeArrowheads="1"/>
          </p:cNvPicPr>
          <p:nvPr/>
        </p:nvPicPr>
        <p:blipFill>
          <a:blip r:embed="rId2" cstate="print"/>
          <a:srcRect l="23262" t="9953" r="20613" b="9953"/>
          <a:stretch>
            <a:fillRect/>
          </a:stretch>
        </p:blipFill>
        <p:spPr bwMode="auto">
          <a:xfrm>
            <a:off x="500034" y="1409702"/>
            <a:ext cx="857256" cy="944187"/>
          </a:xfrm>
          <a:prstGeom prst="rect">
            <a:avLst/>
          </a:prstGeom>
          <a:noFill/>
          <a:ln w="9525">
            <a:noFill/>
            <a:miter lim="800000"/>
            <a:headEnd/>
            <a:tailEnd/>
          </a:ln>
        </p:spPr>
      </p:pic>
      <p:cxnSp>
        <p:nvCxnSpPr>
          <p:cNvPr id="4" name="直接箭头连接符 10"/>
          <p:cNvCxnSpPr/>
          <p:nvPr/>
        </p:nvCxnSpPr>
        <p:spPr>
          <a:xfrm>
            <a:off x="1571604" y="1265238"/>
            <a:ext cx="2143140" cy="1588"/>
          </a:xfrm>
          <a:prstGeom prst="straightConnector1">
            <a:avLst/>
          </a:prstGeom>
          <a:ln cmpd="sng">
            <a:tailEnd type="arrow"/>
          </a:ln>
        </p:spPr>
        <p:style>
          <a:lnRef idx="1">
            <a:schemeClr val="accent1"/>
          </a:lnRef>
          <a:fillRef idx="0">
            <a:schemeClr val="accent1"/>
          </a:fillRef>
          <a:effectRef idx="0">
            <a:schemeClr val="accent1"/>
          </a:effectRef>
          <a:fontRef idx="minor">
            <a:schemeClr val="tx1"/>
          </a:fontRef>
        </p:style>
      </p:cxnSp>
      <p:pic>
        <p:nvPicPr>
          <p:cNvPr id="6" name="Picture 1"/>
          <p:cNvPicPr>
            <a:picLocks noChangeAspect="1" noChangeArrowheads="1"/>
          </p:cNvPicPr>
          <p:nvPr/>
        </p:nvPicPr>
        <p:blipFill>
          <a:blip r:embed="rId3" cstate="print"/>
          <a:srcRect/>
          <a:stretch>
            <a:fillRect/>
          </a:stretch>
        </p:blipFill>
        <p:spPr bwMode="auto">
          <a:xfrm>
            <a:off x="4000496" y="1123950"/>
            <a:ext cx="1357322" cy="1214446"/>
          </a:xfrm>
          <a:prstGeom prst="rect">
            <a:avLst/>
          </a:prstGeom>
          <a:noFill/>
          <a:ln w="9525">
            <a:noFill/>
            <a:miter lim="800000"/>
            <a:headEnd/>
            <a:tailEnd/>
          </a:ln>
          <a:effectLst/>
        </p:spPr>
      </p:pic>
      <p:sp>
        <p:nvSpPr>
          <p:cNvPr id="7" name="矩形 12"/>
          <p:cNvSpPr/>
          <p:nvPr/>
        </p:nvSpPr>
        <p:spPr>
          <a:xfrm>
            <a:off x="571472" y="2409834"/>
            <a:ext cx="543739" cy="307777"/>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企业</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13"/>
          <p:cNvSpPr/>
          <p:nvPr/>
        </p:nvSpPr>
        <p:spPr>
          <a:xfrm>
            <a:off x="4026379" y="2458118"/>
            <a:ext cx="902811" cy="523220"/>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单一窗口</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标准版</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14"/>
          <p:cNvSpPr/>
          <p:nvPr/>
        </p:nvSpPr>
        <p:spPr>
          <a:xfrm>
            <a:off x="1500166" y="1275579"/>
            <a:ext cx="1043876"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、关区备案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Picture 3"/>
          <p:cNvPicPr>
            <a:picLocks noChangeAspect="1" noChangeArrowheads="1"/>
          </p:cNvPicPr>
          <p:nvPr/>
        </p:nvPicPr>
        <p:blipFill>
          <a:blip r:embed="rId4" cstate="print"/>
          <a:srcRect/>
          <a:stretch>
            <a:fillRect/>
          </a:stretch>
        </p:blipFill>
        <p:spPr bwMode="auto">
          <a:xfrm>
            <a:off x="7620000" y="3483173"/>
            <a:ext cx="1000133" cy="866934"/>
          </a:xfrm>
          <a:prstGeom prst="rect">
            <a:avLst/>
          </a:prstGeom>
          <a:noFill/>
          <a:ln w="9525">
            <a:noFill/>
            <a:miter lim="800000"/>
            <a:headEnd/>
            <a:tailEnd/>
          </a:ln>
          <a:effectLst/>
        </p:spPr>
      </p:pic>
      <p:cxnSp>
        <p:nvCxnSpPr>
          <p:cNvPr id="11" name="直接箭头连接符 20"/>
          <p:cNvCxnSpPr/>
          <p:nvPr/>
        </p:nvCxnSpPr>
        <p:spPr>
          <a:xfrm>
            <a:off x="5562600" y="1809750"/>
            <a:ext cx="1643074" cy="1170"/>
          </a:xfrm>
          <a:prstGeom prst="straightConnector1">
            <a:avLst/>
          </a:prstGeom>
          <a:ln cmpd="sng">
            <a:tailEnd type="arrow"/>
          </a:ln>
        </p:spPr>
        <p:style>
          <a:lnRef idx="1">
            <a:schemeClr val="accent1"/>
          </a:lnRef>
          <a:fillRef idx="0">
            <a:schemeClr val="accent1"/>
          </a:fillRef>
          <a:effectRef idx="0">
            <a:schemeClr val="accent1"/>
          </a:effectRef>
          <a:fontRef idx="minor">
            <a:schemeClr val="tx1"/>
          </a:fontRef>
        </p:style>
      </p:cxnSp>
      <p:sp>
        <p:nvSpPr>
          <p:cNvPr id="12" name="矩形 21"/>
          <p:cNvSpPr/>
          <p:nvPr/>
        </p:nvSpPr>
        <p:spPr>
          <a:xfrm>
            <a:off x="5929322" y="1409702"/>
            <a:ext cx="1351652"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、账号信息备案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29"/>
          <p:cNvSpPr/>
          <p:nvPr/>
        </p:nvSpPr>
        <p:spPr>
          <a:xfrm>
            <a:off x="4643438" y="2909900"/>
            <a:ext cx="369332" cy="1259319"/>
          </a:xfrm>
          <a:prstGeom prst="rect">
            <a:avLst/>
          </a:prstGeom>
        </p:spPr>
        <p:txBody>
          <a:bodyPr vert="eaVert"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、关区备案申请</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30"/>
          <p:cNvSpPr/>
          <p:nvPr/>
        </p:nvSpPr>
        <p:spPr>
          <a:xfrm>
            <a:off x="7696200" y="4397573"/>
            <a:ext cx="902811" cy="307777"/>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商业银行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5" name="直接箭头连接符 32"/>
          <p:cNvCxnSpPr/>
          <p:nvPr/>
        </p:nvCxnSpPr>
        <p:spPr>
          <a:xfrm rot="5400000">
            <a:off x="3715538" y="3409172"/>
            <a:ext cx="1000132" cy="1588"/>
          </a:xfrm>
          <a:prstGeom prst="straightConnector1">
            <a:avLst/>
          </a:prstGeom>
          <a:ln w="12700" cmpd="sng">
            <a:headEnd type="arrow"/>
            <a:tailEnd type="none"/>
          </a:ln>
        </p:spPr>
        <p:style>
          <a:lnRef idx="1">
            <a:schemeClr val="accent1"/>
          </a:lnRef>
          <a:fillRef idx="0">
            <a:schemeClr val="accent1"/>
          </a:fillRef>
          <a:effectRef idx="0">
            <a:schemeClr val="accent1"/>
          </a:effectRef>
          <a:fontRef idx="minor">
            <a:schemeClr val="tx1"/>
          </a:fontRef>
        </p:style>
      </p:cxnSp>
      <p:pic>
        <p:nvPicPr>
          <p:cNvPr id="16" name="Picture 50" descr="E:\Others\Dao\PPT\素材\ICON素材\custom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620" y="4071948"/>
            <a:ext cx="928694" cy="75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接箭头连接符 73"/>
          <p:cNvCxnSpPr/>
          <p:nvPr/>
        </p:nvCxnSpPr>
        <p:spPr>
          <a:xfrm rot="5400000">
            <a:off x="4000893" y="3409569"/>
            <a:ext cx="1000132" cy="794"/>
          </a:xfrm>
          <a:prstGeom prst="straightConnector1">
            <a:avLst/>
          </a:prstGeom>
          <a:ln cmpd="sng">
            <a:tailEnd type="arrow"/>
          </a:ln>
        </p:spPr>
        <p:style>
          <a:lnRef idx="1">
            <a:schemeClr val="accent1"/>
          </a:lnRef>
          <a:fillRef idx="0">
            <a:schemeClr val="accent1"/>
          </a:fillRef>
          <a:effectRef idx="0">
            <a:schemeClr val="accent1"/>
          </a:effectRef>
          <a:fontRef idx="minor">
            <a:schemeClr val="tx1"/>
          </a:fontRef>
        </p:style>
      </p:cxnSp>
      <p:sp>
        <p:nvSpPr>
          <p:cNvPr id="18" name="矩形 76"/>
          <p:cNvSpPr/>
          <p:nvPr/>
        </p:nvSpPr>
        <p:spPr>
          <a:xfrm>
            <a:off x="4071934" y="4692865"/>
            <a:ext cx="543739" cy="307777"/>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海关</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9" name="直接箭头连接符 88"/>
          <p:cNvCxnSpPr/>
          <p:nvPr/>
        </p:nvCxnSpPr>
        <p:spPr>
          <a:xfrm rot="10800000">
            <a:off x="1571606" y="1620640"/>
            <a:ext cx="2143138" cy="3375"/>
          </a:xfrm>
          <a:prstGeom prst="straightConnector1">
            <a:avLst/>
          </a:prstGeom>
          <a:ln cmpd="sng">
            <a:headEnd type="none"/>
            <a:tailEnd type="arrow"/>
          </a:ln>
        </p:spPr>
        <p:style>
          <a:lnRef idx="1">
            <a:schemeClr val="accent1"/>
          </a:lnRef>
          <a:fillRef idx="0">
            <a:schemeClr val="accent1"/>
          </a:fillRef>
          <a:effectRef idx="0">
            <a:schemeClr val="accent1"/>
          </a:effectRef>
          <a:fontRef idx="minor">
            <a:schemeClr val="tx1"/>
          </a:fontRef>
        </p:style>
      </p:cxnSp>
      <p:sp>
        <p:nvSpPr>
          <p:cNvPr id="20" name="矩形 95"/>
          <p:cNvSpPr/>
          <p:nvPr/>
        </p:nvSpPr>
        <p:spPr>
          <a:xfrm>
            <a:off x="3774040" y="2767024"/>
            <a:ext cx="369332" cy="1567096"/>
          </a:xfrm>
          <a:prstGeom prst="rect">
            <a:avLst/>
          </a:prstGeom>
        </p:spPr>
        <p:txBody>
          <a:bodyPr vert="eaVert"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、关区备案审批结果</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矩形 99"/>
          <p:cNvSpPr/>
          <p:nvPr/>
        </p:nvSpPr>
        <p:spPr>
          <a:xfrm>
            <a:off x="1500166" y="1624016"/>
            <a:ext cx="1659429"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、关区备案审批结果</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2" name="直接箭头连接符 100"/>
          <p:cNvCxnSpPr/>
          <p:nvPr/>
        </p:nvCxnSpPr>
        <p:spPr>
          <a:xfrm>
            <a:off x="1571604" y="1988371"/>
            <a:ext cx="2143140" cy="1588"/>
          </a:xfrm>
          <a:prstGeom prst="straightConnector1">
            <a:avLst/>
          </a:prstGeom>
          <a:ln cmpd="sng">
            <a:tailEnd type="arrow"/>
          </a:ln>
        </p:spPr>
        <p:style>
          <a:lnRef idx="1">
            <a:schemeClr val="accent1"/>
          </a:lnRef>
          <a:fillRef idx="0">
            <a:schemeClr val="accent1"/>
          </a:fillRef>
          <a:effectRef idx="0">
            <a:schemeClr val="accent1"/>
          </a:effectRef>
          <a:fontRef idx="minor">
            <a:schemeClr val="tx1"/>
          </a:fontRef>
        </p:style>
      </p:cxnSp>
      <p:sp>
        <p:nvSpPr>
          <p:cNvPr id="23" name="矩形 110"/>
          <p:cNvSpPr/>
          <p:nvPr/>
        </p:nvSpPr>
        <p:spPr>
          <a:xfrm>
            <a:off x="1500166" y="2052644"/>
            <a:ext cx="1351652"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、银行账号备案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4" name="直接箭头连接符 112"/>
          <p:cNvCxnSpPr/>
          <p:nvPr/>
        </p:nvCxnSpPr>
        <p:spPr>
          <a:xfrm rot="10800000" flipV="1">
            <a:off x="5500694" y="2195519"/>
            <a:ext cx="1785950" cy="1"/>
          </a:xfrm>
          <a:prstGeom prst="straightConnector1">
            <a:avLst/>
          </a:prstGeom>
          <a:ln cmpd="sng">
            <a:headEnd type="none"/>
            <a:tailEnd type="arrow"/>
          </a:ln>
        </p:spPr>
        <p:style>
          <a:lnRef idx="1">
            <a:schemeClr val="accent1"/>
          </a:lnRef>
          <a:fillRef idx="0">
            <a:schemeClr val="accent1"/>
          </a:fillRef>
          <a:effectRef idx="0">
            <a:schemeClr val="accent1"/>
          </a:effectRef>
          <a:fontRef idx="minor">
            <a:schemeClr val="tx1"/>
          </a:fontRef>
        </p:style>
      </p:cxnSp>
      <p:sp>
        <p:nvSpPr>
          <p:cNvPr id="25" name="矩形 115"/>
          <p:cNvSpPr/>
          <p:nvPr/>
        </p:nvSpPr>
        <p:spPr>
          <a:xfrm rot="5400000">
            <a:off x="7997074" y="2956677"/>
            <a:ext cx="1351652"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、账号信息备案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26" name="直接箭头连接符 116"/>
          <p:cNvCxnSpPr/>
          <p:nvPr/>
        </p:nvCxnSpPr>
        <p:spPr>
          <a:xfrm rot="10800000" flipV="1">
            <a:off x="1571604" y="2338396"/>
            <a:ext cx="2143140" cy="1"/>
          </a:xfrm>
          <a:prstGeom prst="straightConnector1">
            <a:avLst/>
          </a:prstGeom>
          <a:ln cmpd="sng">
            <a:headEnd type="none"/>
            <a:tailEnd type="arrow"/>
          </a:ln>
        </p:spPr>
        <p:style>
          <a:lnRef idx="1">
            <a:schemeClr val="accent1"/>
          </a:lnRef>
          <a:fillRef idx="0">
            <a:schemeClr val="accent1"/>
          </a:fillRef>
          <a:effectRef idx="0">
            <a:schemeClr val="accent1"/>
          </a:effectRef>
          <a:fontRef idx="minor">
            <a:schemeClr val="tx1"/>
          </a:fontRef>
        </p:style>
      </p:cxnSp>
      <p:sp>
        <p:nvSpPr>
          <p:cNvPr id="27" name="矩形 117"/>
          <p:cNvSpPr/>
          <p:nvPr/>
        </p:nvSpPr>
        <p:spPr>
          <a:xfrm>
            <a:off x="1571604" y="2418587"/>
            <a:ext cx="1441420"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、账号信息激活</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8" name="Picture 2"/>
          <p:cNvPicPr>
            <a:picLocks noChangeAspect="1" noChangeArrowheads="1"/>
          </p:cNvPicPr>
          <p:nvPr/>
        </p:nvPicPr>
        <p:blipFill>
          <a:blip r:embed="rId6" cstate="print"/>
          <a:srcRect/>
          <a:stretch>
            <a:fillRect/>
          </a:stretch>
        </p:blipFill>
        <p:spPr bwMode="auto">
          <a:xfrm>
            <a:off x="7620000" y="1352550"/>
            <a:ext cx="1071570" cy="857256"/>
          </a:xfrm>
          <a:prstGeom prst="rect">
            <a:avLst/>
          </a:prstGeom>
          <a:noFill/>
          <a:ln w="9525">
            <a:noFill/>
            <a:miter lim="800000"/>
            <a:headEnd/>
            <a:tailEnd/>
          </a:ln>
          <a:effectLst/>
        </p:spPr>
      </p:pic>
      <p:sp>
        <p:nvSpPr>
          <p:cNvPr id="29" name="矩形 83"/>
          <p:cNvSpPr/>
          <p:nvPr/>
        </p:nvSpPr>
        <p:spPr>
          <a:xfrm>
            <a:off x="7418465" y="2266950"/>
            <a:ext cx="1273105" cy="307777"/>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人民银行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TIPS</a:t>
            </a:r>
          </a:p>
        </p:txBody>
      </p:sp>
      <p:cxnSp>
        <p:nvCxnSpPr>
          <p:cNvPr id="30" name="直接箭头连接符 32"/>
          <p:cNvCxnSpPr/>
          <p:nvPr/>
        </p:nvCxnSpPr>
        <p:spPr>
          <a:xfrm rot="5400000">
            <a:off x="7806528" y="2994822"/>
            <a:ext cx="1000132" cy="1588"/>
          </a:xfrm>
          <a:prstGeom prst="straightConnector1">
            <a:avLst/>
          </a:prstGeom>
          <a:ln w="12700" cmpd="sng">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直接箭头连接符 73"/>
          <p:cNvCxnSpPr/>
          <p:nvPr/>
        </p:nvCxnSpPr>
        <p:spPr>
          <a:xfrm rot="5400000">
            <a:off x="7425131" y="3071419"/>
            <a:ext cx="1000132" cy="794"/>
          </a:xfrm>
          <a:prstGeom prst="straightConnector1">
            <a:avLst/>
          </a:prstGeom>
          <a:ln cmpd="sng">
            <a:tailEnd type="arrow"/>
          </a:ln>
        </p:spPr>
        <p:style>
          <a:lnRef idx="1">
            <a:schemeClr val="accent1"/>
          </a:lnRef>
          <a:fillRef idx="0">
            <a:schemeClr val="accent1"/>
          </a:fillRef>
          <a:effectRef idx="0">
            <a:schemeClr val="accent1"/>
          </a:effectRef>
          <a:fontRef idx="minor">
            <a:schemeClr val="tx1"/>
          </a:fontRef>
        </p:style>
      </p:cxnSp>
      <p:sp>
        <p:nvSpPr>
          <p:cNvPr id="32" name="矩形 115"/>
          <p:cNvSpPr/>
          <p:nvPr/>
        </p:nvSpPr>
        <p:spPr>
          <a:xfrm rot="5400000">
            <a:off x="6854074" y="3032877"/>
            <a:ext cx="1351652"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、账号信息计划</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21"/>
          <p:cNvSpPr/>
          <p:nvPr/>
        </p:nvSpPr>
        <p:spPr>
          <a:xfrm>
            <a:off x="5658748" y="2447151"/>
            <a:ext cx="1351652" cy="276999"/>
          </a:xfrm>
          <a:prstGeom prst="rect">
            <a:avLst/>
          </a:prstGeom>
        </p:spPr>
        <p:txBody>
          <a:bodyPr wrap="none">
            <a:spAutoFit/>
          </a:bodyPr>
          <a:lstStyle/>
          <a:p>
            <a:pPr fontAlgn="auto">
              <a:spcBef>
                <a:spcPts val="0"/>
              </a:spcBef>
              <a:spcAft>
                <a:spcPts val="0"/>
              </a:spcAft>
              <a:defRP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、账号信息备案</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3760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prstClr val="black"/>
                </a:solidFill>
                <a:latin typeface="微软雅黑" pitchFamily="34" charset="-122"/>
                <a:ea typeface="微软雅黑" pitchFamily="34" charset="-122"/>
              </a:rPr>
              <a:t>税费电子支付要点</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支付流程</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sp>
        <p:nvSpPr>
          <p:cNvPr id="3" name="矩形 26"/>
          <p:cNvSpPr/>
          <p:nvPr/>
        </p:nvSpPr>
        <p:spPr>
          <a:xfrm>
            <a:off x="428596" y="857238"/>
            <a:ext cx="2031325"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二、税费支付流程</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Text Box 22"/>
          <p:cNvSpPr txBox="1">
            <a:spLocks noChangeArrowheads="1"/>
          </p:cNvSpPr>
          <p:nvPr/>
        </p:nvSpPr>
        <p:spPr bwMode="auto">
          <a:xfrm>
            <a:off x="2057400" y="2428874"/>
            <a:ext cx="2428892" cy="295466"/>
          </a:xfrm>
          <a:prstGeom prst="rect">
            <a:avLst/>
          </a:prstGeom>
          <a:noFill/>
          <a:ln w="9525">
            <a:noFill/>
            <a:miter lim="800000"/>
            <a:headEnd/>
            <a:tailEnd/>
          </a:ln>
        </p:spPr>
        <p:txBody>
          <a:bodyPr vert="horz" wrap="square">
            <a:spAutoFit/>
          </a:bodyPr>
          <a:lstStyle/>
          <a:p>
            <a:pPr>
              <a:lnSpc>
                <a:spcPct val="110000"/>
              </a:lnSpc>
              <a:spcBef>
                <a:spcPct val="50000"/>
              </a:spcBef>
            </a:pPr>
            <a:r>
              <a:rPr lang="en-US" altLang="zh-CN" sz="1200" dirty="0">
                <a:latin typeface="微软雅黑" panose="020B0503020204020204" pitchFamily="34" charset="-122"/>
                <a:ea typeface="微软雅黑" panose="020B0503020204020204" pitchFamily="34" charset="-122"/>
                <a:cs typeface="方正仿宋_GBK" charset="0"/>
              </a:rPr>
              <a:t>1</a:t>
            </a:r>
            <a:r>
              <a:rPr lang="zh-CN" altLang="en-US" sz="1200" dirty="0">
                <a:latin typeface="微软雅黑" panose="020B0503020204020204" pitchFamily="34" charset="-122"/>
                <a:ea typeface="微软雅黑" panose="020B0503020204020204" pitchFamily="34" charset="-122"/>
                <a:cs typeface="方正仿宋_GBK" charset="0"/>
              </a:rPr>
              <a:t>、电子税单</a:t>
            </a:r>
            <a:r>
              <a:rPr lang="en-US" altLang="zh-CN" sz="1200" dirty="0">
                <a:latin typeface="微软雅黑" panose="020B0503020204020204" pitchFamily="34" charset="-122"/>
                <a:ea typeface="微软雅黑" panose="020B0503020204020204" pitchFamily="34" charset="-122"/>
                <a:cs typeface="方正仿宋_GBK" charset="0"/>
              </a:rPr>
              <a:t>.</a:t>
            </a:r>
            <a:endParaRPr lang="zh-CN" altLang="en-US" sz="1200" dirty="0">
              <a:latin typeface="微软雅黑" panose="020B0503020204020204" pitchFamily="34" charset="-122"/>
              <a:ea typeface="微软雅黑" panose="020B0503020204020204" pitchFamily="34" charset="-122"/>
              <a:cs typeface="方正仿宋_GBK" charset="0"/>
            </a:endParaRPr>
          </a:p>
        </p:txBody>
      </p:sp>
      <p:sp>
        <p:nvSpPr>
          <p:cNvPr id="6" name="Text Box 25"/>
          <p:cNvSpPr txBox="1">
            <a:spLocks noChangeArrowheads="1"/>
          </p:cNvSpPr>
          <p:nvPr/>
        </p:nvSpPr>
        <p:spPr bwMode="auto">
          <a:xfrm>
            <a:off x="2071670" y="2868443"/>
            <a:ext cx="2071702" cy="295466"/>
          </a:xfrm>
          <a:prstGeom prst="rect">
            <a:avLst/>
          </a:prstGeom>
          <a:noFill/>
          <a:ln w="9525">
            <a:noFill/>
            <a:miter lim="800000"/>
            <a:headEnd/>
            <a:tailEnd/>
          </a:ln>
        </p:spPr>
        <p:txBody>
          <a:bodyPr vert="horz" wrap="square">
            <a:spAutoFit/>
          </a:bodyPr>
          <a:lstStyle/>
          <a:p>
            <a:pPr>
              <a:lnSpc>
                <a:spcPct val="110000"/>
              </a:lnSpc>
              <a:spcBef>
                <a:spcPct val="50000"/>
              </a:spcBef>
            </a:pPr>
            <a:r>
              <a:rPr lang="en-US" altLang="zh-CN" sz="1200" dirty="0">
                <a:latin typeface="微软雅黑" panose="020B0503020204020204" pitchFamily="34" charset="-122"/>
                <a:ea typeface="微软雅黑" panose="020B0503020204020204" pitchFamily="34" charset="-122"/>
                <a:cs typeface="方正仿宋_GBK" charset="0"/>
              </a:rPr>
              <a:t>7</a:t>
            </a:r>
            <a:r>
              <a:rPr lang="zh-CN" altLang="en-US" sz="1200" dirty="0">
                <a:latin typeface="微软雅黑" panose="020B0503020204020204" pitchFamily="34" charset="-122"/>
                <a:ea typeface="微软雅黑" panose="020B0503020204020204" pitchFamily="34" charset="-122"/>
                <a:cs typeface="方正仿宋_GBK" charset="0"/>
              </a:rPr>
              <a:t>、扣款成功</a:t>
            </a:r>
          </a:p>
        </p:txBody>
      </p:sp>
      <p:cxnSp>
        <p:nvCxnSpPr>
          <p:cNvPr id="7" name="AutoShape 42"/>
          <p:cNvCxnSpPr>
            <a:cxnSpLocks noChangeShapeType="1"/>
          </p:cNvCxnSpPr>
          <p:nvPr/>
        </p:nvCxnSpPr>
        <p:spPr bwMode="auto">
          <a:xfrm>
            <a:off x="1857356" y="1785932"/>
            <a:ext cx="3178991" cy="928694"/>
          </a:xfrm>
          <a:prstGeom prst="bentConnector2">
            <a:avLst/>
          </a:prstGeom>
          <a:noFill/>
          <a:ln w="6350">
            <a:solidFill>
              <a:schemeClr val="accent1"/>
            </a:solidFill>
            <a:miter lim="800000"/>
            <a:headEnd/>
            <a:tailEnd type="triangle" w="med" len="med"/>
          </a:ln>
        </p:spPr>
      </p:cxnSp>
      <p:sp>
        <p:nvSpPr>
          <p:cNvPr id="8" name="Text Box 43"/>
          <p:cNvSpPr txBox="1">
            <a:spLocks noChangeArrowheads="1"/>
          </p:cNvSpPr>
          <p:nvPr/>
        </p:nvSpPr>
        <p:spPr bwMode="auto">
          <a:xfrm>
            <a:off x="857224" y="1357304"/>
            <a:ext cx="3860873" cy="276999"/>
          </a:xfrm>
          <a:prstGeom prst="rect">
            <a:avLst/>
          </a:prstGeom>
          <a:noFill/>
          <a:ln w="9525">
            <a:noFill/>
            <a:miter lim="800000"/>
            <a:headEnd/>
            <a:tailEnd/>
          </a:ln>
        </p:spPr>
        <p:txBody>
          <a:bodyPr>
            <a:spAutoFit/>
          </a:bodyPr>
          <a:lstStyle/>
          <a:p>
            <a:pPr algn="r">
              <a:spcBef>
                <a:spcPct val="50000"/>
              </a:spcBef>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dirty="0">
                <a:latin typeface="微软雅黑" panose="020B0503020204020204" pitchFamily="34" charset="-122"/>
                <a:ea typeface="微软雅黑" panose="020B0503020204020204" pitchFamily="34" charset="-122"/>
                <a:cs typeface="方正仿宋_GBK" charset="0"/>
              </a:rPr>
              <a:t>税单查询</a:t>
            </a:r>
            <a:r>
              <a:rPr lang="en-US" altLang="zh-CN" sz="1200" dirty="0">
                <a:latin typeface="微软雅黑" panose="020B0503020204020204" pitchFamily="34" charset="-122"/>
                <a:ea typeface="微软雅黑" panose="020B0503020204020204" pitchFamily="34" charset="-122"/>
                <a:cs typeface="方正仿宋_GBK" charset="0"/>
              </a:rPr>
              <a:t>,</a:t>
            </a:r>
            <a:r>
              <a:rPr lang="zh-CN" altLang="en-US" sz="1200" dirty="0">
                <a:latin typeface="微软雅黑" panose="020B0503020204020204" pitchFamily="34" charset="-122"/>
                <a:ea typeface="微软雅黑" panose="020B0503020204020204" pitchFamily="34" charset="-122"/>
                <a:cs typeface="方正仿宋_GBK" charset="0"/>
              </a:rPr>
              <a:t>确认支付</a:t>
            </a:r>
          </a:p>
        </p:txBody>
      </p:sp>
      <p:sp>
        <p:nvSpPr>
          <p:cNvPr id="9" name="Text Box 49"/>
          <p:cNvSpPr txBox="1">
            <a:spLocks noChangeArrowheads="1"/>
          </p:cNvSpPr>
          <p:nvPr/>
        </p:nvSpPr>
        <p:spPr bwMode="auto">
          <a:xfrm>
            <a:off x="6286512" y="2414544"/>
            <a:ext cx="1357322" cy="281295"/>
          </a:xfrm>
          <a:prstGeom prst="rect">
            <a:avLst/>
          </a:prstGeom>
          <a:noFill/>
          <a:ln w="9525">
            <a:noFill/>
            <a:miter lim="800000"/>
            <a:headEnd/>
            <a:tailEnd/>
          </a:ln>
        </p:spPr>
        <p:txBody>
          <a:bodyPr wrap="square">
            <a:spAutoFit/>
          </a:bodyPr>
          <a:lstStyle/>
          <a:p>
            <a:pPr>
              <a:lnSpc>
                <a:spcPct val="110000"/>
              </a:lnSpc>
              <a:spcBef>
                <a:spcPct val="50000"/>
              </a:spcBef>
            </a:pPr>
            <a:r>
              <a:rPr lang="en-US" altLang="zh-CN" sz="1200" dirty="0">
                <a:latin typeface="微软雅黑" panose="020B0503020204020204" pitchFamily="34" charset="-122"/>
                <a:ea typeface="微软雅黑" panose="020B0503020204020204" pitchFamily="34" charset="-122"/>
                <a:cs typeface="方正仿宋_GBK" charset="0"/>
              </a:rPr>
              <a:t>3</a:t>
            </a:r>
            <a:r>
              <a:rPr lang="zh-CN" altLang="en-US" sz="1200" dirty="0">
                <a:latin typeface="微软雅黑" panose="020B0503020204020204" pitchFamily="34" charset="-122"/>
                <a:ea typeface="微软雅黑" panose="020B0503020204020204" pitchFamily="34" charset="-122"/>
                <a:cs typeface="方正仿宋_GBK" charset="0"/>
              </a:rPr>
              <a:t>、扣款指令</a:t>
            </a:r>
          </a:p>
        </p:txBody>
      </p:sp>
      <p:sp>
        <p:nvSpPr>
          <p:cNvPr id="10" name="Text Box 52"/>
          <p:cNvSpPr txBox="1">
            <a:spLocks noChangeArrowheads="1"/>
          </p:cNvSpPr>
          <p:nvPr/>
        </p:nvSpPr>
        <p:spPr bwMode="auto">
          <a:xfrm rot="16200000">
            <a:off x="8334641" y="2085710"/>
            <a:ext cx="1304585" cy="295466"/>
          </a:xfrm>
          <a:prstGeom prst="rect">
            <a:avLst/>
          </a:prstGeom>
          <a:noFill/>
          <a:ln w="9525">
            <a:noFill/>
            <a:miter lim="800000"/>
            <a:headEnd/>
            <a:tailEnd/>
          </a:ln>
        </p:spPr>
        <p:txBody>
          <a:bodyPr wrap="square">
            <a:spAutoFit/>
          </a:bodyPr>
          <a:lstStyle/>
          <a:p>
            <a:pPr>
              <a:lnSpc>
                <a:spcPct val="110000"/>
              </a:lnSpc>
              <a:spcBef>
                <a:spcPct val="50000"/>
              </a:spcBef>
            </a:pPr>
            <a:r>
              <a:rPr lang="en-US" altLang="zh-CN" sz="1200" dirty="0">
                <a:latin typeface="微软雅黑" panose="020B0503020204020204" pitchFamily="34" charset="-122"/>
                <a:ea typeface="微软雅黑" panose="020B0503020204020204" pitchFamily="34" charset="-122"/>
                <a:cs typeface="方正仿宋_GBK" charset="0"/>
              </a:rPr>
              <a:t>5</a:t>
            </a:r>
            <a:r>
              <a:rPr lang="zh-CN" altLang="en-US" sz="1200" dirty="0">
                <a:latin typeface="微软雅黑" panose="020B0503020204020204" pitchFamily="34" charset="-122"/>
                <a:ea typeface="微软雅黑" panose="020B0503020204020204" pitchFamily="34" charset="-122"/>
                <a:cs typeface="方正仿宋_GBK" charset="0"/>
              </a:rPr>
              <a:t>、扣款成功</a:t>
            </a:r>
          </a:p>
        </p:txBody>
      </p:sp>
      <p:pic>
        <p:nvPicPr>
          <p:cNvPr id="21" name="Picture 1"/>
          <p:cNvPicPr>
            <a:picLocks noChangeAspect="1" noChangeArrowheads="1"/>
          </p:cNvPicPr>
          <p:nvPr/>
        </p:nvPicPr>
        <p:blipFill>
          <a:blip r:embed="rId2" cstate="print"/>
          <a:srcRect/>
          <a:stretch>
            <a:fillRect/>
          </a:stretch>
        </p:blipFill>
        <p:spPr bwMode="auto">
          <a:xfrm>
            <a:off x="4357686" y="2714626"/>
            <a:ext cx="1357322" cy="1214446"/>
          </a:xfrm>
          <a:prstGeom prst="rect">
            <a:avLst/>
          </a:prstGeom>
          <a:noFill/>
          <a:ln w="9525">
            <a:noFill/>
            <a:miter lim="800000"/>
            <a:headEnd/>
            <a:tailEnd/>
          </a:ln>
          <a:effectLst/>
        </p:spPr>
      </p:pic>
      <p:sp>
        <p:nvSpPr>
          <p:cNvPr id="23" name="矩形 77"/>
          <p:cNvSpPr/>
          <p:nvPr/>
        </p:nvSpPr>
        <p:spPr>
          <a:xfrm>
            <a:off x="1285852" y="3786196"/>
            <a:ext cx="543739" cy="307777"/>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海关</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4" name="Picture 50" descr="E:\Others\Dao\PPT\素材\ICON素材\custom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38" y="2928940"/>
            <a:ext cx="928694" cy="75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BG0304"/>
          <p:cNvPicPr>
            <a:picLocks noChangeAspect="1" noChangeArrowheads="1"/>
          </p:cNvPicPr>
          <p:nvPr/>
        </p:nvPicPr>
        <p:blipFill>
          <a:blip r:embed="rId4" cstate="print"/>
          <a:srcRect l="23262" t="9953" r="20613" b="9953"/>
          <a:stretch>
            <a:fillRect/>
          </a:stretch>
        </p:blipFill>
        <p:spPr bwMode="auto">
          <a:xfrm>
            <a:off x="1142976" y="1191274"/>
            <a:ext cx="857256" cy="944187"/>
          </a:xfrm>
          <a:prstGeom prst="rect">
            <a:avLst/>
          </a:prstGeom>
          <a:noFill/>
          <a:ln w="9525">
            <a:noFill/>
            <a:miter lim="800000"/>
            <a:headEnd/>
            <a:tailEnd/>
          </a:ln>
        </p:spPr>
      </p:pic>
      <p:sp>
        <p:nvSpPr>
          <p:cNvPr id="26" name="矩形 81"/>
          <p:cNvSpPr/>
          <p:nvPr/>
        </p:nvSpPr>
        <p:spPr>
          <a:xfrm>
            <a:off x="1214414" y="2191406"/>
            <a:ext cx="543739" cy="307777"/>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企业</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7" name="Picture 2"/>
          <p:cNvPicPr>
            <a:picLocks noChangeAspect="1" noChangeArrowheads="1"/>
          </p:cNvPicPr>
          <p:nvPr/>
        </p:nvPicPr>
        <p:blipFill>
          <a:blip r:embed="rId5" cstate="print"/>
          <a:srcRect/>
          <a:stretch>
            <a:fillRect/>
          </a:stretch>
        </p:blipFill>
        <p:spPr bwMode="auto">
          <a:xfrm>
            <a:off x="8072430" y="2800350"/>
            <a:ext cx="1071570" cy="857256"/>
          </a:xfrm>
          <a:prstGeom prst="rect">
            <a:avLst/>
          </a:prstGeom>
          <a:noFill/>
          <a:ln w="9525">
            <a:noFill/>
            <a:miter lim="800000"/>
            <a:headEnd/>
            <a:tailEnd/>
          </a:ln>
          <a:effectLst/>
        </p:spPr>
      </p:pic>
      <p:pic>
        <p:nvPicPr>
          <p:cNvPr id="29" name="Picture 3"/>
          <p:cNvPicPr>
            <a:picLocks noChangeAspect="1" noChangeArrowheads="1"/>
          </p:cNvPicPr>
          <p:nvPr/>
        </p:nvPicPr>
        <p:blipFill>
          <a:blip r:embed="rId6" cstate="print"/>
          <a:srcRect/>
          <a:stretch>
            <a:fillRect/>
          </a:stretch>
        </p:blipFill>
        <p:spPr bwMode="auto">
          <a:xfrm>
            <a:off x="7848600" y="819150"/>
            <a:ext cx="1000133" cy="866934"/>
          </a:xfrm>
          <a:prstGeom prst="rect">
            <a:avLst/>
          </a:prstGeom>
          <a:noFill/>
          <a:ln w="9525">
            <a:noFill/>
            <a:miter lim="800000"/>
            <a:headEnd/>
            <a:tailEnd/>
          </a:ln>
          <a:effectLst/>
        </p:spPr>
      </p:pic>
      <p:cxnSp>
        <p:nvCxnSpPr>
          <p:cNvPr id="30" name="直接连接符 101"/>
          <p:cNvCxnSpPr/>
          <p:nvPr/>
        </p:nvCxnSpPr>
        <p:spPr>
          <a:xfrm rot="10800000">
            <a:off x="2071671" y="2784475"/>
            <a:ext cx="1928826" cy="1588"/>
          </a:xfrm>
          <a:prstGeom prst="line">
            <a:avLst/>
          </a:prstGeom>
          <a:ln w="12700" cmpd="sng">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105"/>
          <p:cNvCxnSpPr/>
          <p:nvPr/>
        </p:nvCxnSpPr>
        <p:spPr>
          <a:xfrm rot="10800000">
            <a:off x="2071670" y="3143254"/>
            <a:ext cx="1928826" cy="1588"/>
          </a:xfrm>
          <a:prstGeom prst="line">
            <a:avLst/>
          </a:prstGeom>
          <a:ln w="12700" cmpd="sng">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108"/>
          <p:cNvCxnSpPr/>
          <p:nvPr/>
        </p:nvCxnSpPr>
        <p:spPr>
          <a:xfrm rot="10800000">
            <a:off x="5857884" y="2786064"/>
            <a:ext cx="1928826" cy="1588"/>
          </a:xfrm>
          <a:prstGeom prst="line">
            <a:avLst/>
          </a:prstGeom>
          <a:ln w="12700" cmpd="sng">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直接连接符 110"/>
          <p:cNvCxnSpPr/>
          <p:nvPr/>
        </p:nvCxnSpPr>
        <p:spPr>
          <a:xfrm rot="10800000">
            <a:off x="5929322" y="3143254"/>
            <a:ext cx="1928826" cy="1588"/>
          </a:xfrm>
          <a:prstGeom prst="line">
            <a:avLst/>
          </a:prstGeom>
          <a:ln w="12700" cmpd="sng">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矩形 83"/>
          <p:cNvSpPr/>
          <p:nvPr/>
        </p:nvSpPr>
        <p:spPr>
          <a:xfrm>
            <a:off x="7794695" y="3711773"/>
            <a:ext cx="1273105" cy="307777"/>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人民银行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TIPS</a:t>
            </a:r>
          </a:p>
        </p:txBody>
      </p:sp>
      <p:cxnSp>
        <p:nvCxnSpPr>
          <p:cNvPr id="41" name="直接连接符 101"/>
          <p:cNvCxnSpPr/>
          <p:nvPr/>
        </p:nvCxnSpPr>
        <p:spPr>
          <a:xfrm>
            <a:off x="8382000" y="1885950"/>
            <a:ext cx="0" cy="838200"/>
          </a:xfrm>
          <a:prstGeom prst="line">
            <a:avLst/>
          </a:prstGeom>
          <a:ln w="12700" cmpd="sng">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101"/>
          <p:cNvCxnSpPr/>
          <p:nvPr/>
        </p:nvCxnSpPr>
        <p:spPr>
          <a:xfrm flipV="1">
            <a:off x="8684415" y="1885950"/>
            <a:ext cx="0" cy="781056"/>
          </a:xfrm>
          <a:prstGeom prst="line">
            <a:avLst/>
          </a:prstGeom>
          <a:ln w="12700" cmpd="sng">
            <a:headEnd type="arrow"/>
            <a:tailEnd type="none"/>
          </a:ln>
        </p:spPr>
        <p:style>
          <a:lnRef idx="1">
            <a:schemeClr val="accent1"/>
          </a:lnRef>
          <a:fillRef idx="0">
            <a:schemeClr val="accent1"/>
          </a:fillRef>
          <a:effectRef idx="0">
            <a:schemeClr val="accent1"/>
          </a:effectRef>
          <a:fontRef idx="minor">
            <a:schemeClr val="tx1"/>
          </a:fontRef>
        </p:style>
      </p:cxnSp>
      <p:sp>
        <p:nvSpPr>
          <p:cNvPr id="56" name="Text Box 49"/>
          <p:cNvSpPr txBox="1">
            <a:spLocks noChangeArrowheads="1"/>
          </p:cNvSpPr>
          <p:nvPr/>
        </p:nvSpPr>
        <p:spPr bwMode="auto">
          <a:xfrm rot="16200000">
            <a:off x="7524592" y="2112079"/>
            <a:ext cx="1052523" cy="295466"/>
          </a:xfrm>
          <a:prstGeom prst="rect">
            <a:avLst/>
          </a:prstGeom>
          <a:noFill/>
          <a:ln w="9525">
            <a:noFill/>
            <a:miter lim="800000"/>
            <a:headEnd/>
            <a:tailEnd/>
          </a:ln>
        </p:spPr>
        <p:txBody>
          <a:bodyPr wrap="square">
            <a:spAutoFit/>
          </a:bodyPr>
          <a:lstStyle/>
          <a:p>
            <a:pPr>
              <a:lnSpc>
                <a:spcPct val="110000"/>
              </a:lnSpc>
              <a:spcBef>
                <a:spcPct val="50000"/>
              </a:spcBef>
            </a:pPr>
            <a:r>
              <a:rPr lang="en-US" altLang="zh-CN" sz="1200" dirty="0">
                <a:latin typeface="微软雅黑" panose="020B0503020204020204" pitchFamily="34" charset="-122"/>
                <a:ea typeface="微软雅黑" panose="020B0503020204020204" pitchFamily="34" charset="-122"/>
                <a:cs typeface="方正仿宋_GBK" charset="0"/>
              </a:rPr>
              <a:t>4</a:t>
            </a:r>
            <a:r>
              <a:rPr lang="zh-CN" altLang="en-US" sz="1200" dirty="0">
                <a:latin typeface="微软雅黑" panose="020B0503020204020204" pitchFamily="34" charset="-122"/>
                <a:ea typeface="微软雅黑" panose="020B0503020204020204" pitchFamily="34" charset="-122"/>
                <a:cs typeface="方正仿宋_GBK" charset="0"/>
              </a:rPr>
              <a:t>、扣款指令</a:t>
            </a:r>
          </a:p>
        </p:txBody>
      </p:sp>
      <p:sp>
        <p:nvSpPr>
          <p:cNvPr id="57" name="Text Box 52"/>
          <p:cNvSpPr txBox="1">
            <a:spLocks noChangeArrowheads="1"/>
          </p:cNvSpPr>
          <p:nvPr/>
        </p:nvSpPr>
        <p:spPr bwMode="auto">
          <a:xfrm>
            <a:off x="6324600" y="2800350"/>
            <a:ext cx="1704103" cy="295466"/>
          </a:xfrm>
          <a:prstGeom prst="rect">
            <a:avLst/>
          </a:prstGeom>
          <a:noFill/>
          <a:ln w="9525">
            <a:noFill/>
            <a:miter lim="800000"/>
            <a:headEnd/>
            <a:tailEnd/>
          </a:ln>
        </p:spPr>
        <p:txBody>
          <a:bodyPr wrap="square">
            <a:spAutoFit/>
          </a:bodyPr>
          <a:lstStyle/>
          <a:p>
            <a:pPr>
              <a:lnSpc>
                <a:spcPct val="110000"/>
              </a:lnSpc>
              <a:spcBef>
                <a:spcPct val="50000"/>
              </a:spcBef>
            </a:pPr>
            <a:r>
              <a:rPr lang="en-US" altLang="zh-CN" sz="1200" dirty="0">
                <a:latin typeface="微软雅黑" panose="020B0503020204020204" pitchFamily="34" charset="-122"/>
                <a:ea typeface="微软雅黑" panose="020B0503020204020204" pitchFamily="34" charset="-122"/>
                <a:cs typeface="方正仿宋_GBK" charset="0"/>
              </a:rPr>
              <a:t>6</a:t>
            </a:r>
            <a:r>
              <a:rPr lang="zh-CN" altLang="en-US" sz="1200" dirty="0">
                <a:latin typeface="微软雅黑" panose="020B0503020204020204" pitchFamily="34" charset="-122"/>
                <a:ea typeface="微软雅黑" panose="020B0503020204020204" pitchFamily="34" charset="-122"/>
                <a:cs typeface="方正仿宋_GBK" charset="0"/>
              </a:rPr>
              <a:t>、扣款成功</a:t>
            </a:r>
          </a:p>
        </p:txBody>
      </p:sp>
      <p:sp>
        <p:nvSpPr>
          <p:cNvPr id="28" name="矩形 13"/>
          <p:cNvSpPr/>
          <p:nvPr/>
        </p:nvSpPr>
        <p:spPr>
          <a:xfrm>
            <a:off x="4495800" y="3648730"/>
            <a:ext cx="902811" cy="523220"/>
          </a:xfrm>
          <a:prstGeom prst="rect">
            <a:avLst/>
          </a:prstGeom>
        </p:spPr>
        <p:txBody>
          <a:bodyPr wrap="none">
            <a:spAutoFit/>
          </a:bodyPr>
          <a:lstStyle/>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单一窗口</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fontAlgn="auto">
              <a:spcBef>
                <a:spcPts val="0"/>
              </a:spcBef>
              <a:spcAft>
                <a:spcPts val="0"/>
              </a:spcAft>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标准版</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67179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2"/>
          <p:cNvGrpSpPr>
            <a:grpSpLocks/>
          </p:cNvGrpSpPr>
          <p:nvPr/>
        </p:nvGrpSpPr>
        <p:grpSpPr bwMode="auto">
          <a:xfrm>
            <a:off x="4038600" y="2068513"/>
            <a:ext cx="4876799" cy="1016000"/>
            <a:chOff x="4627728" y="2061403"/>
            <a:chExt cx="3830464" cy="1016033"/>
          </a:xfrm>
        </p:grpSpPr>
        <p:cxnSp>
          <p:nvCxnSpPr>
            <p:cNvPr id="4" name="直接连接符 3"/>
            <p:cNvCxnSpPr/>
            <p:nvPr/>
          </p:nvCxnSpPr>
          <p:spPr>
            <a:xfrm>
              <a:off x="5478590" y="2112205"/>
              <a:ext cx="0" cy="91443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23045" y="2284672"/>
              <a:ext cx="2835147" cy="584794"/>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税费电子支付详解</a:t>
              </a:r>
            </a:p>
          </p:txBody>
        </p:sp>
        <p:sp>
          <p:nvSpPr>
            <p:cNvPr id="6" name="TextBox 5"/>
            <p:cNvSpPr txBox="1"/>
            <p:nvPr/>
          </p:nvSpPr>
          <p:spPr>
            <a:xfrm>
              <a:off x="4627728" y="2061403"/>
              <a:ext cx="914359" cy="1016033"/>
            </a:xfrm>
            <a:prstGeom prst="rect">
              <a:avLst/>
            </a:prstGeom>
            <a:noFill/>
          </p:spPr>
          <p:txBody>
            <a:bodyPr anchor="ctr">
              <a:spAutoFit/>
            </a:bodyPr>
            <a:lstStyle/>
            <a:p>
              <a:pPr eaLnBrk="1" fontAlgn="auto" hangingPunct="1">
                <a:spcBef>
                  <a:spcPts val="0"/>
                </a:spcBef>
                <a:spcAft>
                  <a:spcPts val="0"/>
                </a:spcAft>
                <a:defRPr/>
              </a:pPr>
              <a:r>
                <a:rPr lang="en-US" altLang="zh-CN" sz="4400" b="1" baseline="30000" dirty="0">
                  <a:solidFill>
                    <a:srgbClr val="FFC000"/>
                  </a:solidFill>
                  <a:effectLst>
                    <a:outerShdw blurRad="38100" dist="38100" dir="2700000" algn="tl">
                      <a:srgbClr val="000000">
                        <a:alpha val="43137"/>
                      </a:srgbClr>
                    </a:outerShdw>
                  </a:effectLst>
                  <a:latin typeface="Calibri"/>
                  <a:ea typeface="宋体"/>
                </a:rPr>
                <a:t>#</a:t>
              </a:r>
              <a:r>
                <a:rPr lang="en-US" altLang="zh-CN" sz="6000" b="1" dirty="0">
                  <a:solidFill>
                    <a:srgbClr val="FFC000"/>
                  </a:solidFill>
                  <a:effectLst>
                    <a:outerShdw blurRad="38100" dist="38100" dir="2700000" algn="tl">
                      <a:srgbClr val="000000">
                        <a:alpha val="43137"/>
                      </a:srgbClr>
                    </a:outerShdw>
                  </a:effectLst>
                  <a:latin typeface="+mn-lt"/>
                  <a:ea typeface="+mn-ea"/>
                </a:rPr>
                <a:t>3</a:t>
              </a:r>
              <a:endParaRPr lang="zh-CN" altLang="en-US" sz="6000" b="1">
                <a:solidFill>
                  <a:srgbClr val="FFC000"/>
                </a:solidFill>
                <a:effectLst>
                  <a:outerShdw blurRad="38100" dist="38100" dir="2700000" algn="tl">
                    <a:srgbClr val="000000">
                      <a:alpha val="43137"/>
                    </a:srgbClr>
                  </a:outerShdw>
                </a:effectLst>
                <a:latin typeface="+mn-lt"/>
                <a:ea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prstClr val="black"/>
                </a:solidFill>
                <a:latin typeface="微软雅黑" pitchFamily="34" charset="-122"/>
                <a:ea typeface="微软雅黑" pitchFamily="34" charset="-122"/>
              </a:rPr>
              <a:t>税费电子支付详解</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a:t>
            </a:r>
            <a:r>
              <a:rPr lang="zh-CN" altLang="en-US" dirty="0">
                <a:solidFill>
                  <a:prstClr val="black">
                    <a:lumMod val="65000"/>
                    <a:lumOff val="35000"/>
                  </a:prstClr>
                </a:solidFill>
                <a:latin typeface="微软雅黑" pitchFamily="34" charset="-122"/>
                <a:ea typeface="微软雅黑" pitchFamily="34" charset="-122"/>
              </a:rPr>
              <a:t>权限管理界面</a:t>
            </a:r>
            <a:endParaRPr lang="en-US" altLang="zh-CN" dirty="0">
              <a:solidFill>
                <a:prstClr val="black">
                  <a:lumMod val="65000"/>
                  <a:lumOff val="35000"/>
                </a:prstClr>
              </a:solidFill>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25020" y="933450"/>
            <a:ext cx="9118979" cy="3276600"/>
          </a:xfrm>
          <a:prstGeom prst="rect">
            <a:avLst/>
          </a:prstGeom>
          <a:noFill/>
          <a:ln w="9525">
            <a:noFill/>
            <a:miter lim="800000"/>
            <a:headEnd/>
            <a:tailEnd/>
          </a:ln>
        </p:spPr>
      </p:pic>
      <p:sp>
        <p:nvSpPr>
          <p:cNvPr id="8" name="TextBox 28">
            <a:extLst>
              <a:ext uri="{FF2B5EF4-FFF2-40B4-BE49-F238E27FC236}">
                <a16:creationId xmlns:a16="http://schemas.microsoft.com/office/drawing/2014/main" id="{A7B6A7D3-4B3C-45D9-B523-D6E3893A6825}"/>
              </a:ext>
            </a:extLst>
          </p:cNvPr>
          <p:cNvSpPr txBox="1"/>
          <p:nvPr/>
        </p:nvSpPr>
        <p:spPr>
          <a:xfrm>
            <a:off x="1676400" y="2571750"/>
            <a:ext cx="2157265" cy="1384995"/>
          </a:xfrm>
          <a:prstGeom prst="rect">
            <a:avLst/>
          </a:prstGeom>
          <a:noFill/>
        </p:spPr>
        <p:txBody>
          <a:bodyPr wrap="square" rtlCol="0">
            <a:spAutoFit/>
          </a:bodyPr>
          <a:lstStyle/>
          <a:p>
            <a:pPr eaLnBrk="1" hangingPunct="1">
              <a:lnSpc>
                <a:spcPct val="150000"/>
              </a:lnSpc>
            </a:pPr>
            <a:r>
              <a:rPr lang="zh-CN" altLang="en-US" sz="800" dirty="0">
                <a:solidFill>
                  <a:schemeClr val="tx1">
                    <a:lumMod val="65000"/>
                    <a:lumOff val="35000"/>
                  </a:schemeClr>
                </a:solidFill>
                <a:latin typeface="微软雅黑" pitchFamily="34" charset="-122"/>
                <a:ea typeface="微软雅黑" pitchFamily="34" charset="-122"/>
              </a:rPr>
              <a:t>“单一窗口”标准版税费支付权限设置：</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新增部门</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添加用户（</a:t>
            </a:r>
            <a:r>
              <a:rPr lang="zh-CN" altLang="zh-CN" sz="800" dirty="0">
                <a:solidFill>
                  <a:schemeClr val="tx1">
                    <a:lumMod val="65000"/>
                    <a:lumOff val="35000"/>
                  </a:schemeClr>
                </a:solidFill>
                <a:latin typeface="微软雅黑" pitchFamily="34" charset="-122"/>
                <a:ea typeface="微软雅黑" pitchFamily="34" charset="-122"/>
              </a:rPr>
              <a:t>将当前企业在“单一窗口”标准版中已注册的操作员，添加到税费支付的用户管理中</a:t>
            </a:r>
            <a:r>
              <a:rPr lang="zh-CN" altLang="en-US" sz="800" dirty="0">
                <a:solidFill>
                  <a:schemeClr val="tx1">
                    <a:lumMod val="65000"/>
                    <a:lumOff val="35000"/>
                  </a:schemeClr>
                </a:solidFill>
                <a:latin typeface="微软雅黑" pitchFamily="34" charset="-122"/>
                <a:ea typeface="微软雅黑" pitchFamily="34" charset="-122"/>
              </a:rPr>
              <a:t>）</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分配用户角色（</a:t>
            </a:r>
            <a:r>
              <a:rPr lang="zh-CN" altLang="zh-CN" sz="800" dirty="0">
                <a:solidFill>
                  <a:schemeClr val="tx1">
                    <a:lumMod val="65000"/>
                    <a:lumOff val="35000"/>
                  </a:schemeClr>
                </a:solidFill>
                <a:latin typeface="微软雅黑" pitchFamily="34" charset="-122"/>
                <a:ea typeface="微软雅黑" pitchFamily="34" charset="-122"/>
              </a:rPr>
              <a:t> “确认支付、税单查询、申请支付” </a:t>
            </a:r>
            <a:r>
              <a:rPr lang="zh-CN" altLang="en-US" sz="800" dirty="0">
                <a:solidFill>
                  <a:schemeClr val="tx1">
                    <a:lumMod val="65000"/>
                    <a:lumOff val="35000"/>
                  </a:schemeClr>
                </a:solidFill>
                <a:latin typeface="微软雅黑" pitchFamily="34" charset="-122"/>
                <a:ea typeface="微软雅黑" pitchFamily="34" charset="-122"/>
              </a:rPr>
              <a:t>）</a:t>
            </a:r>
            <a:endParaRPr lang="en-US" altLang="zh-CN" sz="8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42849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42ED066-0271-4558-ACEC-112068425F6C}"/>
              </a:ext>
            </a:extLst>
          </p:cNvPr>
          <p:cNvPicPr>
            <a:picLocks noChangeAspect="1" noChangeArrowheads="1"/>
          </p:cNvPicPr>
          <p:nvPr/>
        </p:nvPicPr>
        <p:blipFill>
          <a:blip r:embed="rId2" cstate="print"/>
          <a:srcRect/>
          <a:stretch>
            <a:fillRect/>
          </a:stretch>
        </p:blipFill>
        <p:spPr bwMode="auto">
          <a:xfrm>
            <a:off x="-6824" y="895350"/>
            <a:ext cx="9141179" cy="3124200"/>
          </a:xfrm>
          <a:prstGeom prst="rect">
            <a:avLst/>
          </a:prstGeom>
          <a:noFill/>
          <a:ln w="9525">
            <a:noFill/>
            <a:miter lim="800000"/>
            <a:headEnd/>
            <a:tailEnd/>
          </a:ln>
        </p:spPr>
      </p:pic>
    </p:spTree>
    <p:extLst>
      <p:ext uri="{BB962C8B-B14F-4D97-AF65-F5344CB8AC3E}">
        <p14:creationId xmlns:p14="http://schemas.microsoft.com/office/powerpoint/2010/main" val="288592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185CA4B-6ADC-44D8-A6EB-86C94443689E}"/>
              </a:ext>
            </a:extLst>
          </p:cNvPr>
          <p:cNvPicPr>
            <a:picLocks noChangeAspect="1" noChangeArrowheads="1"/>
          </p:cNvPicPr>
          <p:nvPr/>
        </p:nvPicPr>
        <p:blipFill>
          <a:blip r:embed="rId2" cstate="print"/>
          <a:srcRect/>
          <a:stretch>
            <a:fillRect/>
          </a:stretch>
        </p:blipFill>
        <p:spPr bwMode="auto">
          <a:xfrm>
            <a:off x="0" y="895350"/>
            <a:ext cx="9144000" cy="3716114"/>
          </a:xfrm>
          <a:prstGeom prst="rect">
            <a:avLst/>
          </a:prstGeom>
          <a:noFill/>
          <a:ln w="9525">
            <a:noFill/>
            <a:miter lim="800000"/>
            <a:headEnd/>
            <a:tailEnd/>
          </a:ln>
        </p:spPr>
      </p:pic>
    </p:spTree>
    <p:extLst>
      <p:ext uri="{BB962C8B-B14F-4D97-AF65-F5344CB8AC3E}">
        <p14:creationId xmlns:p14="http://schemas.microsoft.com/office/powerpoint/2010/main" val="229698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defRPr/>
            </a:pPr>
            <a:r>
              <a:rPr lang="zh-CN" altLang="en-US" sz="2800" b="1" dirty="0">
                <a:solidFill>
                  <a:prstClr val="black"/>
                </a:solidFill>
                <a:latin typeface="微软雅黑" pitchFamily="34" charset="-122"/>
                <a:ea typeface="微软雅黑" pitchFamily="34" charset="-122"/>
              </a:rPr>
              <a:t>税费电子支付详解</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签约备案界面</a:t>
            </a:r>
            <a:endPar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a:p>
            <a:pPr lvl="0" eaLnBrk="1" hangingPunct="1">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71550"/>
            <a:ext cx="5219700" cy="2768600"/>
          </a:xfrm>
          <a:prstGeom prst="rect">
            <a:avLst/>
          </a:prstGeom>
          <a:noFill/>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809750"/>
            <a:ext cx="5219700" cy="2768600"/>
          </a:xfrm>
          <a:prstGeom prst="rect">
            <a:avLst/>
          </a:prstGeom>
          <a:noFill/>
        </p:spPr>
      </p:pic>
      <p:sp>
        <p:nvSpPr>
          <p:cNvPr id="5" name="TextBox 28">
            <a:extLst>
              <a:ext uri="{FF2B5EF4-FFF2-40B4-BE49-F238E27FC236}">
                <a16:creationId xmlns:a16="http://schemas.microsoft.com/office/drawing/2014/main" id="{A7B6A7D3-4B3C-45D9-B523-D6E3893A6825}"/>
              </a:ext>
            </a:extLst>
          </p:cNvPr>
          <p:cNvSpPr txBox="1"/>
          <p:nvPr/>
        </p:nvSpPr>
        <p:spPr>
          <a:xfrm>
            <a:off x="6019800" y="1047750"/>
            <a:ext cx="2157265" cy="646331"/>
          </a:xfrm>
          <a:prstGeom prst="rect">
            <a:avLst/>
          </a:prstGeom>
          <a:noFill/>
        </p:spPr>
        <p:txBody>
          <a:bodyPr wrap="square" rtlCol="0">
            <a:spAutoFit/>
          </a:bodyPr>
          <a:lstStyle/>
          <a:p>
            <a:pPr eaLnBrk="1" hangingPunct="1">
              <a:lnSpc>
                <a:spcPct val="150000"/>
              </a:lnSpc>
            </a:pPr>
            <a:r>
              <a:rPr lang="zh-CN" altLang="en-US" sz="800" dirty="0">
                <a:solidFill>
                  <a:schemeClr val="tx1">
                    <a:lumMod val="65000"/>
                    <a:lumOff val="35000"/>
                  </a:schemeClr>
                </a:solidFill>
                <a:latin typeface="微软雅黑" pitchFamily="34" charset="-122"/>
                <a:ea typeface="微软雅黑" pitchFamily="34" charset="-122"/>
              </a:rPr>
              <a:t>“单一窗口”标准版税签约备案功能：</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关区信息</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企业名称等银行备案信息</a:t>
            </a:r>
            <a:endParaRPr lang="en-US" altLang="zh-CN" sz="8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254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defRPr/>
            </a:pPr>
            <a:r>
              <a:rPr lang="zh-CN" altLang="en-US" sz="2800" b="1" dirty="0">
                <a:solidFill>
                  <a:prstClr val="black"/>
                </a:solidFill>
                <a:latin typeface="微软雅黑" pitchFamily="34" charset="-122"/>
                <a:ea typeface="微软雅黑" pitchFamily="34" charset="-122"/>
              </a:rPr>
              <a:t>税费电子支付详解</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a:t>
            </a:r>
            <a:r>
              <a:rPr lang="zh-CN" altLang="en-US" dirty="0">
                <a:solidFill>
                  <a:prstClr val="black">
                    <a:lumMod val="65000"/>
                    <a:lumOff val="35000"/>
                  </a:prstClr>
                </a:solidFill>
                <a:latin typeface="微软雅黑" pitchFamily="34" charset="-122"/>
                <a:ea typeface="微软雅黑" pitchFamily="34" charset="-122"/>
              </a:rPr>
              <a:t>税单支付界面</a:t>
            </a:r>
            <a:endParaRPr lang="en-US" altLang="zh-CN" dirty="0">
              <a:solidFill>
                <a:prstClr val="black">
                  <a:lumMod val="65000"/>
                  <a:lumOff val="35000"/>
                </a:prstClr>
              </a:solidFill>
              <a:latin typeface="微软雅黑" pitchFamily="34" charset="-122"/>
              <a:ea typeface="微软雅黑" pitchFamily="34" charset="-122"/>
            </a:endParaRPr>
          </a:p>
          <a:p>
            <a:pPr lvl="0" eaLnBrk="1" hangingPunct="1">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pic>
        <p:nvPicPr>
          <p:cNvPr id="4098" name="Picture 2"/>
          <p:cNvPicPr>
            <a:picLocks noChangeAspect="1" noChangeArrowheads="1"/>
          </p:cNvPicPr>
          <p:nvPr/>
        </p:nvPicPr>
        <p:blipFill>
          <a:blip r:embed="rId2" cstate="print"/>
          <a:srcRect/>
          <a:stretch>
            <a:fillRect/>
          </a:stretch>
        </p:blipFill>
        <p:spPr bwMode="auto">
          <a:xfrm>
            <a:off x="228601" y="895350"/>
            <a:ext cx="4343400" cy="2362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590800" y="1581150"/>
            <a:ext cx="5562600" cy="2667000"/>
          </a:xfrm>
          <a:prstGeom prst="rect">
            <a:avLst/>
          </a:prstGeom>
          <a:noFill/>
          <a:ln w="9525">
            <a:noFill/>
            <a:miter lim="800000"/>
            <a:headEnd/>
            <a:tailEnd/>
          </a:ln>
        </p:spPr>
      </p:pic>
    </p:spTree>
    <p:extLst>
      <p:ext uri="{BB962C8B-B14F-4D97-AF65-F5344CB8AC3E}">
        <p14:creationId xmlns:p14="http://schemas.microsoft.com/office/powerpoint/2010/main" val="126488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defRPr/>
            </a:pPr>
            <a:r>
              <a:rPr lang="zh-CN" altLang="en-US" sz="2800" b="1" dirty="0">
                <a:solidFill>
                  <a:prstClr val="black"/>
                </a:solidFill>
                <a:latin typeface="微软雅黑" pitchFamily="34" charset="-122"/>
                <a:ea typeface="微软雅黑" pitchFamily="34" charset="-122"/>
              </a:rPr>
              <a:t>税费电子支付详解</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lang="zh-CN" altLang="en-US" dirty="0">
                <a:solidFill>
                  <a:prstClr val="black">
                    <a:lumMod val="65000"/>
                    <a:lumOff val="35000"/>
                  </a:prstClr>
                </a:solidFill>
                <a:latin typeface="微软雅黑" pitchFamily="34" charset="-122"/>
                <a:ea typeface="微软雅黑" pitchFamily="34" charset="-122"/>
              </a:rPr>
              <a:t>税单查询界面</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pic>
        <p:nvPicPr>
          <p:cNvPr id="5122" name="Picture 2"/>
          <p:cNvPicPr>
            <a:picLocks noChangeAspect="1" noChangeArrowheads="1"/>
          </p:cNvPicPr>
          <p:nvPr/>
        </p:nvPicPr>
        <p:blipFill>
          <a:blip r:embed="rId2" cstate="print"/>
          <a:srcRect/>
          <a:stretch>
            <a:fillRect/>
          </a:stretch>
        </p:blipFill>
        <p:spPr bwMode="auto">
          <a:xfrm>
            <a:off x="381000" y="895350"/>
            <a:ext cx="7391400" cy="3619500"/>
          </a:xfrm>
          <a:prstGeom prst="rect">
            <a:avLst/>
          </a:prstGeom>
          <a:noFill/>
          <a:ln w="9525">
            <a:noFill/>
            <a:miter lim="800000"/>
            <a:headEnd/>
            <a:tailEnd/>
          </a:ln>
        </p:spPr>
      </p:pic>
    </p:spTree>
    <p:extLst>
      <p:ext uri="{BB962C8B-B14F-4D97-AF65-F5344CB8AC3E}">
        <p14:creationId xmlns:p14="http://schemas.microsoft.com/office/powerpoint/2010/main" val="4769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lvl="0" eaLnBrk="1" hangingPunct="1">
              <a:defRPr/>
            </a:pPr>
            <a:r>
              <a:rPr lang="zh-CN" altLang="en-US" sz="2800" b="1" dirty="0">
                <a:solidFill>
                  <a:prstClr val="black"/>
                </a:solidFill>
                <a:latin typeface="微软雅黑" pitchFamily="34" charset="-122"/>
                <a:ea typeface="微软雅黑" pitchFamily="34" charset="-122"/>
              </a:rPr>
              <a:t>税费电子支付详解</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lang="zh-CN" altLang="en-US" dirty="0">
                <a:solidFill>
                  <a:prstClr val="black">
                    <a:lumMod val="65000"/>
                    <a:lumOff val="35000"/>
                  </a:prstClr>
                </a:solidFill>
                <a:latin typeface="微软雅黑" pitchFamily="34" charset="-122"/>
                <a:ea typeface="微软雅黑" pitchFamily="34" charset="-122"/>
              </a:rPr>
              <a:t>版式文件</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grpSp>
        <p:nvGrpSpPr>
          <p:cNvPr id="40" name="组合 39">
            <a:extLst>
              <a:ext uri="{FF2B5EF4-FFF2-40B4-BE49-F238E27FC236}">
                <a16:creationId xmlns:a16="http://schemas.microsoft.com/office/drawing/2014/main" id="{A6A966DD-3C63-4021-B442-1DD65BF6ED61}"/>
              </a:ext>
            </a:extLst>
          </p:cNvPr>
          <p:cNvGrpSpPr/>
          <p:nvPr/>
        </p:nvGrpSpPr>
        <p:grpSpPr>
          <a:xfrm>
            <a:off x="-152400" y="1352549"/>
            <a:ext cx="3431872" cy="2759253"/>
            <a:chOff x="304800" y="1352549"/>
            <a:chExt cx="3431872" cy="2759253"/>
          </a:xfrm>
        </p:grpSpPr>
        <p:grpSp>
          <p:nvGrpSpPr>
            <p:cNvPr id="30" name="组合 29">
              <a:extLst>
                <a:ext uri="{FF2B5EF4-FFF2-40B4-BE49-F238E27FC236}">
                  <a16:creationId xmlns:a16="http://schemas.microsoft.com/office/drawing/2014/main" id="{C2124969-69E4-4D19-9E69-7B23873B5C61}"/>
                </a:ext>
              </a:extLst>
            </p:cNvPr>
            <p:cNvGrpSpPr/>
            <p:nvPr/>
          </p:nvGrpSpPr>
          <p:grpSpPr>
            <a:xfrm>
              <a:off x="426128" y="1352549"/>
              <a:ext cx="3310544" cy="648000"/>
              <a:chOff x="804256" y="1352549"/>
              <a:chExt cx="3310544" cy="648000"/>
            </a:xfrm>
          </p:grpSpPr>
          <p:grpSp>
            <p:nvGrpSpPr>
              <p:cNvPr id="17" name="组合 16">
                <a:extLst>
                  <a:ext uri="{FF2B5EF4-FFF2-40B4-BE49-F238E27FC236}">
                    <a16:creationId xmlns:a16="http://schemas.microsoft.com/office/drawing/2014/main" id="{5558F46A-59EE-4BF4-BF47-9D25DBFE8723}"/>
                  </a:ext>
                </a:extLst>
              </p:cNvPr>
              <p:cNvGrpSpPr/>
              <p:nvPr/>
            </p:nvGrpSpPr>
            <p:grpSpPr>
              <a:xfrm>
                <a:off x="3466800" y="1352549"/>
                <a:ext cx="648000" cy="648000"/>
                <a:chOff x="3124200" y="1352550"/>
                <a:chExt cx="648000" cy="648000"/>
              </a:xfrm>
            </p:grpSpPr>
            <p:sp>
              <p:nvSpPr>
                <p:cNvPr id="10" name="椭圆 9">
                  <a:extLst>
                    <a:ext uri="{FF2B5EF4-FFF2-40B4-BE49-F238E27FC236}">
                      <a16:creationId xmlns:a16="http://schemas.microsoft.com/office/drawing/2014/main" id="{87DFA7B2-67DA-47D1-8446-9E81A472E0CE}"/>
                    </a:ext>
                  </a:extLst>
                </p:cNvPr>
                <p:cNvSpPr/>
                <p:nvPr/>
              </p:nvSpPr>
              <p:spPr>
                <a:xfrm>
                  <a:off x="3124200" y="1352550"/>
                  <a:ext cx="648000" cy="648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A97D4C4-DC0C-4CEE-8529-6A3812E2F7BE}"/>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286200" y="1514550"/>
                  <a:ext cx="324000" cy="324000"/>
                </a:xfrm>
                <a:prstGeom prst="rect">
                  <a:avLst/>
                </a:prstGeom>
              </p:spPr>
            </p:pic>
          </p:grpSp>
          <p:sp>
            <p:nvSpPr>
              <p:cNvPr id="19" name="矩形 18">
                <a:extLst>
                  <a:ext uri="{FF2B5EF4-FFF2-40B4-BE49-F238E27FC236}">
                    <a16:creationId xmlns:a16="http://schemas.microsoft.com/office/drawing/2014/main" id="{F98281FF-5A43-4077-B051-109E5A32973F}"/>
                  </a:ext>
                </a:extLst>
              </p:cNvPr>
              <p:cNvSpPr/>
              <p:nvPr/>
            </p:nvSpPr>
            <p:spPr>
              <a:xfrm>
                <a:off x="804256" y="1509718"/>
                <a:ext cx="2621872" cy="452432"/>
              </a:xfrm>
              <a:prstGeom prst="rect">
                <a:avLst/>
              </a:prstGeom>
            </p:spPr>
            <p:txBody>
              <a:bodyPr wrap="square">
                <a:spAutoFit/>
              </a:bodyPr>
              <a:lstStyle/>
              <a:p>
                <a:pPr lvl="0" algn="r">
                  <a:lnSpc>
                    <a:spcPct val="130000"/>
                  </a:lnSpc>
                </a:pPr>
                <a:r>
                  <a:rPr lang="zh-CN" altLang="en-US" sz="1000" b="1" dirty="0">
                    <a:solidFill>
                      <a:schemeClr val="tx1">
                        <a:lumMod val="75000"/>
                        <a:lumOff val="25000"/>
                      </a:schemeClr>
                    </a:solidFill>
                    <a:ea typeface="Microsoft YaHei UI" panose="020B0503020204020204" pitchFamily="34" charset="-122"/>
                    <a:cs typeface="Microsoft YaHei UI" panose="020B0503020204020204" pitchFamily="34" charset="-122"/>
                  </a:rPr>
                  <a:t>展示内容</a:t>
                </a:r>
                <a:endParaRPr lang="en-US" altLang="zh-CN" sz="1000" b="1" dirty="0">
                  <a:solidFill>
                    <a:schemeClr val="tx1">
                      <a:lumMod val="75000"/>
                      <a:lumOff val="25000"/>
                    </a:schemeClr>
                  </a:solidFill>
                  <a:ea typeface="Microsoft YaHei UI" panose="020B0503020204020204" pitchFamily="34" charset="-122"/>
                  <a:cs typeface="Microsoft YaHei UI" panose="020B0503020204020204" pitchFamily="34" charset="-122"/>
                </a:endParaRPr>
              </a:p>
              <a:p>
                <a:pPr lvl="0" algn="r">
                  <a:lnSpc>
                    <a:spcPct val="130000"/>
                  </a:lnSpc>
                </a:pPr>
                <a:r>
                  <a:rPr lang="zh-CN" altLang="en-US" sz="800" dirty="0">
                    <a:solidFill>
                      <a:schemeClr val="tx1">
                        <a:lumMod val="65000"/>
                        <a:lumOff val="35000"/>
                      </a:schemeClr>
                    </a:solidFill>
                    <a:ea typeface="Microsoft YaHei UI" panose="020B0503020204020204" pitchFamily="34" charset="-122"/>
                    <a:cs typeface="Microsoft YaHei UI" panose="020B0503020204020204" pitchFamily="34" charset="-122"/>
                  </a:rPr>
                  <a:t>加盖海关现场业务章，增加水印内容显示</a:t>
                </a:r>
                <a:endParaRPr lang="en-US" altLang="zh-CN" sz="800" dirty="0">
                  <a:solidFill>
                    <a:schemeClr val="tx1">
                      <a:lumMod val="65000"/>
                      <a:lumOff val="35000"/>
                    </a:schemeClr>
                  </a:solidFill>
                  <a:ea typeface="Microsoft YaHei UI" panose="020B0503020204020204" pitchFamily="34" charset="-122"/>
                  <a:cs typeface="Microsoft YaHei UI" panose="020B0503020204020204" pitchFamily="34" charset="-122"/>
                </a:endParaRPr>
              </a:p>
            </p:txBody>
          </p:sp>
        </p:grpSp>
        <p:grpSp>
          <p:nvGrpSpPr>
            <p:cNvPr id="31" name="组合 30">
              <a:extLst>
                <a:ext uri="{FF2B5EF4-FFF2-40B4-BE49-F238E27FC236}">
                  <a16:creationId xmlns:a16="http://schemas.microsoft.com/office/drawing/2014/main" id="{769DDAF2-3144-4913-BC66-E3E015DF93F3}"/>
                </a:ext>
              </a:extLst>
            </p:cNvPr>
            <p:cNvGrpSpPr/>
            <p:nvPr/>
          </p:nvGrpSpPr>
          <p:grpSpPr>
            <a:xfrm>
              <a:off x="304800" y="2435956"/>
              <a:ext cx="3431872" cy="648000"/>
              <a:chOff x="682928" y="2401931"/>
              <a:chExt cx="3431872" cy="648000"/>
            </a:xfrm>
          </p:grpSpPr>
          <p:sp>
            <p:nvSpPr>
              <p:cNvPr id="20" name="矩形 19">
                <a:extLst>
                  <a:ext uri="{FF2B5EF4-FFF2-40B4-BE49-F238E27FC236}">
                    <a16:creationId xmlns:a16="http://schemas.microsoft.com/office/drawing/2014/main" id="{B6DF1B1E-82F7-4080-90E0-F487A7D6114A}"/>
                  </a:ext>
                </a:extLst>
              </p:cNvPr>
              <p:cNvSpPr/>
              <p:nvPr/>
            </p:nvSpPr>
            <p:spPr>
              <a:xfrm>
                <a:off x="682928" y="2426394"/>
                <a:ext cx="2621872" cy="452432"/>
              </a:xfrm>
              <a:prstGeom prst="rect">
                <a:avLst/>
              </a:prstGeom>
            </p:spPr>
            <p:txBody>
              <a:bodyPr wrap="square">
                <a:spAutoFit/>
              </a:bodyPr>
              <a:lstStyle/>
              <a:p>
                <a:pPr lvl="0" algn="r">
                  <a:lnSpc>
                    <a:spcPct val="130000"/>
                  </a:lnSpc>
                </a:pPr>
                <a:r>
                  <a:rPr lang="zh-CN" altLang="en-US" sz="1000" b="1" dirty="0">
                    <a:solidFill>
                      <a:schemeClr val="tx1">
                        <a:lumMod val="75000"/>
                        <a:lumOff val="25000"/>
                      </a:schemeClr>
                    </a:solidFill>
                    <a:ea typeface="Microsoft YaHei UI" panose="020B0503020204020204" pitchFamily="34" charset="-122"/>
                    <a:cs typeface="Microsoft YaHei UI" panose="020B0503020204020204" pitchFamily="34" charset="-122"/>
                  </a:rPr>
                  <a:t>打印方式</a:t>
                </a:r>
                <a:endParaRPr lang="en-US" altLang="zh-CN" sz="1000" b="1" dirty="0">
                  <a:solidFill>
                    <a:schemeClr val="tx1">
                      <a:lumMod val="75000"/>
                      <a:lumOff val="25000"/>
                    </a:schemeClr>
                  </a:solidFill>
                  <a:ea typeface="Microsoft YaHei UI" panose="020B0503020204020204" pitchFamily="34" charset="-122"/>
                  <a:cs typeface="Microsoft YaHei UI" panose="020B0503020204020204" pitchFamily="34" charset="-122"/>
                </a:endParaRPr>
              </a:p>
              <a:p>
                <a:pPr lvl="0" algn="r">
                  <a:lnSpc>
                    <a:spcPct val="130000"/>
                  </a:lnSpc>
                </a:pPr>
                <a:r>
                  <a:rPr lang="zh-CN" altLang="en-US" sz="800" dirty="0">
                    <a:solidFill>
                      <a:schemeClr val="tx1">
                        <a:lumMod val="65000"/>
                        <a:lumOff val="35000"/>
                      </a:schemeClr>
                    </a:solidFill>
                    <a:ea typeface="Microsoft YaHei UI" panose="020B0503020204020204" pitchFamily="34" charset="-122"/>
                    <a:cs typeface="Microsoft YaHei UI" panose="020B0503020204020204" pitchFamily="34" charset="-122"/>
                  </a:rPr>
                  <a:t>企业用户自行下载打印</a:t>
                </a:r>
                <a:endParaRPr lang="en-US" altLang="zh-CN" sz="800" dirty="0">
                  <a:solidFill>
                    <a:schemeClr val="tx1">
                      <a:lumMod val="65000"/>
                      <a:lumOff val="35000"/>
                    </a:schemeClr>
                  </a:solidFill>
                  <a:ea typeface="Microsoft YaHei UI" panose="020B0503020204020204" pitchFamily="34" charset="-122"/>
                  <a:cs typeface="Microsoft YaHei UI" panose="020B0503020204020204" pitchFamily="34" charset="-122"/>
                </a:endParaRPr>
              </a:p>
            </p:txBody>
          </p:sp>
          <p:grpSp>
            <p:nvGrpSpPr>
              <p:cNvPr id="23" name="组合 22">
                <a:extLst>
                  <a:ext uri="{FF2B5EF4-FFF2-40B4-BE49-F238E27FC236}">
                    <a16:creationId xmlns:a16="http://schemas.microsoft.com/office/drawing/2014/main" id="{568E73A2-A982-4565-BC9A-361FD2CB3216}"/>
                  </a:ext>
                </a:extLst>
              </p:cNvPr>
              <p:cNvGrpSpPr/>
              <p:nvPr/>
            </p:nvGrpSpPr>
            <p:grpSpPr>
              <a:xfrm>
                <a:off x="3466800" y="2401931"/>
                <a:ext cx="648000" cy="648000"/>
                <a:chOff x="3466800" y="2395687"/>
                <a:chExt cx="648000" cy="648000"/>
              </a:xfrm>
            </p:grpSpPr>
            <p:sp>
              <p:nvSpPr>
                <p:cNvPr id="13" name="椭圆 12">
                  <a:extLst>
                    <a:ext uri="{FF2B5EF4-FFF2-40B4-BE49-F238E27FC236}">
                      <a16:creationId xmlns:a16="http://schemas.microsoft.com/office/drawing/2014/main" id="{1B673CF6-7EC3-4810-B1EA-76BA8D645C76}"/>
                    </a:ext>
                  </a:extLst>
                </p:cNvPr>
                <p:cNvSpPr/>
                <p:nvPr/>
              </p:nvSpPr>
              <p:spPr>
                <a:xfrm>
                  <a:off x="3466800" y="239568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id="{C295A0A9-7E9C-4974-A001-14DBFDB66A17}"/>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628800" y="2557687"/>
                  <a:ext cx="324000" cy="324000"/>
                </a:xfrm>
                <a:prstGeom prst="rect">
                  <a:avLst/>
                </a:prstGeom>
              </p:spPr>
            </p:pic>
          </p:grpSp>
        </p:grpSp>
        <p:grpSp>
          <p:nvGrpSpPr>
            <p:cNvPr id="32" name="组合 31">
              <a:extLst>
                <a:ext uri="{FF2B5EF4-FFF2-40B4-BE49-F238E27FC236}">
                  <a16:creationId xmlns:a16="http://schemas.microsoft.com/office/drawing/2014/main" id="{CFF48632-BACA-4226-8FE2-A309162F5B8C}"/>
                </a:ext>
              </a:extLst>
            </p:cNvPr>
            <p:cNvGrpSpPr/>
            <p:nvPr/>
          </p:nvGrpSpPr>
          <p:grpSpPr>
            <a:xfrm>
              <a:off x="304800" y="3463802"/>
              <a:ext cx="3431872" cy="648000"/>
              <a:chOff x="682928" y="3463802"/>
              <a:chExt cx="3431872" cy="648000"/>
            </a:xfrm>
          </p:grpSpPr>
          <p:sp>
            <p:nvSpPr>
              <p:cNvPr id="24" name="矩形 23">
                <a:extLst>
                  <a:ext uri="{FF2B5EF4-FFF2-40B4-BE49-F238E27FC236}">
                    <a16:creationId xmlns:a16="http://schemas.microsoft.com/office/drawing/2014/main" id="{5F6F69FA-D3A7-4572-9DE0-5F13CB87A3BA}"/>
                  </a:ext>
                </a:extLst>
              </p:cNvPr>
              <p:cNvSpPr/>
              <p:nvPr/>
            </p:nvSpPr>
            <p:spPr>
              <a:xfrm>
                <a:off x="682928" y="3488265"/>
                <a:ext cx="2621872" cy="612475"/>
              </a:xfrm>
              <a:prstGeom prst="rect">
                <a:avLst/>
              </a:prstGeom>
            </p:spPr>
            <p:txBody>
              <a:bodyPr wrap="square">
                <a:spAutoFit/>
              </a:bodyPr>
              <a:lstStyle/>
              <a:p>
                <a:pPr lvl="0" algn="r">
                  <a:lnSpc>
                    <a:spcPct val="130000"/>
                  </a:lnSpc>
                </a:pPr>
                <a:r>
                  <a:rPr lang="zh-CN" altLang="en-US" sz="1000" b="1" dirty="0">
                    <a:solidFill>
                      <a:schemeClr val="tx1">
                        <a:lumMod val="75000"/>
                        <a:lumOff val="25000"/>
                      </a:schemeClr>
                    </a:solidFill>
                    <a:ea typeface="Microsoft YaHei UI" panose="020B0503020204020204" pitchFamily="34" charset="-122"/>
                    <a:cs typeface="Microsoft YaHei UI" panose="020B0503020204020204" pitchFamily="34" charset="-122"/>
                  </a:rPr>
                  <a:t>布局结构</a:t>
                </a:r>
                <a:endParaRPr lang="en-US" altLang="zh-CN" sz="1000" b="1" dirty="0">
                  <a:solidFill>
                    <a:schemeClr val="tx1">
                      <a:lumMod val="75000"/>
                      <a:lumOff val="25000"/>
                    </a:schemeClr>
                  </a:solidFill>
                  <a:ea typeface="Microsoft YaHei UI" panose="020B0503020204020204" pitchFamily="34" charset="-122"/>
                  <a:cs typeface="Microsoft YaHei UI" panose="020B0503020204020204" pitchFamily="34" charset="-122"/>
                </a:endParaRPr>
              </a:p>
              <a:p>
                <a:pPr lvl="0" algn="r">
                  <a:lnSpc>
                    <a:spcPct val="130000"/>
                  </a:lnSpc>
                </a:pPr>
                <a:r>
                  <a:rPr lang="zh-CN" altLang="en-US" sz="800" dirty="0">
                    <a:solidFill>
                      <a:schemeClr val="tx1">
                        <a:lumMod val="65000"/>
                        <a:lumOff val="35000"/>
                      </a:schemeClr>
                    </a:solidFill>
                    <a:ea typeface="Microsoft YaHei UI" panose="020B0503020204020204" pitchFamily="34" charset="-122"/>
                    <a:cs typeface="Microsoft YaHei UI" panose="020B0503020204020204" pitchFamily="34" charset="-122"/>
                  </a:rPr>
                  <a:t>对版式文件的布局结构进行优化，</a:t>
                </a:r>
                <a:endParaRPr lang="en-US" altLang="zh-CN" sz="800" dirty="0">
                  <a:solidFill>
                    <a:schemeClr val="tx1">
                      <a:lumMod val="65000"/>
                      <a:lumOff val="35000"/>
                    </a:schemeClr>
                  </a:solidFill>
                  <a:ea typeface="Microsoft YaHei UI" panose="020B0503020204020204" pitchFamily="34" charset="-122"/>
                  <a:cs typeface="Microsoft YaHei UI" panose="020B0503020204020204" pitchFamily="34" charset="-122"/>
                </a:endParaRPr>
              </a:p>
              <a:p>
                <a:pPr lvl="0" algn="r">
                  <a:lnSpc>
                    <a:spcPct val="130000"/>
                  </a:lnSpc>
                </a:pPr>
                <a:r>
                  <a:rPr lang="zh-CN" altLang="en-US" sz="800" dirty="0">
                    <a:solidFill>
                      <a:schemeClr val="tx1">
                        <a:lumMod val="65000"/>
                        <a:lumOff val="35000"/>
                      </a:schemeClr>
                    </a:solidFill>
                    <a:ea typeface="Microsoft YaHei UI" panose="020B0503020204020204" pitchFamily="34" charset="-122"/>
                    <a:cs typeface="Microsoft YaHei UI" panose="020B0503020204020204" pitchFamily="34" charset="-122"/>
                  </a:rPr>
                  <a:t>完全按照纸质税单的模式进行打印</a:t>
                </a:r>
                <a:endParaRPr lang="en-US" altLang="zh-CN" sz="800" dirty="0">
                  <a:solidFill>
                    <a:schemeClr val="tx1">
                      <a:lumMod val="65000"/>
                      <a:lumOff val="35000"/>
                    </a:schemeClr>
                  </a:solidFill>
                  <a:ea typeface="Microsoft YaHei UI" panose="020B0503020204020204" pitchFamily="34" charset="-122"/>
                  <a:cs typeface="Microsoft YaHei UI" panose="020B0503020204020204" pitchFamily="34" charset="-122"/>
                </a:endParaRPr>
              </a:p>
            </p:txBody>
          </p:sp>
          <p:grpSp>
            <p:nvGrpSpPr>
              <p:cNvPr id="27" name="组合 26">
                <a:extLst>
                  <a:ext uri="{FF2B5EF4-FFF2-40B4-BE49-F238E27FC236}">
                    <a16:creationId xmlns:a16="http://schemas.microsoft.com/office/drawing/2014/main" id="{6AFD0BAA-1944-4481-B941-840D816372B3}"/>
                  </a:ext>
                </a:extLst>
              </p:cNvPr>
              <p:cNvGrpSpPr/>
              <p:nvPr/>
            </p:nvGrpSpPr>
            <p:grpSpPr>
              <a:xfrm>
                <a:off x="3466800" y="3463802"/>
                <a:ext cx="648000" cy="648000"/>
                <a:chOff x="3466800" y="3463802"/>
                <a:chExt cx="648000" cy="648000"/>
              </a:xfrm>
            </p:grpSpPr>
            <p:sp>
              <p:nvSpPr>
                <p:cNvPr id="14" name="椭圆 13">
                  <a:extLst>
                    <a:ext uri="{FF2B5EF4-FFF2-40B4-BE49-F238E27FC236}">
                      <a16:creationId xmlns:a16="http://schemas.microsoft.com/office/drawing/2014/main" id="{7380BB78-BEC5-423B-83D9-F236B247D148}"/>
                    </a:ext>
                  </a:extLst>
                </p:cNvPr>
                <p:cNvSpPr/>
                <p:nvPr/>
              </p:nvSpPr>
              <p:spPr>
                <a:xfrm>
                  <a:off x="3466800" y="3463802"/>
                  <a:ext cx="648000" cy="6480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B045C4E0-22DC-4A19-8758-626D5912518D}"/>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3628800" y="3625802"/>
                  <a:ext cx="324000" cy="324000"/>
                </a:xfrm>
                <a:prstGeom prst="rect">
                  <a:avLst/>
                </a:prstGeom>
              </p:spPr>
            </p:pic>
          </p:grpSp>
        </p:grpSp>
      </p:grpSp>
      <p:pic>
        <p:nvPicPr>
          <p:cNvPr id="28" name="Picture 2"/>
          <p:cNvPicPr>
            <a:picLocks noChangeAspect="1" noChangeArrowheads="1"/>
          </p:cNvPicPr>
          <p:nvPr/>
        </p:nvPicPr>
        <p:blipFill>
          <a:blip r:embed="rId6" cstate="print"/>
          <a:srcRect/>
          <a:stretch>
            <a:fillRect/>
          </a:stretch>
        </p:blipFill>
        <p:spPr bwMode="auto">
          <a:xfrm>
            <a:off x="3352800" y="1276350"/>
            <a:ext cx="5105400" cy="2971800"/>
          </a:xfrm>
          <a:prstGeom prst="rect">
            <a:avLst/>
          </a:prstGeom>
          <a:noFill/>
          <a:ln w="9525">
            <a:noFill/>
            <a:miter lim="800000"/>
            <a:headEnd/>
            <a:tailEnd/>
          </a:ln>
        </p:spPr>
      </p:pic>
    </p:spTree>
    <p:extLst>
      <p:ext uri="{BB962C8B-B14F-4D97-AF65-F5344CB8AC3E}">
        <p14:creationId xmlns:p14="http://schemas.microsoft.com/office/powerpoint/2010/main" val="204190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13669" y="1358106"/>
            <a:ext cx="6739730" cy="2426990"/>
            <a:chOff x="1684338" y="1358106"/>
            <a:chExt cx="6739730" cy="2426990"/>
          </a:xfrm>
        </p:grpSpPr>
        <p:grpSp>
          <p:nvGrpSpPr>
            <p:cNvPr id="27650" name="组合 1"/>
            <p:cNvGrpSpPr>
              <a:grpSpLocks/>
            </p:cNvGrpSpPr>
            <p:nvPr/>
          </p:nvGrpSpPr>
          <p:grpSpPr bwMode="auto">
            <a:xfrm>
              <a:off x="1684338" y="1358106"/>
              <a:ext cx="2887662" cy="1215172"/>
              <a:chOff x="922338" y="742950"/>
              <a:chExt cx="2887662" cy="1215172"/>
            </a:xfrm>
          </p:grpSpPr>
          <p:sp>
            <p:nvSpPr>
              <p:cNvPr id="5" name="TextBox 4"/>
              <p:cNvSpPr txBox="1"/>
              <p:nvPr/>
            </p:nvSpPr>
            <p:spPr>
              <a:xfrm>
                <a:off x="922338" y="742950"/>
                <a:ext cx="381000" cy="769938"/>
              </a:xfrm>
              <a:prstGeom prst="rect">
                <a:avLst/>
              </a:prstGeom>
              <a:noFill/>
            </p:spPr>
            <p:txBody>
              <a:bodyPr>
                <a:spAutoFit/>
              </a:bodyPr>
              <a:lstStyle/>
              <a:p>
                <a:pPr eaLnBrk="1" fontAlgn="auto" hangingPunct="1">
                  <a:spcBef>
                    <a:spcPts val="0"/>
                  </a:spcBef>
                  <a:spcAft>
                    <a:spcPts val="0"/>
                  </a:spcAft>
                  <a:defRPr/>
                </a:pPr>
                <a:r>
                  <a:rPr lang="en-US" altLang="zh-CN" sz="4400" dirty="0">
                    <a:solidFill>
                      <a:schemeClr val="tx2"/>
                    </a:solidFill>
                    <a:effectLst>
                      <a:outerShdw blurRad="38100" dist="38100" dir="2700000" algn="tl">
                        <a:srgbClr val="000000">
                          <a:alpha val="43137"/>
                        </a:srgbClr>
                      </a:outerShdw>
                    </a:effectLst>
                    <a:latin typeface="+mn-lt"/>
                    <a:ea typeface="+mn-ea"/>
                  </a:rPr>
                  <a:t>1</a:t>
                </a:r>
                <a:endParaRPr lang="zh-CN" altLang="en-US" sz="4400">
                  <a:solidFill>
                    <a:schemeClr val="tx2"/>
                  </a:solidFill>
                  <a:effectLst>
                    <a:outerShdw blurRad="38100" dist="38100" dir="2700000" algn="tl">
                      <a:srgbClr val="000000">
                        <a:alpha val="43137"/>
                      </a:srgbClr>
                    </a:outerShdw>
                  </a:effectLst>
                  <a:latin typeface="+mn-lt"/>
                  <a:ea typeface="+mn-ea"/>
                </a:endParaRPr>
              </a:p>
            </p:txBody>
          </p:sp>
          <p:cxnSp>
            <p:nvCxnSpPr>
              <p:cNvPr id="10" name="直接连接符 9"/>
              <p:cNvCxnSpPr/>
              <p:nvPr/>
            </p:nvCxnSpPr>
            <p:spPr>
              <a:xfrm flipH="1">
                <a:off x="1219200" y="971550"/>
                <a:ext cx="373063" cy="6175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329" name="TextBox 14"/>
              <p:cNvSpPr txBox="1">
                <a:spLocks noChangeArrowheads="1"/>
              </p:cNvSpPr>
              <p:nvPr/>
            </p:nvSpPr>
            <p:spPr bwMode="auto">
              <a:xfrm>
                <a:off x="1524000" y="1127125"/>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zh-CN" altLang="en-US" sz="2400"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税费电子支付要点</a:t>
                </a:r>
              </a:p>
            </p:txBody>
          </p:sp>
        </p:grpSp>
        <p:grpSp>
          <p:nvGrpSpPr>
            <p:cNvPr id="27651" name="组合 8"/>
            <p:cNvGrpSpPr>
              <a:grpSpLocks/>
            </p:cNvGrpSpPr>
            <p:nvPr/>
          </p:nvGrpSpPr>
          <p:grpSpPr bwMode="auto">
            <a:xfrm>
              <a:off x="1684338" y="2837656"/>
              <a:ext cx="3386930" cy="947440"/>
              <a:chOff x="922338" y="2495550"/>
              <a:chExt cx="3386930" cy="947440"/>
            </a:xfrm>
          </p:grpSpPr>
          <p:sp>
            <p:nvSpPr>
              <p:cNvPr id="7" name="TextBox 6"/>
              <p:cNvSpPr txBox="1"/>
              <p:nvPr/>
            </p:nvSpPr>
            <p:spPr>
              <a:xfrm>
                <a:off x="922338" y="2495550"/>
                <a:ext cx="381000" cy="769938"/>
              </a:xfrm>
              <a:prstGeom prst="rect">
                <a:avLst/>
              </a:prstGeom>
              <a:noFill/>
            </p:spPr>
            <p:txBody>
              <a:bodyPr>
                <a:spAutoFit/>
              </a:bodyPr>
              <a:lstStyle/>
              <a:p>
                <a:pPr eaLnBrk="1" fontAlgn="auto" hangingPunct="1">
                  <a:spcBef>
                    <a:spcPts val="0"/>
                  </a:spcBef>
                  <a:spcAft>
                    <a:spcPts val="0"/>
                  </a:spcAft>
                  <a:defRPr/>
                </a:pPr>
                <a:r>
                  <a:rPr lang="en-US" altLang="zh-CN" sz="4400" dirty="0">
                    <a:solidFill>
                      <a:schemeClr val="tx2"/>
                    </a:solidFill>
                    <a:effectLst>
                      <a:outerShdw blurRad="38100" dist="38100" dir="2700000" algn="tl">
                        <a:srgbClr val="000000">
                          <a:alpha val="43137"/>
                        </a:srgbClr>
                      </a:outerShdw>
                    </a:effectLst>
                    <a:latin typeface="+mn-lt"/>
                    <a:ea typeface="+mn-ea"/>
                  </a:rPr>
                  <a:t>3</a:t>
                </a:r>
                <a:endParaRPr lang="zh-CN" altLang="en-US" sz="4400">
                  <a:solidFill>
                    <a:schemeClr val="tx2"/>
                  </a:solidFill>
                  <a:effectLst>
                    <a:outerShdw blurRad="38100" dist="38100" dir="2700000" algn="tl">
                      <a:srgbClr val="000000">
                        <a:alpha val="43137"/>
                      </a:srgbClr>
                    </a:outerShdw>
                  </a:effectLst>
                  <a:latin typeface="+mn-lt"/>
                  <a:ea typeface="+mn-ea"/>
                </a:endParaRPr>
              </a:p>
            </p:txBody>
          </p:sp>
          <p:cxnSp>
            <p:nvCxnSpPr>
              <p:cNvPr id="13" name="直接连接符 12"/>
              <p:cNvCxnSpPr/>
              <p:nvPr/>
            </p:nvCxnSpPr>
            <p:spPr>
              <a:xfrm flipH="1">
                <a:off x="1219200" y="2724150"/>
                <a:ext cx="373063" cy="6175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326" name="TextBox 15"/>
              <p:cNvSpPr txBox="1">
                <a:spLocks noChangeArrowheads="1"/>
              </p:cNvSpPr>
              <p:nvPr/>
            </p:nvSpPr>
            <p:spPr bwMode="auto">
              <a:xfrm>
                <a:off x="1523999" y="2981325"/>
                <a:ext cx="27852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zh-CN" altLang="en-US" sz="2400"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交流讨论</a:t>
                </a:r>
              </a:p>
            </p:txBody>
          </p:sp>
        </p:grpSp>
        <p:grpSp>
          <p:nvGrpSpPr>
            <p:cNvPr id="27652" name="组合 2"/>
            <p:cNvGrpSpPr>
              <a:grpSpLocks/>
            </p:cNvGrpSpPr>
            <p:nvPr/>
          </p:nvGrpSpPr>
          <p:grpSpPr bwMode="auto">
            <a:xfrm>
              <a:off x="5097462" y="1358106"/>
              <a:ext cx="3326606" cy="845840"/>
              <a:chOff x="4860925" y="742950"/>
              <a:chExt cx="3326606" cy="845542"/>
            </a:xfrm>
          </p:grpSpPr>
          <p:sp>
            <p:nvSpPr>
              <p:cNvPr id="6" name="TextBox 5"/>
              <p:cNvSpPr txBox="1"/>
              <p:nvPr/>
            </p:nvSpPr>
            <p:spPr>
              <a:xfrm>
                <a:off x="4860925" y="742950"/>
                <a:ext cx="381000" cy="769667"/>
              </a:xfrm>
              <a:prstGeom prst="rect">
                <a:avLst/>
              </a:prstGeom>
              <a:noFill/>
            </p:spPr>
            <p:txBody>
              <a:bodyPr>
                <a:spAutoFit/>
              </a:bodyPr>
              <a:lstStyle/>
              <a:p>
                <a:pPr eaLnBrk="1" fontAlgn="auto" hangingPunct="1">
                  <a:spcBef>
                    <a:spcPts val="0"/>
                  </a:spcBef>
                  <a:spcAft>
                    <a:spcPts val="0"/>
                  </a:spcAft>
                  <a:defRPr/>
                </a:pPr>
                <a:r>
                  <a:rPr lang="en-US" altLang="zh-CN" sz="4400" dirty="0">
                    <a:solidFill>
                      <a:schemeClr val="tx2"/>
                    </a:solidFill>
                    <a:effectLst>
                      <a:outerShdw blurRad="38100" dist="38100" dir="2700000" algn="tl">
                        <a:srgbClr val="000000">
                          <a:alpha val="43137"/>
                        </a:srgbClr>
                      </a:outerShdw>
                    </a:effectLst>
                    <a:latin typeface="+mn-lt"/>
                    <a:ea typeface="+mn-ea"/>
                  </a:rPr>
                  <a:t>2</a:t>
                </a:r>
                <a:endParaRPr lang="zh-CN" altLang="en-US" sz="4400">
                  <a:solidFill>
                    <a:schemeClr val="tx2"/>
                  </a:solidFill>
                  <a:effectLst>
                    <a:outerShdw blurRad="38100" dist="38100" dir="2700000" algn="tl">
                      <a:srgbClr val="000000">
                        <a:alpha val="43137"/>
                      </a:srgbClr>
                    </a:outerShdw>
                  </a:effectLst>
                  <a:latin typeface="+mn-lt"/>
                  <a:ea typeface="+mn-ea"/>
                </a:endParaRPr>
              </a:p>
            </p:txBody>
          </p:sp>
          <p:cxnSp>
            <p:nvCxnSpPr>
              <p:cNvPr id="12" name="直接连接符 11"/>
              <p:cNvCxnSpPr/>
              <p:nvPr/>
            </p:nvCxnSpPr>
            <p:spPr>
              <a:xfrm flipH="1">
                <a:off x="5173663" y="960361"/>
                <a:ext cx="373062" cy="61573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323" name="TextBox 16"/>
              <p:cNvSpPr txBox="1">
                <a:spLocks noChangeArrowheads="1"/>
              </p:cNvSpPr>
              <p:nvPr/>
            </p:nvSpPr>
            <p:spPr bwMode="auto">
              <a:xfrm>
                <a:off x="5478462" y="1126990"/>
                <a:ext cx="2709069" cy="46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zh-CN" altLang="en-US" sz="2400"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税费电子支付详解</a:t>
                </a:r>
              </a:p>
            </p:txBody>
          </p:sp>
        </p:grpSp>
        <p:grpSp>
          <p:nvGrpSpPr>
            <p:cNvPr id="27653" name="组合 3"/>
            <p:cNvGrpSpPr>
              <a:grpSpLocks/>
            </p:cNvGrpSpPr>
            <p:nvPr/>
          </p:nvGrpSpPr>
          <p:grpSpPr bwMode="auto">
            <a:xfrm>
              <a:off x="5097462" y="2837656"/>
              <a:ext cx="2903538" cy="947440"/>
              <a:chOff x="4860925" y="2495550"/>
              <a:chExt cx="2903538" cy="947440"/>
            </a:xfrm>
          </p:grpSpPr>
          <p:sp>
            <p:nvSpPr>
              <p:cNvPr id="8" name="TextBox 7"/>
              <p:cNvSpPr txBox="1"/>
              <p:nvPr/>
            </p:nvSpPr>
            <p:spPr>
              <a:xfrm>
                <a:off x="4860925" y="2495550"/>
                <a:ext cx="381000" cy="769938"/>
              </a:xfrm>
              <a:prstGeom prst="rect">
                <a:avLst/>
              </a:prstGeom>
              <a:noFill/>
            </p:spPr>
            <p:txBody>
              <a:bodyPr>
                <a:spAutoFit/>
              </a:bodyPr>
              <a:lstStyle/>
              <a:p>
                <a:pPr eaLnBrk="1" fontAlgn="auto" hangingPunct="1">
                  <a:spcBef>
                    <a:spcPts val="0"/>
                  </a:spcBef>
                  <a:spcAft>
                    <a:spcPts val="0"/>
                  </a:spcAft>
                  <a:defRPr/>
                </a:pPr>
                <a:r>
                  <a:rPr lang="en-US" altLang="zh-CN" sz="4400" dirty="0">
                    <a:solidFill>
                      <a:schemeClr val="tx2"/>
                    </a:solidFill>
                    <a:effectLst>
                      <a:outerShdw blurRad="38100" dist="38100" dir="2700000" algn="tl">
                        <a:srgbClr val="000000">
                          <a:alpha val="43137"/>
                        </a:srgbClr>
                      </a:outerShdw>
                    </a:effectLst>
                    <a:latin typeface="+mn-lt"/>
                    <a:ea typeface="+mn-ea"/>
                  </a:rPr>
                  <a:t>4</a:t>
                </a:r>
                <a:endParaRPr lang="zh-CN" altLang="en-US" sz="4400" dirty="0">
                  <a:solidFill>
                    <a:schemeClr val="tx2"/>
                  </a:solidFill>
                  <a:effectLst>
                    <a:outerShdw blurRad="38100" dist="38100" dir="2700000" algn="tl">
                      <a:srgbClr val="000000">
                        <a:alpha val="43137"/>
                      </a:srgbClr>
                    </a:outerShdw>
                  </a:effectLst>
                  <a:latin typeface="+mn-lt"/>
                  <a:ea typeface="+mn-ea"/>
                </a:endParaRPr>
              </a:p>
            </p:txBody>
          </p:sp>
          <p:cxnSp>
            <p:nvCxnSpPr>
              <p:cNvPr id="14" name="直接连接符 13"/>
              <p:cNvCxnSpPr/>
              <p:nvPr/>
            </p:nvCxnSpPr>
            <p:spPr>
              <a:xfrm flipH="1">
                <a:off x="5173663" y="2727325"/>
                <a:ext cx="373062" cy="6175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320" name="TextBox 17"/>
              <p:cNvSpPr txBox="1">
                <a:spLocks noChangeArrowheads="1"/>
              </p:cNvSpPr>
              <p:nvPr/>
            </p:nvSpPr>
            <p:spPr bwMode="auto">
              <a:xfrm>
                <a:off x="5478463" y="2981325"/>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zh-CN" altLang="en-US" sz="2400" dirty="0">
                    <a:solidFill>
                      <a:schemeClr val="tx2"/>
                    </a:solidFill>
                    <a:effectLst>
                      <a:outerShdw blurRad="38100" dist="38100" dir="2700000" algn="tl">
                        <a:srgbClr val="000000">
                          <a:alpha val="43137"/>
                        </a:srgbClr>
                      </a:outerShdw>
                    </a:effectLst>
                    <a:latin typeface="微软雅黑" pitchFamily="34" charset="-122"/>
                    <a:ea typeface="微软雅黑" pitchFamily="34" charset="-122"/>
                  </a:rPr>
                  <a:t>交流讨论</a:t>
                </a: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组合 6"/>
          <p:cNvGrpSpPr>
            <a:grpSpLocks/>
          </p:cNvGrpSpPr>
          <p:nvPr/>
        </p:nvGrpSpPr>
        <p:grpSpPr bwMode="auto">
          <a:xfrm>
            <a:off x="457200" y="2068513"/>
            <a:ext cx="4419598" cy="1014412"/>
            <a:chOff x="4610101" y="2062943"/>
            <a:chExt cx="4419597" cy="1012907"/>
          </a:xfrm>
        </p:grpSpPr>
        <p:cxnSp>
          <p:nvCxnSpPr>
            <p:cNvPr id="8" name="直接连接符 7"/>
            <p:cNvCxnSpPr/>
            <p:nvPr/>
          </p:nvCxnSpPr>
          <p:spPr>
            <a:xfrm>
              <a:off x="5478464" y="2112082"/>
              <a:ext cx="0" cy="91462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22926" y="2246820"/>
              <a:ext cx="3406772" cy="645372"/>
            </a:xfrm>
            <a:prstGeom prst="rect">
              <a:avLst/>
            </a:prstGeom>
            <a:noFill/>
          </p:spPr>
          <p:txBody>
            <a:bodyPr wrap="square">
              <a:spAutoFit/>
            </a:bodyPr>
            <a:lstStyle/>
            <a:p>
              <a:pPr eaLnBrk="1" fontAlgn="auto" hangingPunct="1">
                <a:spcBef>
                  <a:spcPts val="0"/>
                </a:spcBef>
                <a:spcAft>
                  <a:spcPts val="0"/>
                </a:spcAft>
                <a:defRPr/>
              </a:pPr>
              <a:r>
                <a:rPr lang="zh-CN" altLang="en-US" sz="36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交流答疑</a:t>
              </a:r>
            </a:p>
          </p:txBody>
        </p:sp>
        <p:sp>
          <p:nvSpPr>
            <p:cNvPr id="10" name="TextBox 9"/>
            <p:cNvSpPr txBox="1"/>
            <p:nvPr/>
          </p:nvSpPr>
          <p:spPr>
            <a:xfrm>
              <a:off x="4610101" y="2062943"/>
              <a:ext cx="868363" cy="1012907"/>
            </a:xfrm>
            <a:prstGeom prst="rect">
              <a:avLst/>
            </a:prstGeom>
            <a:noFill/>
          </p:spPr>
          <p:txBody>
            <a:bodyPr anchor="ctr">
              <a:spAutoFit/>
            </a:bodyPr>
            <a:lstStyle/>
            <a:p>
              <a:pPr eaLnBrk="1" fontAlgn="auto" hangingPunct="1">
                <a:spcBef>
                  <a:spcPts val="0"/>
                </a:spcBef>
                <a:spcAft>
                  <a:spcPts val="0"/>
                </a:spcAft>
                <a:defRPr/>
              </a:pPr>
              <a:r>
                <a:rPr lang="en-US" altLang="zh-CN" sz="4400" b="1" baseline="30000" dirty="0">
                  <a:solidFill>
                    <a:srgbClr val="FFC000"/>
                  </a:solidFill>
                  <a:effectLst>
                    <a:outerShdw blurRad="38100" dist="38100" dir="2700000" algn="tl">
                      <a:srgbClr val="000000">
                        <a:alpha val="43137"/>
                      </a:srgbClr>
                    </a:outerShdw>
                  </a:effectLst>
                  <a:latin typeface="Calibri"/>
                  <a:ea typeface="宋体"/>
                </a:rPr>
                <a:t>#</a:t>
              </a:r>
              <a:r>
                <a:rPr lang="en-US" altLang="zh-CN" sz="6000" b="1" dirty="0">
                  <a:solidFill>
                    <a:srgbClr val="FFC000"/>
                  </a:solidFill>
                  <a:effectLst>
                    <a:outerShdw blurRad="38100" dist="38100" dir="2700000" algn="tl">
                      <a:srgbClr val="000000">
                        <a:alpha val="43137"/>
                      </a:srgbClr>
                    </a:outerShdw>
                  </a:effectLst>
                  <a:latin typeface="+mn-lt"/>
                  <a:ea typeface="+mn-ea"/>
                </a:rPr>
                <a:t>4</a:t>
              </a:r>
              <a:endParaRPr lang="zh-CN" altLang="en-US" sz="6000" b="1">
                <a:solidFill>
                  <a:srgbClr val="FFC000"/>
                </a:solidFill>
                <a:effectLst>
                  <a:outerShdw blurRad="38100" dist="38100" dir="2700000" algn="tl">
                    <a:srgbClr val="000000">
                      <a:alpha val="43137"/>
                    </a:srgbClr>
                  </a:outerShdw>
                </a:effectLst>
                <a:latin typeface="+mn-lt"/>
                <a:ea typeface="+mn-e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96995469-7983-4773-A0D9-BD1DBBC269ED}"/>
              </a:ext>
            </a:extLst>
          </p:cNvPr>
          <p:cNvCxnSpPr/>
          <p:nvPr/>
        </p:nvCxnSpPr>
        <p:spPr>
          <a:xfrm>
            <a:off x="6172200" y="1581150"/>
            <a:ext cx="0" cy="16764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33C688E6-24AE-45F9-85B3-A23AA9BCF2FA}"/>
              </a:ext>
            </a:extLst>
          </p:cNvPr>
          <p:cNvSpPr txBox="1"/>
          <p:nvPr/>
        </p:nvSpPr>
        <p:spPr>
          <a:xfrm>
            <a:off x="6324600" y="1809750"/>
            <a:ext cx="1828800" cy="1015663"/>
          </a:xfrm>
          <a:prstGeom prst="rect">
            <a:avLst/>
          </a:prstGeom>
          <a:noFill/>
        </p:spPr>
        <p:txBody>
          <a:bodyPr wrap="square" rtlCol="0">
            <a:spAutoFit/>
          </a:bodyPr>
          <a:lstStyle/>
          <a:p>
            <a:r>
              <a:rPr lang="zh-CN" altLang="en-US" sz="6000" b="1" dirty="0">
                <a:solidFill>
                  <a:schemeClr val="bg1"/>
                </a:solidFill>
                <a:latin typeface="黑体" panose="02010609060101010101" pitchFamily="49" charset="-122"/>
                <a:ea typeface="黑体" panose="02010609060101010101" pitchFamily="49" charset="-122"/>
              </a:rPr>
              <a:t>谢谢</a:t>
            </a:r>
          </a:p>
        </p:txBody>
      </p:sp>
    </p:spTree>
    <p:extLst>
      <p:ext uri="{BB962C8B-B14F-4D97-AF65-F5344CB8AC3E}">
        <p14:creationId xmlns:p14="http://schemas.microsoft.com/office/powerpoint/2010/main" val="305007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674" name="组合 6"/>
          <p:cNvGrpSpPr>
            <a:grpSpLocks/>
          </p:cNvGrpSpPr>
          <p:nvPr/>
        </p:nvGrpSpPr>
        <p:grpSpPr bwMode="auto">
          <a:xfrm>
            <a:off x="4572000" y="2068513"/>
            <a:ext cx="906463" cy="1016000"/>
            <a:chOff x="4572000" y="2061598"/>
            <a:chExt cx="906463" cy="1015838"/>
          </a:xfrm>
        </p:grpSpPr>
        <p:cxnSp>
          <p:nvCxnSpPr>
            <p:cNvPr id="3" name="直接连接符 2"/>
            <p:cNvCxnSpPr/>
            <p:nvPr/>
          </p:nvCxnSpPr>
          <p:spPr>
            <a:xfrm>
              <a:off x="5478463" y="2112390"/>
              <a:ext cx="0" cy="91425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0" y="2061598"/>
              <a:ext cx="762000" cy="1015838"/>
            </a:xfrm>
            <a:prstGeom prst="rect">
              <a:avLst/>
            </a:prstGeom>
            <a:noFill/>
          </p:spPr>
          <p:txBody>
            <a:bodyPr anchor="ctr">
              <a:spAutoFit/>
            </a:bodyPr>
            <a:lstStyle/>
            <a:p>
              <a:pPr eaLnBrk="1" fontAlgn="auto" hangingPunct="1">
                <a:spcBef>
                  <a:spcPts val="0"/>
                </a:spcBef>
                <a:spcAft>
                  <a:spcPts val="0"/>
                </a:spcAft>
                <a:defRPr/>
              </a:pPr>
              <a:r>
                <a:rPr lang="en-US" altLang="zh-CN" sz="4400" b="1" baseline="30000" dirty="0">
                  <a:solidFill>
                    <a:srgbClr val="FFC000"/>
                  </a:solidFill>
                  <a:effectLst>
                    <a:outerShdw blurRad="38100" dist="38100" dir="2700000" algn="tl">
                      <a:srgbClr val="000000">
                        <a:alpha val="43137"/>
                      </a:srgbClr>
                    </a:outerShdw>
                  </a:effectLst>
                  <a:latin typeface="+mn-lt"/>
                  <a:ea typeface="+mn-ea"/>
                </a:rPr>
                <a:t>#</a:t>
              </a:r>
              <a:r>
                <a:rPr lang="en-US" altLang="zh-CN" sz="6000" b="1" dirty="0">
                  <a:solidFill>
                    <a:srgbClr val="FFC000"/>
                  </a:solidFill>
                  <a:effectLst>
                    <a:outerShdw blurRad="38100" dist="38100" dir="2700000" algn="tl">
                      <a:srgbClr val="000000">
                        <a:alpha val="43137"/>
                      </a:srgbClr>
                    </a:outerShdw>
                  </a:effectLst>
                  <a:latin typeface="+mn-lt"/>
                  <a:ea typeface="+mn-ea"/>
                </a:rPr>
                <a:t>1</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grpSp>
      <p:sp>
        <p:nvSpPr>
          <p:cNvPr id="7" name="TextBox 6"/>
          <p:cNvSpPr txBox="1"/>
          <p:nvPr/>
        </p:nvSpPr>
        <p:spPr bwMode="auto">
          <a:xfrm>
            <a:off x="5622925" y="2291775"/>
            <a:ext cx="2530475" cy="584775"/>
          </a:xfrm>
          <a:prstGeom prst="rect">
            <a:avLst/>
          </a:prstGeom>
          <a:noFill/>
        </p:spPr>
        <p:txBody>
          <a:bodyPr>
            <a:spAutoFit/>
          </a:bodyPr>
          <a:lstStyle/>
          <a:p>
            <a:pPr eaLnBrk="1" fontAlgn="auto" hangingPunct="1">
              <a:spcBef>
                <a:spcPts val="0"/>
              </a:spcBef>
              <a:spcAft>
                <a:spcPts val="0"/>
              </a:spcAft>
              <a:defRPr/>
            </a:pPr>
            <a:r>
              <a:rPr lang="zh-CN" altLang="en-US" sz="3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总体介绍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 name="Rectangle 1"/>
          <p:cNvSpPr txBox="1">
            <a:spLocks/>
          </p:cNvSpPr>
          <p:nvPr/>
        </p:nvSpPr>
        <p:spPr bwMode="auto">
          <a:xfrm>
            <a:off x="623454" y="14426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zh-CN" altLang="en-US" sz="2800" b="1" dirty="0">
                <a:latin typeface="微软雅黑" pitchFamily="34" charset="-122"/>
                <a:ea typeface="微软雅黑" pitchFamily="34" charset="-122"/>
              </a:rPr>
              <a:t>总体介绍</a:t>
            </a: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政策背景</a:t>
            </a:r>
            <a:endParaRPr lang="en-US" altLang="zh-CN" dirty="0">
              <a:solidFill>
                <a:schemeClr val="tx1">
                  <a:lumMod val="65000"/>
                  <a:lumOff val="35000"/>
                </a:schemeClr>
              </a:solidFill>
              <a:latin typeface="微软雅黑" pitchFamily="34" charset="-122"/>
              <a:ea typeface="微软雅黑" pitchFamily="34" charset="-122"/>
            </a:endParaRPr>
          </a:p>
          <a:p>
            <a:pPr eaLnBrk="1" hangingPunct="1">
              <a:defRPr/>
            </a:pPr>
            <a:endParaRPr lang="zh-CN" dirty="0">
              <a:solidFill>
                <a:schemeClr val="tx1">
                  <a:lumMod val="65000"/>
                  <a:lumOff val="35000"/>
                </a:schemeClr>
              </a:solidFill>
              <a:latin typeface="微软雅黑" pitchFamily="34" charset="-122"/>
              <a:ea typeface="微软雅黑" pitchFamily="34" charset="-122"/>
            </a:endParaRPr>
          </a:p>
        </p:txBody>
      </p:sp>
      <p:grpSp>
        <p:nvGrpSpPr>
          <p:cNvPr id="3" name="组合 2">
            <a:extLst>
              <a:ext uri="{FF2B5EF4-FFF2-40B4-BE49-F238E27FC236}">
                <a16:creationId xmlns:a16="http://schemas.microsoft.com/office/drawing/2014/main" id="{1601D48F-A285-4FF2-B431-6C3615C50DFB}"/>
              </a:ext>
            </a:extLst>
          </p:cNvPr>
          <p:cNvGrpSpPr/>
          <p:nvPr/>
        </p:nvGrpSpPr>
        <p:grpSpPr>
          <a:xfrm>
            <a:off x="5504804" y="2495550"/>
            <a:ext cx="2496196" cy="1177117"/>
            <a:chOff x="4800600" y="2857669"/>
            <a:chExt cx="2496196" cy="1177117"/>
          </a:xfrm>
        </p:grpSpPr>
        <p:pic>
          <p:nvPicPr>
            <p:cNvPr id="8" name="Picture 1">
              <a:extLst>
                <a:ext uri="{FF2B5EF4-FFF2-40B4-BE49-F238E27FC236}">
                  <a16:creationId xmlns:a16="http://schemas.microsoft.com/office/drawing/2014/main" id="{C04B0FFA-2545-46D8-AA8E-DE303E1601E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828309" y="2980460"/>
              <a:ext cx="256032" cy="228600"/>
            </a:xfrm>
            <a:prstGeom prst="rect">
              <a:avLst/>
            </a:prstGeom>
          </p:spPr>
        </p:pic>
        <p:sp>
          <p:nvSpPr>
            <p:cNvPr id="9" name="Rectangle 33">
              <a:extLst>
                <a:ext uri="{FF2B5EF4-FFF2-40B4-BE49-F238E27FC236}">
                  <a16:creationId xmlns:a16="http://schemas.microsoft.com/office/drawing/2014/main" id="{53E1578D-8F20-4642-A627-34ED7857DDD1}"/>
                </a:ext>
              </a:extLst>
            </p:cNvPr>
            <p:cNvSpPr/>
            <p:nvPr/>
          </p:nvSpPr>
          <p:spPr>
            <a:xfrm>
              <a:off x="4800600" y="2857669"/>
              <a:ext cx="2496196" cy="1177117"/>
            </a:xfrm>
            <a:prstGeom prst="rect">
              <a:avLst/>
            </a:prstGeom>
          </p:spPr>
          <p:txBody>
            <a:bodyPr wrap="none" anchor="ctr">
              <a:spAutoFit/>
            </a:bodyPr>
            <a:lstStyle/>
            <a:p>
              <a:pPr lvl="0">
                <a:lnSpc>
                  <a:spcPct val="200000"/>
                </a:lnSpc>
              </a:pPr>
              <a:r>
                <a:rPr lang="zh-CN" altLang="en-US" sz="1050" dirty="0">
                  <a:solidFill>
                    <a:schemeClr val="tx1">
                      <a:lumMod val="65000"/>
                      <a:lumOff val="35000"/>
                    </a:schemeClr>
                  </a:solidFill>
                  <a:ea typeface="微软雅黑" panose="020B0503020204020204" pitchFamily="34" charset="-122"/>
                  <a:cs typeface="Times New Roman" panose="02020603050405020304" pitchFamily="18" charset="0"/>
                </a:rPr>
                <a:t>         如何查看</a:t>
              </a:r>
              <a:endParaRPr lang="en-US" altLang="zh-CN" sz="1050" dirty="0">
                <a:solidFill>
                  <a:schemeClr val="tx1">
                    <a:lumMod val="65000"/>
                    <a:lumOff val="35000"/>
                  </a:schemeClr>
                </a:solidFill>
                <a:ea typeface="微软雅黑" panose="020B0503020204020204" pitchFamily="34" charset="-122"/>
                <a:cs typeface="Times New Roman" panose="02020603050405020304" pitchFamily="18" charset="0"/>
              </a:endParaRPr>
            </a:p>
            <a:p>
              <a:pPr lvl="0"/>
              <a:endParaRPr lang="en-US" altLang="zh-CN" sz="1050" dirty="0">
                <a:solidFill>
                  <a:schemeClr val="tx1">
                    <a:lumMod val="65000"/>
                    <a:lumOff val="35000"/>
                  </a:schemeClr>
                </a:solidFill>
                <a:ea typeface="微软雅黑" panose="020B0503020204020204" pitchFamily="34" charset="-122"/>
                <a:cs typeface="Times New Roman" panose="02020603050405020304" pitchFamily="18" charset="0"/>
              </a:endParaRPr>
            </a:p>
            <a:p>
              <a:pPr marL="171450" lvl="0" indent="-171450">
                <a:lnSpc>
                  <a:spcPct val="200000"/>
                </a:lnSpc>
                <a:buFont typeface="Wingdings" panose="05000000000000000000" pitchFamily="2" charset="2"/>
                <a:buChar char=""/>
              </a:pPr>
              <a:r>
                <a:rPr lang="zh-CN" altLang="en-US" sz="1050" dirty="0">
                  <a:solidFill>
                    <a:schemeClr val="tx1">
                      <a:lumMod val="65000"/>
                      <a:lumOff val="35000"/>
                    </a:schemeClr>
                  </a:solidFill>
                  <a:ea typeface="微软雅黑" panose="020B0503020204020204" pitchFamily="34" charset="-122"/>
                  <a:cs typeface="Times New Roman" panose="02020603050405020304" pitchFamily="18" charset="0"/>
                </a:rPr>
                <a:t>海关总署 </a:t>
              </a:r>
              <a:r>
                <a:rPr lang="en-US" altLang="zh-CN" sz="1050" dirty="0">
                  <a:solidFill>
                    <a:schemeClr val="tx1">
                      <a:lumMod val="65000"/>
                      <a:lumOff val="35000"/>
                    </a:schemeClr>
                  </a:solidFill>
                  <a:ea typeface="微软雅黑" panose="020B0503020204020204" pitchFamily="34" charset="-122"/>
                  <a:cs typeface="Times New Roman" panose="02020603050405020304" pitchFamily="18" charset="0"/>
                </a:rPr>
                <a:t>http://www.customs.gov.cn </a:t>
              </a:r>
            </a:p>
            <a:p>
              <a:pPr lvl="0">
                <a:lnSpc>
                  <a:spcPct val="200000"/>
                </a:lnSpc>
              </a:pPr>
              <a:r>
                <a:rPr lang="en-US" altLang="zh-CN" sz="1050" dirty="0">
                  <a:solidFill>
                    <a:schemeClr val="tx1">
                      <a:lumMod val="65000"/>
                      <a:lumOff val="35000"/>
                    </a:schemeClr>
                  </a:solidFill>
                  <a:ea typeface="微软雅黑" panose="020B0503020204020204" pitchFamily="34" charset="-122"/>
                  <a:cs typeface="Times New Roman" panose="02020603050405020304" pitchFamily="18" charset="0"/>
                  <a:sym typeface="Wingdings" panose="05000000000000000000" pitchFamily="2" charset="2"/>
                </a:rPr>
                <a:t>  </a:t>
              </a:r>
              <a:r>
                <a:rPr lang="zh-CN" altLang="en-US" sz="1050" dirty="0">
                  <a:solidFill>
                    <a:schemeClr val="tx1">
                      <a:lumMod val="65000"/>
                      <a:lumOff val="35000"/>
                    </a:schemeClr>
                  </a:solidFill>
                  <a:ea typeface="微软雅黑" panose="020B0503020204020204" pitchFamily="34" charset="-122"/>
                  <a:cs typeface="Times New Roman" panose="02020603050405020304" pitchFamily="18" charset="0"/>
                  <a:sym typeface="Wingdings" panose="05000000000000000000" pitchFamily="2" charset="2"/>
                </a:rPr>
                <a:t>信息公开 </a:t>
              </a:r>
              <a:r>
                <a:rPr lang="en-US" altLang="zh-CN" sz="1050" dirty="0">
                  <a:solidFill>
                    <a:schemeClr val="tx1">
                      <a:lumMod val="65000"/>
                      <a:lumOff val="35000"/>
                    </a:schemeClr>
                  </a:solidFill>
                  <a:ea typeface="微软雅黑" panose="020B0503020204020204" pitchFamily="34" charset="-122"/>
                  <a:cs typeface="Times New Roman" panose="02020603050405020304" pitchFamily="18" charset="0"/>
                  <a:sym typeface="Wingdings" panose="05000000000000000000" pitchFamily="2" charset="2"/>
                </a:rPr>
                <a:t>&gt; </a:t>
              </a:r>
              <a:r>
                <a:rPr lang="zh-CN" altLang="en-US" sz="1050" dirty="0">
                  <a:solidFill>
                    <a:schemeClr val="tx1">
                      <a:lumMod val="65000"/>
                      <a:lumOff val="35000"/>
                    </a:schemeClr>
                  </a:solidFill>
                  <a:ea typeface="微软雅黑" panose="020B0503020204020204" pitchFamily="34" charset="-122"/>
                  <a:cs typeface="Times New Roman" panose="02020603050405020304" pitchFamily="18" charset="0"/>
                  <a:sym typeface="Wingdings" panose="05000000000000000000" pitchFamily="2" charset="2"/>
                </a:rPr>
                <a:t>海关法规 </a:t>
              </a:r>
              <a:r>
                <a:rPr lang="en-US" altLang="zh-CN" sz="1050" dirty="0">
                  <a:solidFill>
                    <a:schemeClr val="tx1">
                      <a:lumMod val="65000"/>
                      <a:lumOff val="35000"/>
                    </a:schemeClr>
                  </a:solidFill>
                  <a:ea typeface="微软雅黑" panose="020B0503020204020204" pitchFamily="34" charset="-122"/>
                  <a:cs typeface="Times New Roman" panose="02020603050405020304" pitchFamily="18" charset="0"/>
                  <a:sym typeface="Wingdings" panose="05000000000000000000" pitchFamily="2" charset="2"/>
                </a:rPr>
                <a:t>&gt; </a:t>
              </a:r>
              <a:r>
                <a:rPr lang="zh-CN" altLang="en-US" sz="1050" dirty="0">
                  <a:solidFill>
                    <a:schemeClr val="tx1">
                      <a:lumMod val="65000"/>
                      <a:lumOff val="35000"/>
                    </a:schemeClr>
                  </a:solidFill>
                  <a:ea typeface="微软雅黑" panose="020B0503020204020204" pitchFamily="34" charset="-122"/>
                  <a:cs typeface="Times New Roman" panose="02020603050405020304" pitchFamily="18" charset="0"/>
                  <a:sym typeface="Wingdings" panose="05000000000000000000" pitchFamily="2" charset="2"/>
                </a:rPr>
                <a:t>最新公告</a:t>
              </a:r>
              <a:endParaRPr lang="en-US" altLang="zh-CN" sz="1050" dirty="0">
                <a:solidFill>
                  <a:schemeClr val="tx1">
                    <a:lumMod val="65000"/>
                    <a:lumOff val="35000"/>
                  </a:schemeClr>
                </a:solidFill>
                <a:ea typeface="微软雅黑" panose="020B0503020204020204" pitchFamily="34" charset="-122"/>
                <a:cs typeface="Times New Roman" panose="02020603050405020304" pitchFamily="18" charset="0"/>
              </a:endParaRPr>
            </a:p>
          </p:txBody>
        </p:sp>
      </p:grpSp>
      <p:cxnSp>
        <p:nvCxnSpPr>
          <p:cNvPr id="5" name="Straight Connector 4">
            <a:extLst>
              <a:ext uri="{FF2B5EF4-FFF2-40B4-BE49-F238E27FC236}">
                <a16:creationId xmlns:a16="http://schemas.microsoft.com/office/drawing/2014/main" id="{E1C85A1C-B320-4C2F-B272-B6292DD61D07}"/>
              </a:ext>
            </a:extLst>
          </p:cNvPr>
          <p:cNvCxnSpPr/>
          <p:nvPr/>
        </p:nvCxnSpPr>
        <p:spPr>
          <a:xfrm>
            <a:off x="609600" y="1504950"/>
            <a:ext cx="7772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id="{C4C9B9DF-DD3E-4FF2-B7B1-973A5CA5D73D}"/>
              </a:ext>
            </a:extLst>
          </p:cNvPr>
          <p:cNvSpPr/>
          <p:nvPr/>
        </p:nvSpPr>
        <p:spPr>
          <a:xfrm>
            <a:off x="470575" y="843975"/>
            <a:ext cx="7981672" cy="584775"/>
          </a:xfrm>
          <a:prstGeom prst="rect">
            <a:avLst/>
          </a:prstGeom>
        </p:spPr>
        <p:txBody>
          <a:bodyPr wrap="none">
            <a:spAutoFit/>
          </a:bodyPr>
          <a:lstStyle/>
          <a:p>
            <a:r>
              <a:rPr lang="zh-CN" altLang="en-US" sz="1600" b="1" dirty="0">
                <a:solidFill>
                  <a:prstClr val="black"/>
                </a:solidFill>
                <a:latin typeface="华文中宋" panose="02010600040101010101" pitchFamily="2" charset="-122"/>
                <a:ea typeface="华文中宋" panose="02010600040101010101" pitchFamily="2" charset="-122"/>
              </a:rPr>
              <a:t>国务院口岸工作部际联席会议办公室印发</a:t>
            </a:r>
            <a:r>
              <a:rPr lang="en-US" altLang="zh-CN" sz="1600" b="1" dirty="0">
                <a:solidFill>
                  <a:prstClr val="black"/>
                </a:solidFill>
                <a:latin typeface="华文中宋" panose="02010600040101010101" pitchFamily="2" charset="-122"/>
                <a:ea typeface="华文中宋" panose="02010600040101010101" pitchFamily="2" charset="-122"/>
              </a:rPr>
              <a:t>《</a:t>
            </a:r>
            <a:r>
              <a:rPr lang="zh-CN" altLang="en-US" sz="1600" b="1" dirty="0">
                <a:solidFill>
                  <a:prstClr val="black"/>
                </a:solidFill>
                <a:latin typeface="华文中宋" panose="02010600040101010101" pitchFamily="2" charset="-122"/>
                <a:ea typeface="华文中宋" panose="02010600040101010101" pitchFamily="2" charset="-122"/>
              </a:rPr>
              <a:t>关于国际贸易“单一窗口”建设框架意见</a:t>
            </a:r>
            <a:r>
              <a:rPr lang="en-US" altLang="zh-CN" sz="1600" b="1" dirty="0">
                <a:solidFill>
                  <a:prstClr val="black"/>
                </a:solidFill>
                <a:latin typeface="华文中宋" panose="02010600040101010101" pitchFamily="2" charset="-122"/>
                <a:ea typeface="华文中宋" panose="02010600040101010101" pitchFamily="2" charset="-122"/>
              </a:rPr>
              <a:t>》</a:t>
            </a:r>
          </a:p>
          <a:p>
            <a:r>
              <a:rPr lang="zh-CN" altLang="en-US" sz="1600" b="1" dirty="0">
                <a:solidFill>
                  <a:prstClr val="black"/>
                </a:solidFill>
                <a:latin typeface="华文中宋" panose="02010600040101010101" pitchFamily="2" charset="-122"/>
                <a:ea typeface="华文中宋" panose="02010600040101010101" pitchFamily="2" charset="-122"/>
              </a:rPr>
              <a:t>的通知（署岸函）</a:t>
            </a:r>
            <a:r>
              <a:rPr lang="en-US" altLang="zh-CN" sz="1600" b="1" dirty="0">
                <a:solidFill>
                  <a:prstClr val="black"/>
                </a:solidFill>
                <a:latin typeface="华文中宋" panose="02010600040101010101" pitchFamily="2" charset="-122"/>
                <a:ea typeface="华文中宋" panose="02010600040101010101" pitchFamily="2" charset="-122"/>
              </a:rPr>
              <a:t>2016</a:t>
            </a:r>
            <a:r>
              <a:rPr lang="zh-CN" altLang="en-US" sz="1600" b="1" dirty="0">
                <a:solidFill>
                  <a:prstClr val="black"/>
                </a:solidFill>
                <a:latin typeface="华文中宋" panose="02010600040101010101" pitchFamily="2" charset="-122"/>
                <a:ea typeface="华文中宋" panose="02010600040101010101" pitchFamily="2" charset="-122"/>
              </a:rPr>
              <a:t>年第</a:t>
            </a:r>
            <a:r>
              <a:rPr lang="en-US" altLang="zh-CN" sz="1600" b="1" dirty="0">
                <a:solidFill>
                  <a:prstClr val="black"/>
                </a:solidFill>
                <a:latin typeface="华文中宋" panose="02010600040101010101" pitchFamily="2" charset="-122"/>
                <a:ea typeface="华文中宋" panose="02010600040101010101" pitchFamily="2" charset="-122"/>
              </a:rPr>
              <a:t>498</a:t>
            </a:r>
            <a:r>
              <a:rPr lang="zh-CN" altLang="en-US" sz="1600" b="1" dirty="0">
                <a:solidFill>
                  <a:prstClr val="black"/>
                </a:solidFill>
                <a:latin typeface="华文中宋" panose="02010600040101010101" pitchFamily="2" charset="-122"/>
                <a:ea typeface="华文中宋" panose="02010600040101010101" pitchFamily="2" charset="-122"/>
              </a:rPr>
              <a:t>号</a:t>
            </a:r>
          </a:p>
        </p:txBody>
      </p:sp>
      <p:sp>
        <p:nvSpPr>
          <p:cNvPr id="14" name="Rectangle 2">
            <a:extLst>
              <a:ext uri="{FF2B5EF4-FFF2-40B4-BE49-F238E27FC236}">
                <a16:creationId xmlns:a16="http://schemas.microsoft.com/office/drawing/2014/main" id="{C4C9B9DF-DD3E-4FF2-B7B1-973A5CA5D73D}"/>
              </a:ext>
            </a:extLst>
          </p:cNvPr>
          <p:cNvSpPr/>
          <p:nvPr/>
        </p:nvSpPr>
        <p:spPr>
          <a:xfrm>
            <a:off x="533400" y="2190750"/>
            <a:ext cx="6514925" cy="338554"/>
          </a:xfrm>
          <a:prstGeom prst="rect">
            <a:avLst/>
          </a:prstGeom>
        </p:spPr>
        <p:txBody>
          <a:bodyPr wrap="none">
            <a:spAutoFit/>
          </a:bodyPr>
          <a:lstStyle/>
          <a:p>
            <a:r>
              <a:rPr lang="zh-CN" altLang="en-US" sz="1600" b="1" dirty="0">
                <a:solidFill>
                  <a:prstClr val="black"/>
                </a:solidFill>
                <a:latin typeface="华文中宋" panose="02010600040101010101" pitchFamily="2" charset="-122"/>
                <a:ea typeface="华文中宋" panose="02010600040101010101" pitchFamily="2" charset="-122"/>
              </a:rPr>
              <a:t>海关总署</a:t>
            </a:r>
            <a:r>
              <a:rPr lang="en-US" altLang="zh-CN" sz="1600" b="1" dirty="0">
                <a:solidFill>
                  <a:prstClr val="black"/>
                </a:solidFill>
                <a:latin typeface="华文中宋" panose="02010600040101010101" pitchFamily="2" charset="-122"/>
                <a:ea typeface="华文中宋" panose="02010600040101010101" pitchFamily="2" charset="-122"/>
              </a:rPr>
              <a:t>2018</a:t>
            </a:r>
            <a:r>
              <a:rPr lang="zh-CN" altLang="en-US" sz="1600" b="1" dirty="0">
                <a:solidFill>
                  <a:prstClr val="black"/>
                </a:solidFill>
                <a:latin typeface="华文中宋" panose="02010600040101010101" pitchFamily="2" charset="-122"/>
                <a:ea typeface="华文中宋" panose="02010600040101010101" pitchFamily="2" charset="-122"/>
              </a:rPr>
              <a:t>年第</a:t>
            </a:r>
            <a:r>
              <a:rPr lang="en-US" altLang="zh-CN" sz="1600" b="1" dirty="0">
                <a:solidFill>
                  <a:prstClr val="black"/>
                </a:solidFill>
                <a:latin typeface="华文中宋" panose="02010600040101010101" pitchFamily="2" charset="-122"/>
                <a:ea typeface="华文中宋" panose="02010600040101010101" pitchFamily="2" charset="-122"/>
              </a:rPr>
              <a:t>74</a:t>
            </a:r>
            <a:r>
              <a:rPr lang="zh-CN" altLang="en-US" sz="1600" b="1" dirty="0">
                <a:solidFill>
                  <a:prstClr val="black"/>
                </a:solidFill>
                <a:latin typeface="华文中宋" panose="02010600040101010101" pitchFamily="2" charset="-122"/>
                <a:ea typeface="华文中宋" panose="02010600040101010101" pitchFamily="2" charset="-122"/>
              </a:rPr>
              <a:t>号 </a:t>
            </a:r>
            <a:r>
              <a:rPr lang="zh-CN" altLang="en-US" sz="1400" b="1" dirty="0">
                <a:solidFill>
                  <a:prstClr val="black"/>
                </a:solidFill>
                <a:latin typeface="华文中宋" panose="02010600040101010101" pitchFamily="2" charset="-122"/>
                <a:ea typeface="华文中宋" panose="02010600040101010101" pitchFamily="2" charset="-122"/>
              </a:rPr>
              <a:t>（关于推广新一代海关税费电子支付系统的公告）</a:t>
            </a:r>
            <a:endParaRPr lang="zh-CN" altLang="en-US" sz="1600" b="1" dirty="0">
              <a:solidFill>
                <a:prstClr val="black"/>
              </a:solidFill>
              <a:latin typeface="华文中宋" panose="02010600040101010101" pitchFamily="2" charset="-122"/>
              <a:ea typeface="华文中宋" panose="02010600040101010101" pitchFamily="2" charset="-122"/>
            </a:endParaRPr>
          </a:p>
        </p:txBody>
      </p:sp>
      <p:sp>
        <p:nvSpPr>
          <p:cNvPr id="20" name="Rectangle 2">
            <a:extLst>
              <a:ext uri="{FF2B5EF4-FFF2-40B4-BE49-F238E27FC236}">
                <a16:creationId xmlns:a16="http://schemas.microsoft.com/office/drawing/2014/main" id="{C4C9B9DF-DD3E-4FF2-B7B1-973A5CA5D73D}"/>
              </a:ext>
            </a:extLst>
          </p:cNvPr>
          <p:cNvSpPr/>
          <p:nvPr/>
        </p:nvSpPr>
        <p:spPr>
          <a:xfrm>
            <a:off x="554557" y="1581150"/>
            <a:ext cx="6151043" cy="338554"/>
          </a:xfrm>
          <a:prstGeom prst="rect">
            <a:avLst/>
          </a:prstGeom>
        </p:spPr>
        <p:txBody>
          <a:bodyPr wrap="none">
            <a:spAutoFit/>
          </a:bodyPr>
          <a:lstStyle/>
          <a:p>
            <a:r>
              <a:rPr lang="zh-CN" altLang="en-US" sz="1600" b="1" dirty="0">
                <a:solidFill>
                  <a:prstClr val="black"/>
                </a:solidFill>
                <a:latin typeface="华文中宋" panose="02010600040101010101" pitchFamily="2" charset="-122"/>
                <a:ea typeface="华文中宋" panose="02010600040101010101" pitchFamily="2" charset="-122"/>
              </a:rPr>
              <a:t>海关总署</a:t>
            </a:r>
            <a:r>
              <a:rPr lang="en-US" altLang="zh-CN" sz="1600" b="1" dirty="0">
                <a:solidFill>
                  <a:prstClr val="black"/>
                </a:solidFill>
                <a:latin typeface="华文中宋" panose="02010600040101010101" pitchFamily="2" charset="-122"/>
                <a:ea typeface="华文中宋" panose="02010600040101010101" pitchFamily="2" charset="-122"/>
              </a:rPr>
              <a:t>2017</a:t>
            </a:r>
            <a:r>
              <a:rPr lang="zh-CN" altLang="en-US" sz="1600" b="1" dirty="0">
                <a:solidFill>
                  <a:prstClr val="black"/>
                </a:solidFill>
                <a:latin typeface="华文中宋" panose="02010600040101010101" pitchFamily="2" charset="-122"/>
                <a:ea typeface="华文中宋" panose="02010600040101010101" pitchFamily="2" charset="-122"/>
              </a:rPr>
              <a:t>年第</a:t>
            </a:r>
            <a:r>
              <a:rPr lang="en-US" altLang="zh-CN" sz="1600" b="1" dirty="0">
                <a:solidFill>
                  <a:prstClr val="black"/>
                </a:solidFill>
                <a:latin typeface="华文中宋" panose="02010600040101010101" pitchFamily="2" charset="-122"/>
                <a:ea typeface="华文中宋" panose="02010600040101010101" pitchFamily="2" charset="-122"/>
              </a:rPr>
              <a:t>44</a:t>
            </a:r>
            <a:r>
              <a:rPr lang="zh-CN" altLang="en-US" sz="1600" b="1" dirty="0">
                <a:solidFill>
                  <a:prstClr val="black"/>
                </a:solidFill>
                <a:latin typeface="华文中宋" panose="02010600040101010101" pitchFamily="2" charset="-122"/>
                <a:ea typeface="华文中宋" panose="02010600040101010101" pitchFamily="2" charset="-122"/>
              </a:rPr>
              <a:t>号</a:t>
            </a:r>
            <a:r>
              <a:rPr lang="zh-CN" altLang="en-US" sz="1400" b="1" dirty="0">
                <a:solidFill>
                  <a:prstClr val="black"/>
                </a:solidFill>
                <a:latin typeface="华文中宋" panose="02010600040101010101" pitchFamily="2" charset="-122"/>
                <a:ea typeface="华文中宋" panose="02010600040101010101" pitchFamily="2" charset="-122"/>
              </a:rPr>
              <a:t>（关于简化海关税费电子支付作业流程的公告）</a:t>
            </a:r>
            <a:endParaRPr lang="zh-CN" altLang="en-US" sz="1600" b="1" dirty="0">
              <a:solidFill>
                <a:prstClr val="black"/>
              </a:solidFill>
              <a:latin typeface="华文中宋" panose="02010600040101010101" pitchFamily="2" charset="-122"/>
              <a:ea typeface="华文中宋" panose="02010600040101010101" pitchFamily="2" charset="-122"/>
            </a:endParaRPr>
          </a:p>
        </p:txBody>
      </p:sp>
      <p:sp>
        <p:nvSpPr>
          <p:cNvPr id="21" name="Rectangle 2">
            <a:extLst>
              <a:ext uri="{FF2B5EF4-FFF2-40B4-BE49-F238E27FC236}">
                <a16:creationId xmlns:a16="http://schemas.microsoft.com/office/drawing/2014/main" id="{C4C9B9DF-DD3E-4FF2-B7B1-973A5CA5D73D}"/>
              </a:ext>
            </a:extLst>
          </p:cNvPr>
          <p:cNvSpPr/>
          <p:nvPr/>
        </p:nvSpPr>
        <p:spPr>
          <a:xfrm>
            <a:off x="519635" y="1885950"/>
            <a:ext cx="6643165" cy="338554"/>
          </a:xfrm>
          <a:prstGeom prst="rect">
            <a:avLst/>
          </a:prstGeom>
        </p:spPr>
        <p:txBody>
          <a:bodyPr wrap="none">
            <a:spAutoFit/>
          </a:bodyPr>
          <a:lstStyle/>
          <a:p>
            <a:r>
              <a:rPr lang="zh-CN" altLang="en-US" sz="1600" b="1" dirty="0">
                <a:solidFill>
                  <a:prstClr val="black"/>
                </a:solidFill>
                <a:latin typeface="华文中宋" panose="02010600040101010101" pitchFamily="2" charset="-122"/>
                <a:ea typeface="华文中宋" panose="02010600040101010101" pitchFamily="2" charset="-122"/>
              </a:rPr>
              <a:t>海关总署</a:t>
            </a:r>
            <a:r>
              <a:rPr lang="en-US" altLang="zh-CN" sz="1600" b="1" dirty="0">
                <a:solidFill>
                  <a:prstClr val="black"/>
                </a:solidFill>
                <a:latin typeface="华文中宋" panose="02010600040101010101" pitchFamily="2" charset="-122"/>
                <a:ea typeface="华文中宋" panose="02010600040101010101" pitchFamily="2" charset="-122"/>
              </a:rPr>
              <a:t>2018</a:t>
            </a:r>
            <a:r>
              <a:rPr lang="zh-CN" altLang="en-US" sz="1600" b="1" dirty="0">
                <a:solidFill>
                  <a:prstClr val="black"/>
                </a:solidFill>
                <a:latin typeface="华文中宋" panose="02010600040101010101" pitchFamily="2" charset="-122"/>
                <a:ea typeface="华文中宋" panose="02010600040101010101" pitchFamily="2" charset="-122"/>
              </a:rPr>
              <a:t>年第</a:t>
            </a:r>
            <a:r>
              <a:rPr lang="en-US" altLang="zh-CN" sz="1600" b="1" dirty="0">
                <a:solidFill>
                  <a:prstClr val="black"/>
                </a:solidFill>
                <a:latin typeface="华文中宋" panose="02010600040101010101" pitchFamily="2" charset="-122"/>
                <a:ea typeface="华文中宋" panose="02010600040101010101" pitchFamily="2" charset="-122"/>
              </a:rPr>
              <a:t>70</a:t>
            </a:r>
            <a:r>
              <a:rPr lang="zh-CN" altLang="en-US" sz="1600" b="1" dirty="0">
                <a:solidFill>
                  <a:prstClr val="black"/>
                </a:solidFill>
                <a:latin typeface="华文中宋" panose="02010600040101010101" pitchFamily="2" charset="-122"/>
                <a:ea typeface="华文中宋" panose="02010600040101010101" pitchFamily="2" charset="-122"/>
              </a:rPr>
              <a:t>号 </a:t>
            </a:r>
            <a:r>
              <a:rPr lang="zh-CN" altLang="en-US" sz="1400" b="1" dirty="0">
                <a:solidFill>
                  <a:prstClr val="black"/>
                </a:solidFill>
                <a:latin typeface="华文中宋" panose="02010600040101010101" pitchFamily="2" charset="-122"/>
                <a:ea typeface="华文中宋" panose="02010600040101010101" pitchFamily="2" charset="-122"/>
              </a:rPr>
              <a:t>（关于启动汇总征税担保数据电子传输业务的公告）</a:t>
            </a:r>
            <a:endParaRPr lang="zh-CN" altLang="en-US" sz="1600" b="1" dirty="0">
              <a:solidFill>
                <a:prstClr val="black"/>
              </a:solidFill>
              <a:latin typeface="华文中宋" panose="02010600040101010101" pitchFamily="2" charset="-122"/>
              <a:ea typeface="华文中宋" panose="02010600040101010101" pitchFamily="2" charset="-122"/>
            </a:endParaRPr>
          </a:p>
        </p:txBody>
      </p:sp>
      <p:pic>
        <p:nvPicPr>
          <p:cNvPr id="1026" name="Picture 2"/>
          <p:cNvPicPr>
            <a:picLocks noChangeAspect="1" noChangeArrowheads="1"/>
          </p:cNvPicPr>
          <p:nvPr/>
        </p:nvPicPr>
        <p:blipFill>
          <a:blip r:embed="rId4" cstate="print"/>
          <a:srcRect/>
          <a:stretch>
            <a:fillRect/>
          </a:stretch>
        </p:blipFill>
        <p:spPr bwMode="auto">
          <a:xfrm>
            <a:off x="76200" y="2590800"/>
            <a:ext cx="5334000" cy="2419350"/>
          </a:xfrm>
          <a:prstGeom prst="rect">
            <a:avLst/>
          </a:prstGeom>
          <a:noFill/>
          <a:ln w="9525">
            <a:noFill/>
            <a:miter lim="800000"/>
            <a:headEnd/>
            <a:tailEnd/>
          </a:ln>
        </p:spPr>
      </p:pic>
    </p:spTree>
    <p:extLst>
      <p:ext uri="{BB962C8B-B14F-4D97-AF65-F5344CB8AC3E}">
        <p14:creationId xmlns:p14="http://schemas.microsoft.com/office/powerpoint/2010/main" val="17515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9C0431D3-81EC-41F6-904F-3F49BCAAA4B8}"/>
              </a:ext>
            </a:extLst>
          </p:cNvPr>
          <p:cNvSpPr/>
          <p:nvPr/>
        </p:nvSpPr>
        <p:spPr>
          <a:xfrm>
            <a:off x="618600" y="2453348"/>
            <a:ext cx="7992000" cy="36000"/>
          </a:xfrm>
          <a:prstGeom prst="ellipse">
            <a:avLst/>
          </a:prstGeom>
          <a:gradFill flip="none" rotWithShape="1">
            <a:gsLst>
              <a:gs pos="0">
                <a:schemeClr val="accent6">
                  <a:lumMod val="20000"/>
                  <a:lumOff val="80000"/>
                </a:schemeClr>
              </a:gs>
              <a:gs pos="80000">
                <a:srgbClr val="F8A967"/>
              </a:gs>
              <a:gs pos="20000">
                <a:schemeClr val="accent6"/>
              </a:gs>
              <a:gs pos="100000">
                <a:schemeClr val="accent6">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defRPr/>
            </a:pPr>
            <a:r>
              <a:rPr lang="zh-CN" altLang="en-US" sz="2800" b="1" dirty="0">
                <a:latin typeface="微软雅黑" pitchFamily="34" charset="-122"/>
                <a:ea typeface="微软雅黑" pitchFamily="34" charset="-122"/>
              </a:rPr>
              <a:t>总体介绍</a:t>
            </a:r>
            <a:r>
              <a:rPr lang="en-US" altLang="zh-CN" dirty="0">
                <a:solidFill>
                  <a:schemeClr val="tx1">
                    <a:lumMod val="65000"/>
                    <a:lumOff val="35000"/>
                  </a:schemeClr>
                </a:solidFill>
                <a:latin typeface="微软雅黑" pitchFamily="34" charset="-122"/>
                <a:ea typeface="微软雅黑" pitchFamily="34" charset="-122"/>
              </a:rPr>
              <a:t>—— </a:t>
            </a:r>
            <a:r>
              <a:rPr lang="zh-CN" altLang="en-US" dirty="0">
                <a:solidFill>
                  <a:schemeClr val="tx1">
                    <a:lumMod val="65000"/>
                    <a:lumOff val="35000"/>
                  </a:schemeClr>
                </a:solidFill>
                <a:latin typeface="微软雅黑" pitchFamily="34" charset="-122"/>
                <a:ea typeface="微软雅黑" pitchFamily="34" charset="-122"/>
              </a:rPr>
              <a:t>实施路线</a:t>
            </a:r>
            <a:endParaRPr lang="zh-CN" dirty="0">
              <a:solidFill>
                <a:schemeClr val="tx1">
                  <a:lumMod val="65000"/>
                  <a:lumOff val="35000"/>
                </a:schemeClr>
              </a:solidFill>
              <a:latin typeface="微软雅黑" pitchFamily="34" charset="-122"/>
              <a:ea typeface="微软雅黑" pitchFamily="34" charset="-122"/>
            </a:endParaRPr>
          </a:p>
        </p:txBody>
      </p:sp>
      <p:grpSp>
        <p:nvGrpSpPr>
          <p:cNvPr id="4" name="组合 3">
            <a:extLst>
              <a:ext uri="{FF2B5EF4-FFF2-40B4-BE49-F238E27FC236}">
                <a16:creationId xmlns:a16="http://schemas.microsoft.com/office/drawing/2014/main" id="{925DBF87-B492-494C-8194-284FC4995DBB}"/>
              </a:ext>
            </a:extLst>
          </p:cNvPr>
          <p:cNvGrpSpPr/>
          <p:nvPr/>
        </p:nvGrpSpPr>
        <p:grpSpPr>
          <a:xfrm>
            <a:off x="935755" y="1796131"/>
            <a:ext cx="936000" cy="1142509"/>
            <a:chOff x="1298236" y="2177841"/>
            <a:chExt cx="936000" cy="1142509"/>
          </a:xfrm>
        </p:grpSpPr>
        <p:cxnSp>
          <p:nvCxnSpPr>
            <p:cNvPr id="5" name="直接连接符 4">
              <a:extLst>
                <a:ext uri="{FF2B5EF4-FFF2-40B4-BE49-F238E27FC236}">
                  <a16:creationId xmlns:a16="http://schemas.microsoft.com/office/drawing/2014/main" id="{1A77BC37-5713-44B1-9C95-EC8BD8FAEB36}"/>
                </a:ext>
              </a:extLst>
            </p:cNvPr>
            <p:cNvCxnSpPr>
              <a:stCxn id="7" idx="0"/>
            </p:cNvCxnSpPr>
            <p:nvPr/>
          </p:nvCxnSpPr>
          <p:spPr>
            <a:xfrm flipV="1">
              <a:off x="1766236" y="2177841"/>
              <a:ext cx="4964" cy="605602"/>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9">
              <a:extLst>
                <a:ext uri="{FF2B5EF4-FFF2-40B4-BE49-F238E27FC236}">
                  <a16:creationId xmlns:a16="http://schemas.microsoft.com/office/drawing/2014/main" id="{946AF577-5BC1-48F2-A460-AFEB4024ECC1}"/>
                </a:ext>
              </a:extLst>
            </p:cNvPr>
            <p:cNvGrpSpPr/>
            <p:nvPr/>
          </p:nvGrpSpPr>
          <p:grpSpPr>
            <a:xfrm>
              <a:off x="1298236" y="2783443"/>
              <a:ext cx="936000" cy="536907"/>
              <a:chOff x="1368600" y="2654140"/>
              <a:chExt cx="936000" cy="536907"/>
            </a:xfrm>
          </p:grpSpPr>
          <p:sp>
            <p:nvSpPr>
              <p:cNvPr id="7" name="椭圆 6">
                <a:extLst>
                  <a:ext uri="{FF2B5EF4-FFF2-40B4-BE49-F238E27FC236}">
                    <a16:creationId xmlns:a16="http://schemas.microsoft.com/office/drawing/2014/main" id="{2CEC1917-E800-4C87-AF53-CD924FC2CDC4}"/>
                  </a:ext>
                </a:extLst>
              </p:cNvPr>
              <p:cNvSpPr>
                <a:spLocks noChangeAspect="1"/>
              </p:cNvSpPr>
              <p:nvPr/>
            </p:nvSpPr>
            <p:spPr>
              <a:xfrm>
                <a:off x="1764600" y="2654140"/>
                <a:ext cx="144000" cy="144000"/>
              </a:xfrm>
              <a:prstGeom prst="ellipse">
                <a:avLst/>
              </a:prstGeom>
              <a:solidFill>
                <a:srgbClr val="309BE6"/>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FF016B8F-C0D1-4F18-9F4A-86DE2F872422}"/>
                  </a:ext>
                </a:extLst>
              </p:cNvPr>
              <p:cNvSpPr/>
              <p:nvPr/>
            </p:nvSpPr>
            <p:spPr>
              <a:xfrm>
                <a:off x="1368600" y="2903047"/>
                <a:ext cx="936000" cy="288000"/>
              </a:xfrm>
              <a:prstGeom prst="rect">
                <a:avLst/>
              </a:prstGeom>
              <a:solidFill>
                <a:srgbClr val="309BE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2017-12-05</a:t>
                </a:r>
                <a:endParaRPr lang="zh-CN" altLang="en-US" sz="1200" b="1" dirty="0"/>
              </a:p>
            </p:txBody>
          </p:sp>
        </p:grpSp>
      </p:grpSp>
      <p:grpSp>
        <p:nvGrpSpPr>
          <p:cNvPr id="9" name="组合 8">
            <a:extLst>
              <a:ext uri="{FF2B5EF4-FFF2-40B4-BE49-F238E27FC236}">
                <a16:creationId xmlns:a16="http://schemas.microsoft.com/office/drawing/2014/main" id="{7E93E95B-64CF-42C1-BE0F-D64A8BF7C378}"/>
              </a:ext>
            </a:extLst>
          </p:cNvPr>
          <p:cNvGrpSpPr/>
          <p:nvPr/>
        </p:nvGrpSpPr>
        <p:grpSpPr>
          <a:xfrm>
            <a:off x="1981200" y="2012879"/>
            <a:ext cx="1600200" cy="1815789"/>
            <a:chOff x="2085108" y="2394589"/>
            <a:chExt cx="1600200" cy="1815789"/>
          </a:xfrm>
        </p:grpSpPr>
        <p:cxnSp>
          <p:nvCxnSpPr>
            <p:cNvPr id="10" name="直接连接符 9">
              <a:extLst>
                <a:ext uri="{FF2B5EF4-FFF2-40B4-BE49-F238E27FC236}">
                  <a16:creationId xmlns:a16="http://schemas.microsoft.com/office/drawing/2014/main" id="{12C662BE-D981-4A11-B6CD-ED8C92DD1029}"/>
                </a:ext>
              </a:extLst>
            </p:cNvPr>
            <p:cNvCxnSpPr>
              <a:cxnSpLocks/>
              <a:stCxn id="12" idx="0"/>
              <a:endCxn id="13" idx="4"/>
            </p:cNvCxnSpPr>
            <p:nvPr/>
          </p:nvCxnSpPr>
          <p:spPr>
            <a:xfrm flipV="1">
              <a:off x="2885208" y="2927443"/>
              <a:ext cx="1279" cy="74740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AB8347BF-0A71-475C-8C0A-C2A962F5E9A3}"/>
                </a:ext>
              </a:extLst>
            </p:cNvPr>
            <p:cNvGrpSpPr/>
            <p:nvPr/>
          </p:nvGrpSpPr>
          <p:grpSpPr>
            <a:xfrm>
              <a:off x="2400487" y="2394589"/>
              <a:ext cx="972000" cy="532854"/>
              <a:chOff x="2304600" y="2265286"/>
              <a:chExt cx="972000" cy="532854"/>
            </a:xfrm>
          </p:grpSpPr>
          <p:sp>
            <p:nvSpPr>
              <p:cNvPr id="13" name="椭圆 12">
                <a:extLst>
                  <a:ext uri="{FF2B5EF4-FFF2-40B4-BE49-F238E27FC236}">
                    <a16:creationId xmlns:a16="http://schemas.microsoft.com/office/drawing/2014/main" id="{675F14C7-586F-4A1F-B880-518F540500FC}"/>
                  </a:ext>
                </a:extLst>
              </p:cNvPr>
              <p:cNvSpPr>
                <a:spLocks noChangeAspect="1"/>
              </p:cNvSpPr>
              <p:nvPr/>
            </p:nvSpPr>
            <p:spPr>
              <a:xfrm>
                <a:off x="2718600" y="2654140"/>
                <a:ext cx="144000" cy="144000"/>
              </a:xfrm>
              <a:prstGeom prst="ellipse">
                <a:avLst/>
              </a:prstGeom>
              <a:solidFill>
                <a:srgbClr val="309BE6"/>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0F3EA754-9FE3-4DA8-8660-AB67F730C859}"/>
                  </a:ext>
                </a:extLst>
              </p:cNvPr>
              <p:cNvSpPr/>
              <p:nvPr/>
            </p:nvSpPr>
            <p:spPr>
              <a:xfrm>
                <a:off x="2304600" y="2265286"/>
                <a:ext cx="972000" cy="288000"/>
              </a:xfrm>
              <a:prstGeom prst="rect">
                <a:avLst/>
              </a:prstGeom>
              <a:solidFill>
                <a:srgbClr val="309BE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2018-06-25</a:t>
                </a:r>
                <a:endParaRPr lang="zh-CN" altLang="en-US" sz="1200" b="1" dirty="0"/>
              </a:p>
            </p:txBody>
          </p:sp>
        </p:grpSp>
        <p:sp>
          <p:nvSpPr>
            <p:cNvPr id="12" name="矩形 11">
              <a:extLst>
                <a:ext uri="{FF2B5EF4-FFF2-40B4-BE49-F238E27FC236}">
                  <a16:creationId xmlns:a16="http://schemas.microsoft.com/office/drawing/2014/main" id="{2F615E05-A13F-4133-A668-754373C0E047}"/>
                </a:ext>
              </a:extLst>
            </p:cNvPr>
            <p:cNvSpPr/>
            <p:nvPr/>
          </p:nvSpPr>
          <p:spPr>
            <a:xfrm>
              <a:off x="2085108" y="3674847"/>
              <a:ext cx="1600200" cy="535531"/>
            </a:xfrm>
            <a:prstGeom prst="rect">
              <a:avLst/>
            </a:prstGeom>
          </p:spPr>
          <p:txBody>
            <a:bodyPr wrap="square">
              <a:spAutoFit/>
            </a:bodyPr>
            <a:lstStyle/>
            <a:p>
              <a:pPr algn="ctr">
                <a:lnSpc>
                  <a:spcPct val="120000"/>
                </a:lnSpc>
              </a:pPr>
              <a:r>
                <a:rPr lang="zh-CN" altLang="en-US" sz="1200" b="1" dirty="0">
                  <a:latin typeface="Microsoft YaHei Light" panose="020B0502040204020203" pitchFamily="34" charset="-122"/>
                  <a:ea typeface="Microsoft YaHei Light" panose="020B0502040204020203" pitchFamily="34" charset="-122"/>
                </a:rPr>
                <a:t>南京关区开通汇总担保保函传输功能</a:t>
              </a:r>
              <a:endParaRPr lang="en-US" altLang="zh-CN" sz="1200" b="1" dirty="0">
                <a:latin typeface="Microsoft YaHei Light" panose="020B0502040204020203" pitchFamily="34" charset="-122"/>
                <a:ea typeface="Microsoft YaHei Light" panose="020B0502040204020203" pitchFamily="34" charset="-122"/>
              </a:endParaRPr>
            </a:p>
          </p:txBody>
        </p:sp>
      </p:grpSp>
      <p:grpSp>
        <p:nvGrpSpPr>
          <p:cNvPr id="15" name="组合 14">
            <a:extLst>
              <a:ext uri="{FF2B5EF4-FFF2-40B4-BE49-F238E27FC236}">
                <a16:creationId xmlns:a16="http://schemas.microsoft.com/office/drawing/2014/main" id="{67669BD7-3D5E-409D-A56D-B01AF2258F23}"/>
              </a:ext>
            </a:extLst>
          </p:cNvPr>
          <p:cNvGrpSpPr/>
          <p:nvPr/>
        </p:nvGrpSpPr>
        <p:grpSpPr>
          <a:xfrm>
            <a:off x="3733800" y="1342663"/>
            <a:ext cx="1600200" cy="1602904"/>
            <a:chOff x="4113161" y="1724373"/>
            <a:chExt cx="1600200" cy="1602904"/>
          </a:xfrm>
        </p:grpSpPr>
        <p:grpSp>
          <p:nvGrpSpPr>
            <p:cNvPr id="16" name="组合 11">
              <a:extLst>
                <a:ext uri="{FF2B5EF4-FFF2-40B4-BE49-F238E27FC236}">
                  <a16:creationId xmlns:a16="http://schemas.microsoft.com/office/drawing/2014/main" id="{AE1D7811-4656-4222-B547-07F50550F278}"/>
                </a:ext>
              </a:extLst>
            </p:cNvPr>
            <p:cNvGrpSpPr/>
            <p:nvPr/>
          </p:nvGrpSpPr>
          <p:grpSpPr>
            <a:xfrm>
              <a:off x="4427261" y="2783443"/>
              <a:ext cx="972000" cy="543834"/>
              <a:chOff x="4445673" y="2654140"/>
              <a:chExt cx="972000" cy="543834"/>
            </a:xfrm>
          </p:grpSpPr>
          <p:sp>
            <p:nvSpPr>
              <p:cNvPr id="19" name="椭圆 16">
                <a:extLst>
                  <a:ext uri="{FF2B5EF4-FFF2-40B4-BE49-F238E27FC236}">
                    <a16:creationId xmlns:a16="http://schemas.microsoft.com/office/drawing/2014/main" id="{220CBF12-67E8-47F9-9D38-D2280F1EC823}"/>
                  </a:ext>
                </a:extLst>
              </p:cNvPr>
              <p:cNvSpPr>
                <a:spLocks noChangeAspect="1"/>
              </p:cNvSpPr>
              <p:nvPr/>
            </p:nvSpPr>
            <p:spPr>
              <a:xfrm>
                <a:off x="4859673" y="2654140"/>
                <a:ext cx="144000" cy="144000"/>
              </a:xfrm>
              <a:prstGeom prst="ellipse">
                <a:avLst/>
              </a:prstGeom>
              <a:solidFill>
                <a:srgbClr val="309BE6"/>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A8F8778-D2C5-49BC-B743-FA97582E4660}"/>
                  </a:ext>
                </a:extLst>
              </p:cNvPr>
              <p:cNvSpPr/>
              <p:nvPr/>
            </p:nvSpPr>
            <p:spPr>
              <a:xfrm>
                <a:off x="4445673" y="2909974"/>
                <a:ext cx="972000" cy="288000"/>
              </a:xfrm>
              <a:prstGeom prst="rect">
                <a:avLst/>
              </a:prstGeom>
              <a:solidFill>
                <a:srgbClr val="309BE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2018-06-26</a:t>
                </a:r>
                <a:endParaRPr lang="zh-CN" altLang="en-US" sz="1200" b="1" dirty="0"/>
              </a:p>
            </p:txBody>
          </p:sp>
        </p:grpSp>
        <p:sp>
          <p:nvSpPr>
            <p:cNvPr id="17" name="矩形 16">
              <a:extLst>
                <a:ext uri="{FF2B5EF4-FFF2-40B4-BE49-F238E27FC236}">
                  <a16:creationId xmlns:a16="http://schemas.microsoft.com/office/drawing/2014/main" id="{E5F4B153-4E31-4FE2-8929-DB7A4B2F5066}"/>
                </a:ext>
              </a:extLst>
            </p:cNvPr>
            <p:cNvSpPr/>
            <p:nvPr/>
          </p:nvSpPr>
          <p:spPr>
            <a:xfrm>
              <a:off x="4113161" y="1724373"/>
              <a:ext cx="1600200" cy="1052596"/>
            </a:xfrm>
            <a:prstGeom prst="rect">
              <a:avLst/>
            </a:prstGeom>
          </p:spPr>
          <p:txBody>
            <a:bodyPr wrap="square">
              <a:spAutoFit/>
            </a:bodyPr>
            <a:lstStyle/>
            <a:p>
              <a:pPr algn="ctr">
                <a:lnSpc>
                  <a:spcPct val="130000"/>
                </a:lnSpc>
              </a:pPr>
              <a:r>
                <a:rPr lang="zh-CN" altLang="en-US" sz="1200" b="1" dirty="0">
                  <a:latin typeface="Microsoft YaHei Light" panose="020B0502040204020203" pitchFamily="34" charset="-122"/>
                  <a:ea typeface="Microsoft YaHei Light" panose="020B0502040204020203" pitchFamily="34" charset="-122"/>
                </a:rPr>
                <a:t>税费支付和汇总担保功能在北京关区、天津海关、大连海关和黄埔海关上线</a:t>
              </a:r>
              <a:endParaRPr lang="en-US" altLang="zh-CN" sz="1200" b="1" dirty="0">
                <a:latin typeface="Microsoft YaHei Light" panose="020B0502040204020203" pitchFamily="34" charset="-122"/>
                <a:ea typeface="Microsoft YaHei Light" panose="020B0502040204020203" pitchFamily="34" charset="-122"/>
              </a:endParaRPr>
            </a:p>
          </p:txBody>
        </p:sp>
        <p:cxnSp>
          <p:nvCxnSpPr>
            <p:cNvPr id="18" name="直接连接符 17">
              <a:extLst>
                <a:ext uri="{FF2B5EF4-FFF2-40B4-BE49-F238E27FC236}">
                  <a16:creationId xmlns:a16="http://schemas.microsoft.com/office/drawing/2014/main" id="{74F059BC-0FAB-4F7B-A29D-CA9B840776BD}"/>
                </a:ext>
              </a:extLst>
            </p:cNvPr>
            <p:cNvCxnSpPr>
              <a:cxnSpLocks/>
              <a:endCxn id="17" idx="2"/>
            </p:cNvCxnSpPr>
            <p:nvPr/>
          </p:nvCxnSpPr>
          <p:spPr>
            <a:xfrm flipV="1">
              <a:off x="4913261" y="2776969"/>
              <a:ext cx="0" cy="647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4C5D1D30-E6F3-4F8F-8637-3967DAB3EA81}"/>
              </a:ext>
            </a:extLst>
          </p:cNvPr>
          <p:cNvGrpSpPr/>
          <p:nvPr/>
        </p:nvGrpSpPr>
        <p:grpSpPr>
          <a:xfrm>
            <a:off x="5486400" y="2012879"/>
            <a:ext cx="1600200" cy="2241419"/>
            <a:chOff x="6202281" y="2394589"/>
            <a:chExt cx="1600200" cy="2241419"/>
          </a:xfrm>
        </p:grpSpPr>
        <p:grpSp>
          <p:nvGrpSpPr>
            <p:cNvPr id="22" name="组合 12">
              <a:extLst>
                <a:ext uri="{FF2B5EF4-FFF2-40B4-BE49-F238E27FC236}">
                  <a16:creationId xmlns:a16="http://schemas.microsoft.com/office/drawing/2014/main" id="{C3FF107F-9A9F-4C2D-86BA-8D4A43B810B8}"/>
                </a:ext>
              </a:extLst>
            </p:cNvPr>
            <p:cNvGrpSpPr/>
            <p:nvPr/>
          </p:nvGrpSpPr>
          <p:grpSpPr>
            <a:xfrm>
              <a:off x="6516381" y="2394589"/>
              <a:ext cx="972000" cy="532854"/>
              <a:chOff x="6586745" y="2265286"/>
              <a:chExt cx="972000" cy="532854"/>
            </a:xfrm>
          </p:grpSpPr>
          <p:sp>
            <p:nvSpPr>
              <p:cNvPr id="25" name="椭圆 24">
                <a:extLst>
                  <a:ext uri="{FF2B5EF4-FFF2-40B4-BE49-F238E27FC236}">
                    <a16:creationId xmlns:a16="http://schemas.microsoft.com/office/drawing/2014/main" id="{6A4C0D83-AFEB-4F1A-B1FB-F4DE9E82FC01}"/>
                  </a:ext>
                </a:extLst>
              </p:cNvPr>
              <p:cNvSpPr>
                <a:spLocks noChangeAspect="1"/>
              </p:cNvSpPr>
              <p:nvPr/>
            </p:nvSpPr>
            <p:spPr>
              <a:xfrm>
                <a:off x="7000745" y="2654140"/>
                <a:ext cx="144000" cy="144000"/>
              </a:xfrm>
              <a:prstGeom prst="ellipse">
                <a:avLst/>
              </a:prstGeom>
              <a:solidFill>
                <a:srgbClr val="309BE6"/>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B35FDBCE-DE71-457A-9E75-B17C6733CDA5}"/>
                  </a:ext>
                </a:extLst>
              </p:cNvPr>
              <p:cNvSpPr/>
              <p:nvPr/>
            </p:nvSpPr>
            <p:spPr>
              <a:xfrm>
                <a:off x="6586745" y="2265286"/>
                <a:ext cx="972000" cy="288000"/>
              </a:xfrm>
              <a:prstGeom prst="rect">
                <a:avLst/>
              </a:prstGeom>
              <a:solidFill>
                <a:srgbClr val="309BE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2018-06-28</a:t>
                </a:r>
                <a:endParaRPr lang="zh-CN" altLang="en-US" sz="1200" b="1" dirty="0"/>
              </a:p>
            </p:txBody>
          </p:sp>
        </p:grpSp>
        <p:sp>
          <p:nvSpPr>
            <p:cNvPr id="23" name="矩形 22">
              <a:extLst>
                <a:ext uri="{FF2B5EF4-FFF2-40B4-BE49-F238E27FC236}">
                  <a16:creationId xmlns:a16="http://schemas.microsoft.com/office/drawing/2014/main" id="{13F9197D-9113-47AA-92BE-0D11668EF9FB}"/>
                </a:ext>
              </a:extLst>
            </p:cNvPr>
            <p:cNvSpPr/>
            <p:nvPr/>
          </p:nvSpPr>
          <p:spPr>
            <a:xfrm>
              <a:off x="6202281" y="3674847"/>
              <a:ext cx="1600200" cy="961161"/>
            </a:xfrm>
            <a:prstGeom prst="rect">
              <a:avLst/>
            </a:prstGeom>
          </p:spPr>
          <p:txBody>
            <a:bodyPr wrap="square">
              <a:spAutoFit/>
            </a:bodyPr>
            <a:lstStyle/>
            <a:p>
              <a:pPr algn="ctr">
                <a:lnSpc>
                  <a:spcPct val="120000"/>
                </a:lnSpc>
              </a:pPr>
              <a:r>
                <a:rPr lang="zh-CN" altLang="en-US" sz="1200" b="1" dirty="0">
                  <a:latin typeface="Microsoft YaHei Light" panose="020B0502040204020203" pitchFamily="34" charset="-122"/>
                  <a:ea typeface="Microsoft YaHei Light" panose="020B0502040204020203" pitchFamily="34" charset="-122"/>
                </a:rPr>
                <a:t>除第一批上线海关以外的其他直属关区上线使用税费支付和汇总担保功能</a:t>
              </a:r>
              <a:endParaRPr lang="en-US" altLang="zh-CN" sz="1200" b="1" dirty="0">
                <a:latin typeface="Microsoft YaHei Light" panose="020B0502040204020203" pitchFamily="34" charset="-122"/>
                <a:ea typeface="Microsoft YaHei Light" panose="020B0502040204020203" pitchFamily="34" charset="-122"/>
              </a:endParaRPr>
            </a:p>
          </p:txBody>
        </p:sp>
        <p:cxnSp>
          <p:nvCxnSpPr>
            <p:cNvPr id="24" name="直接连接符 23">
              <a:extLst>
                <a:ext uri="{FF2B5EF4-FFF2-40B4-BE49-F238E27FC236}">
                  <a16:creationId xmlns:a16="http://schemas.microsoft.com/office/drawing/2014/main" id="{3951FDBA-2E71-4FF5-B277-214410A97222}"/>
                </a:ext>
              </a:extLst>
            </p:cNvPr>
            <p:cNvCxnSpPr>
              <a:cxnSpLocks/>
              <a:stCxn id="23" idx="0"/>
              <a:endCxn id="25" idx="4"/>
            </p:cNvCxnSpPr>
            <p:nvPr/>
          </p:nvCxnSpPr>
          <p:spPr>
            <a:xfrm flipV="1">
              <a:off x="7002381" y="2927443"/>
              <a:ext cx="0" cy="747404"/>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7" name="矩形 39">
            <a:extLst>
              <a:ext uri="{FF2B5EF4-FFF2-40B4-BE49-F238E27FC236}">
                <a16:creationId xmlns:a16="http://schemas.microsoft.com/office/drawing/2014/main" id="{2F615E05-A13F-4133-A668-754373C0E047}"/>
              </a:ext>
            </a:extLst>
          </p:cNvPr>
          <p:cNvSpPr/>
          <p:nvPr/>
        </p:nvSpPr>
        <p:spPr>
          <a:xfrm>
            <a:off x="558382" y="1276350"/>
            <a:ext cx="1834745" cy="535531"/>
          </a:xfrm>
          <a:prstGeom prst="rect">
            <a:avLst/>
          </a:prstGeom>
        </p:spPr>
        <p:txBody>
          <a:bodyPr wrap="square">
            <a:spAutoFit/>
          </a:bodyPr>
          <a:lstStyle/>
          <a:p>
            <a:pPr algn="ctr">
              <a:lnSpc>
                <a:spcPct val="120000"/>
              </a:lnSpc>
            </a:pPr>
            <a:r>
              <a:rPr lang="zh-CN" altLang="en-US" sz="1200" b="1" dirty="0">
                <a:latin typeface="Microsoft YaHei Light" panose="020B0502040204020203" pitchFamily="34" charset="-122"/>
                <a:ea typeface="Microsoft YaHei Light" panose="020B0502040204020203" pitchFamily="34" charset="-122"/>
                <a:cs typeface="Microsoft YaHei UI" panose="020B0503020204020204" pitchFamily="34" charset="-122"/>
              </a:rPr>
              <a:t>南京关区首次使用税费支付系统</a:t>
            </a:r>
            <a:r>
              <a:rPr lang="zh-CN" altLang="en-US" sz="1200" b="1" dirty="0">
                <a:latin typeface="Microsoft YaHei Light" panose="020B0502040204020203" pitchFamily="34" charset="-122"/>
                <a:ea typeface="Microsoft YaHei Light" panose="020B0502040204020203" pitchFamily="34" charset="-122"/>
              </a:rPr>
              <a:t>缴纳税费成功</a:t>
            </a:r>
            <a:endParaRPr lang="en-US" altLang="zh-CN" sz="1200" b="1" dirty="0">
              <a:latin typeface="Microsoft YaHei Light" panose="020B0502040204020203" pitchFamily="34" charset="-122"/>
              <a:ea typeface="Microsoft YaHei Light" panose="020B0502040204020203" pitchFamily="34" charset="-122"/>
            </a:endParaRPr>
          </a:p>
        </p:txBody>
      </p:sp>
      <p:grpSp>
        <p:nvGrpSpPr>
          <p:cNvPr id="28" name="组合 57">
            <a:extLst>
              <a:ext uri="{FF2B5EF4-FFF2-40B4-BE49-F238E27FC236}">
                <a16:creationId xmlns:a16="http://schemas.microsoft.com/office/drawing/2014/main" id="{67669BD7-3D5E-409D-A56D-B01AF2258F23}"/>
              </a:ext>
            </a:extLst>
          </p:cNvPr>
          <p:cNvGrpSpPr/>
          <p:nvPr/>
        </p:nvGrpSpPr>
        <p:grpSpPr>
          <a:xfrm>
            <a:off x="7237721" y="1297480"/>
            <a:ext cx="1600200" cy="1602904"/>
            <a:chOff x="4113161" y="1724373"/>
            <a:chExt cx="1600200" cy="1602904"/>
          </a:xfrm>
        </p:grpSpPr>
        <p:grpSp>
          <p:nvGrpSpPr>
            <p:cNvPr id="29" name="组合 11">
              <a:extLst>
                <a:ext uri="{FF2B5EF4-FFF2-40B4-BE49-F238E27FC236}">
                  <a16:creationId xmlns:a16="http://schemas.microsoft.com/office/drawing/2014/main" id="{AE1D7811-4656-4222-B547-07F50550F278}"/>
                </a:ext>
              </a:extLst>
            </p:cNvPr>
            <p:cNvGrpSpPr/>
            <p:nvPr/>
          </p:nvGrpSpPr>
          <p:grpSpPr>
            <a:xfrm>
              <a:off x="4427261" y="2783443"/>
              <a:ext cx="972000" cy="543834"/>
              <a:chOff x="4445673" y="2654140"/>
              <a:chExt cx="972000" cy="543834"/>
            </a:xfrm>
          </p:grpSpPr>
          <p:sp>
            <p:nvSpPr>
              <p:cNvPr id="32" name="椭圆 16">
                <a:extLst>
                  <a:ext uri="{FF2B5EF4-FFF2-40B4-BE49-F238E27FC236}">
                    <a16:creationId xmlns:a16="http://schemas.microsoft.com/office/drawing/2014/main" id="{220CBF12-67E8-47F9-9D38-D2280F1EC823}"/>
                  </a:ext>
                </a:extLst>
              </p:cNvPr>
              <p:cNvSpPr>
                <a:spLocks noChangeAspect="1"/>
              </p:cNvSpPr>
              <p:nvPr/>
            </p:nvSpPr>
            <p:spPr>
              <a:xfrm>
                <a:off x="4859673" y="2654140"/>
                <a:ext cx="144000" cy="144000"/>
              </a:xfrm>
              <a:prstGeom prst="ellipse">
                <a:avLst/>
              </a:prstGeom>
              <a:solidFill>
                <a:srgbClr val="309BE6"/>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7">
                <a:extLst>
                  <a:ext uri="{FF2B5EF4-FFF2-40B4-BE49-F238E27FC236}">
                    <a16:creationId xmlns:a16="http://schemas.microsoft.com/office/drawing/2014/main" id="{2A8F8778-D2C5-49BC-B743-FA97582E4660}"/>
                  </a:ext>
                </a:extLst>
              </p:cNvPr>
              <p:cNvSpPr/>
              <p:nvPr/>
            </p:nvSpPr>
            <p:spPr>
              <a:xfrm>
                <a:off x="4445673" y="2909974"/>
                <a:ext cx="972000" cy="288000"/>
              </a:xfrm>
              <a:prstGeom prst="rect">
                <a:avLst/>
              </a:prstGeom>
              <a:solidFill>
                <a:srgbClr val="309BE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2018-06-29</a:t>
                </a:r>
                <a:endParaRPr lang="zh-CN" altLang="en-US" sz="1200" b="1" dirty="0"/>
              </a:p>
            </p:txBody>
          </p:sp>
        </p:grpSp>
        <p:sp>
          <p:nvSpPr>
            <p:cNvPr id="30" name="矩形 44">
              <a:extLst>
                <a:ext uri="{FF2B5EF4-FFF2-40B4-BE49-F238E27FC236}">
                  <a16:creationId xmlns:a16="http://schemas.microsoft.com/office/drawing/2014/main" id="{E5F4B153-4E31-4FE2-8929-DB7A4B2F5066}"/>
                </a:ext>
              </a:extLst>
            </p:cNvPr>
            <p:cNvSpPr/>
            <p:nvPr/>
          </p:nvSpPr>
          <p:spPr>
            <a:xfrm>
              <a:off x="4113161" y="1724373"/>
              <a:ext cx="1600200" cy="572464"/>
            </a:xfrm>
            <a:prstGeom prst="rect">
              <a:avLst/>
            </a:prstGeom>
          </p:spPr>
          <p:txBody>
            <a:bodyPr wrap="square">
              <a:spAutoFit/>
            </a:bodyPr>
            <a:lstStyle/>
            <a:p>
              <a:pPr algn="ctr">
                <a:lnSpc>
                  <a:spcPct val="130000"/>
                </a:lnSpc>
              </a:pPr>
              <a:r>
                <a:rPr lang="zh-CN" altLang="en-US" sz="1200" b="1" dirty="0">
                  <a:latin typeface="Microsoft YaHei Light" panose="020B0502040204020203" pitchFamily="34" charset="-122"/>
                  <a:ea typeface="Microsoft YaHei Light" panose="020B0502040204020203" pitchFamily="34" charset="-122"/>
                </a:rPr>
                <a:t>税单版式文件打印功能正式上线使用</a:t>
              </a:r>
              <a:endParaRPr lang="en-US" altLang="zh-CN" sz="1200" b="1" dirty="0">
                <a:latin typeface="Microsoft YaHei Light" panose="020B0502040204020203" pitchFamily="34" charset="-122"/>
                <a:ea typeface="Microsoft YaHei Light" panose="020B0502040204020203" pitchFamily="34" charset="-122"/>
              </a:endParaRPr>
            </a:p>
          </p:txBody>
        </p:sp>
        <p:cxnSp>
          <p:nvCxnSpPr>
            <p:cNvPr id="31" name="直接连接符 45">
              <a:extLst>
                <a:ext uri="{FF2B5EF4-FFF2-40B4-BE49-F238E27FC236}">
                  <a16:creationId xmlns:a16="http://schemas.microsoft.com/office/drawing/2014/main" id="{74F059BC-0FAB-4F7B-A29D-CA9B840776BD}"/>
                </a:ext>
              </a:extLst>
            </p:cNvPr>
            <p:cNvCxnSpPr>
              <a:cxnSpLocks/>
              <a:stCxn id="32" idx="0"/>
              <a:endCxn id="30" idx="2"/>
            </p:cNvCxnSpPr>
            <p:nvPr/>
          </p:nvCxnSpPr>
          <p:spPr>
            <a:xfrm flipV="1">
              <a:off x="4913261" y="2296837"/>
              <a:ext cx="0" cy="486606"/>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组合 8"/>
          <p:cNvGrpSpPr>
            <a:grpSpLocks/>
          </p:cNvGrpSpPr>
          <p:nvPr/>
        </p:nvGrpSpPr>
        <p:grpSpPr bwMode="auto">
          <a:xfrm>
            <a:off x="442913" y="2068512"/>
            <a:ext cx="4510087" cy="1014412"/>
            <a:chOff x="4596452" y="2062943"/>
            <a:chExt cx="4509863" cy="1012907"/>
          </a:xfrm>
        </p:grpSpPr>
        <p:cxnSp>
          <p:nvCxnSpPr>
            <p:cNvPr id="10" name="直接连接符 9"/>
            <p:cNvCxnSpPr/>
            <p:nvPr/>
          </p:nvCxnSpPr>
          <p:spPr>
            <a:xfrm>
              <a:off x="5479058" y="2112082"/>
              <a:ext cx="0" cy="91462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3513" y="2286449"/>
              <a:ext cx="3482802" cy="583908"/>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税费电子支付要点</a:t>
              </a:r>
            </a:p>
          </p:txBody>
        </p:sp>
        <p:sp>
          <p:nvSpPr>
            <p:cNvPr id="12" name="TextBox 11"/>
            <p:cNvSpPr txBox="1"/>
            <p:nvPr/>
          </p:nvSpPr>
          <p:spPr>
            <a:xfrm>
              <a:off x="4596452" y="2062943"/>
              <a:ext cx="838158" cy="1012907"/>
            </a:xfrm>
            <a:prstGeom prst="rect">
              <a:avLst/>
            </a:prstGeom>
            <a:noFill/>
          </p:spPr>
          <p:txBody>
            <a:bodyPr anchor="ctr">
              <a:spAutoFit/>
            </a:bodyPr>
            <a:lstStyle/>
            <a:p>
              <a:pPr eaLnBrk="1" fontAlgn="auto" hangingPunct="1">
                <a:spcBef>
                  <a:spcPts val="0"/>
                </a:spcBef>
                <a:spcAft>
                  <a:spcPts val="0"/>
                </a:spcAft>
                <a:defRPr/>
              </a:pPr>
              <a:r>
                <a:rPr lang="en-US" altLang="zh-CN" sz="4400" b="1" baseline="30000" dirty="0">
                  <a:solidFill>
                    <a:srgbClr val="FFC000"/>
                  </a:solidFill>
                  <a:effectLst>
                    <a:outerShdw blurRad="38100" dist="38100" dir="2700000" algn="tl">
                      <a:srgbClr val="000000">
                        <a:alpha val="43137"/>
                      </a:srgbClr>
                    </a:outerShdw>
                  </a:effectLst>
                  <a:latin typeface="Calibri"/>
                  <a:ea typeface="宋体"/>
                </a:rPr>
                <a:t>#</a:t>
              </a:r>
              <a:r>
                <a:rPr lang="en-US" altLang="zh-CN" sz="6000" b="1" dirty="0">
                  <a:solidFill>
                    <a:srgbClr val="FFC000"/>
                  </a:solidFill>
                  <a:effectLst>
                    <a:outerShdw blurRad="38100" dist="38100" dir="2700000" algn="tl">
                      <a:srgbClr val="000000">
                        <a:alpha val="43137"/>
                      </a:srgbClr>
                    </a:outerShdw>
                  </a:effectLst>
                  <a:latin typeface="+mn-lt"/>
                  <a:ea typeface="+mn-ea"/>
                </a:rPr>
                <a:t>2</a:t>
              </a:r>
              <a:endParaRPr lang="zh-CN" altLang="en-US" sz="6000" b="1" dirty="0">
                <a:solidFill>
                  <a:srgbClr val="FFC000"/>
                </a:solidFill>
                <a:effectLst>
                  <a:outerShdw blurRad="38100" dist="38100" dir="2700000" algn="tl">
                    <a:srgbClr val="000000">
                      <a:alpha val="43137"/>
                    </a:srgbClr>
                  </a:outerShdw>
                </a:effectLst>
                <a:latin typeface="+mn-lt"/>
                <a:ea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prstClr val="black"/>
                </a:solidFill>
                <a:latin typeface="微软雅黑" pitchFamily="34" charset="-122"/>
                <a:ea typeface="微软雅黑" pitchFamily="34" charset="-122"/>
              </a:rPr>
              <a:t>税费电子支付要点</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重点</a:t>
            </a:r>
            <a:r>
              <a:rPr lang="zh-CN" altLang="en-US" dirty="0">
                <a:solidFill>
                  <a:prstClr val="black">
                    <a:lumMod val="65000"/>
                    <a:lumOff val="35000"/>
                  </a:prstClr>
                </a:solidFill>
                <a:latin typeface="微软雅黑" pitchFamily="34" charset="-122"/>
                <a:ea typeface="微软雅黑" pitchFamily="34" charset="-122"/>
              </a:rPr>
              <a:t>内容</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grpSp>
        <p:nvGrpSpPr>
          <p:cNvPr id="42" name="组合 41">
            <a:extLst>
              <a:ext uri="{FF2B5EF4-FFF2-40B4-BE49-F238E27FC236}">
                <a16:creationId xmlns:a16="http://schemas.microsoft.com/office/drawing/2014/main" id="{36C1ACF3-4521-491B-980B-6DE6964FB507}"/>
              </a:ext>
            </a:extLst>
          </p:cNvPr>
          <p:cNvGrpSpPr/>
          <p:nvPr/>
        </p:nvGrpSpPr>
        <p:grpSpPr>
          <a:xfrm>
            <a:off x="-7201" y="1657349"/>
            <a:ext cx="9158401" cy="2448000"/>
            <a:chOff x="-15242" y="1962150"/>
            <a:chExt cx="9158401" cy="2206752"/>
          </a:xfrm>
        </p:grpSpPr>
        <p:pic>
          <p:nvPicPr>
            <p:cNvPr id="10" name="图片 9">
              <a:extLst>
                <a:ext uri="{FF2B5EF4-FFF2-40B4-BE49-F238E27FC236}">
                  <a16:creationId xmlns:a16="http://schemas.microsoft.com/office/drawing/2014/main" id="{B1257D39-3825-4E42-A6F7-23D7CB1AD0B8}"/>
                </a:ext>
              </a:extLst>
            </p:cNvPr>
            <p:cNvPicPr>
              <a:picLocks/>
            </p:cNvPicPr>
            <p:nvPr/>
          </p:nvPicPr>
          <p:blipFill>
            <a:blip r:embed="rId3" cstate="print">
              <a:extLst>
                <a:ext uri="{BEBA8EAE-BF5A-486C-A8C5-ECC9F3942E4B}">
                  <a14:imgProps xmlns:a14="http://schemas.microsoft.com/office/drawing/2010/main">
                    <a14:imgLayer r:embed="rId4">
                      <a14:imgEffect>
                        <a14:artisticBlur radius="6"/>
                      </a14:imgEffect>
                    </a14:imgLayer>
                  </a14:imgProps>
                </a:ext>
                <a:ext uri="{28A0092B-C50C-407E-A947-70E740481C1C}">
                  <a14:useLocalDpi xmlns:a14="http://schemas.microsoft.com/office/drawing/2010/main" val="0"/>
                </a:ext>
              </a:extLst>
            </a:blip>
            <a:stretch>
              <a:fillRect/>
            </a:stretch>
          </p:blipFill>
          <p:spPr>
            <a:xfrm>
              <a:off x="-15242" y="1962150"/>
              <a:ext cx="9158400" cy="2206752"/>
            </a:xfrm>
            <a:prstGeom prst="rect">
              <a:avLst/>
            </a:prstGeom>
          </p:spPr>
        </p:pic>
        <p:sp>
          <p:nvSpPr>
            <p:cNvPr id="8" name="矩形 7">
              <a:extLst>
                <a:ext uri="{FF2B5EF4-FFF2-40B4-BE49-F238E27FC236}">
                  <a16:creationId xmlns:a16="http://schemas.microsoft.com/office/drawing/2014/main" id="{6155A55E-3537-415E-85F6-8C04CE38F2A6}"/>
                </a:ext>
              </a:extLst>
            </p:cNvPr>
            <p:cNvSpPr/>
            <p:nvPr/>
          </p:nvSpPr>
          <p:spPr>
            <a:xfrm>
              <a:off x="-15241" y="1962150"/>
              <a:ext cx="9158400" cy="2206752"/>
            </a:xfrm>
            <a:prstGeom prst="rect">
              <a:avLst/>
            </a:prstGeom>
            <a:solidFill>
              <a:srgbClr val="595959">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a:extLst>
              <a:ext uri="{FF2B5EF4-FFF2-40B4-BE49-F238E27FC236}">
                <a16:creationId xmlns:a16="http://schemas.microsoft.com/office/drawing/2014/main" id="{DA0A012D-AE79-4A41-858B-87DB99D6B3FE}"/>
              </a:ext>
            </a:extLst>
          </p:cNvPr>
          <p:cNvCxnSpPr/>
          <p:nvPr/>
        </p:nvCxnSpPr>
        <p:spPr>
          <a:xfrm>
            <a:off x="2270759" y="2307989"/>
            <a:ext cx="0" cy="1143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F4E6621-CE31-42B4-83F7-1C5DDDAF4FA6}"/>
              </a:ext>
            </a:extLst>
          </p:cNvPr>
          <p:cNvCxnSpPr/>
          <p:nvPr/>
        </p:nvCxnSpPr>
        <p:spPr>
          <a:xfrm>
            <a:off x="4556759" y="2307989"/>
            <a:ext cx="0" cy="1143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4642C74-8B6B-4FB1-89D9-B016433F2055}"/>
              </a:ext>
            </a:extLst>
          </p:cNvPr>
          <p:cNvCxnSpPr/>
          <p:nvPr/>
        </p:nvCxnSpPr>
        <p:spPr>
          <a:xfrm>
            <a:off x="6842759" y="2307989"/>
            <a:ext cx="0" cy="1143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EE7A0DAF-A4EC-4F1D-AE0F-E97BBBEC300D}"/>
              </a:ext>
            </a:extLst>
          </p:cNvPr>
          <p:cNvGrpSpPr/>
          <p:nvPr/>
        </p:nvGrpSpPr>
        <p:grpSpPr>
          <a:xfrm>
            <a:off x="70906" y="2064280"/>
            <a:ext cx="2113705" cy="1647987"/>
            <a:chOff x="70906" y="2262388"/>
            <a:chExt cx="2113705" cy="1647987"/>
          </a:xfrm>
        </p:grpSpPr>
        <p:pic>
          <p:nvPicPr>
            <p:cNvPr id="26" name="图片 25">
              <a:extLst>
                <a:ext uri="{FF2B5EF4-FFF2-40B4-BE49-F238E27FC236}">
                  <a16:creationId xmlns:a16="http://schemas.microsoft.com/office/drawing/2014/main" id="{C82C13C7-C6BB-448D-84BF-13FE473F4AB5}"/>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93759" y="2262388"/>
              <a:ext cx="468000" cy="468000"/>
            </a:xfrm>
            <a:prstGeom prst="rect">
              <a:avLst/>
            </a:prstGeom>
          </p:spPr>
        </p:pic>
        <p:sp>
          <p:nvSpPr>
            <p:cNvPr id="31" name="文本框 30">
              <a:extLst>
                <a:ext uri="{FF2B5EF4-FFF2-40B4-BE49-F238E27FC236}">
                  <a16:creationId xmlns:a16="http://schemas.microsoft.com/office/drawing/2014/main" id="{5FA73FAE-8BF8-4103-8655-00371254DEA8}"/>
                </a:ext>
              </a:extLst>
            </p:cNvPr>
            <p:cNvSpPr txBox="1"/>
            <p:nvPr/>
          </p:nvSpPr>
          <p:spPr>
            <a:xfrm>
              <a:off x="365769" y="2890823"/>
              <a:ext cx="1523980" cy="328936"/>
            </a:xfrm>
            <a:prstGeom prst="rect">
              <a:avLst/>
            </a:prstGeom>
            <a:noFill/>
          </p:spPr>
          <p:txBody>
            <a:bodyPr wrap="square" rtlCol="0">
              <a:spAutoFit/>
            </a:bodyPr>
            <a:lstStyle/>
            <a:p>
              <a:pPr algn="ctr">
                <a:lnSpc>
                  <a:spcPct val="120000"/>
                </a:lnSpc>
              </a:pP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版式文件</a:t>
              </a:r>
              <a:endParaRPr lang="en-US" altLang="zh-CN"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BFAE2F29-DD81-4EEF-B48A-F14E1883FAD6}"/>
                </a:ext>
              </a:extLst>
            </p:cNvPr>
            <p:cNvSpPr/>
            <p:nvPr/>
          </p:nvSpPr>
          <p:spPr>
            <a:xfrm>
              <a:off x="70906" y="3277894"/>
              <a:ext cx="2113705" cy="632481"/>
            </a:xfrm>
            <a:prstGeom prst="rect">
              <a:avLst/>
            </a:prstGeom>
          </p:spPr>
          <p:txBody>
            <a:bodyPr wrap="square">
              <a:spAutoFit/>
            </a:bodyPr>
            <a:lstStyle/>
            <a:p>
              <a:pPr lvl="0" algn="ctr">
                <a:lnSpc>
                  <a:spcPct val="130000"/>
                </a:lnSpc>
              </a:pPr>
              <a:r>
                <a:rPr lang="zh-CN" altLang="en-US" sz="900" dirty="0">
                  <a:solidFill>
                    <a:prstClr val="white"/>
                  </a:solidFill>
                  <a:latin typeface="微软雅黑" panose="020B0503020204020204" pitchFamily="34" charset="-122"/>
                  <a:ea typeface="微软雅黑" panose="020B0503020204020204" pitchFamily="34" charset="-122"/>
                </a:rPr>
                <a:t>具备</a:t>
              </a:r>
              <a:endParaRPr lang="en-US" altLang="zh-CN" sz="900" dirty="0">
                <a:solidFill>
                  <a:prstClr val="white"/>
                </a:solidFill>
                <a:latin typeface="微软雅黑" panose="020B0503020204020204" pitchFamily="34" charset="-122"/>
                <a:ea typeface="微软雅黑" panose="020B0503020204020204" pitchFamily="34" charset="-122"/>
              </a:endParaRPr>
            </a:p>
            <a:p>
              <a:pPr lvl="0" algn="ctr">
                <a:lnSpc>
                  <a:spcPct val="130000"/>
                </a:lnSpc>
              </a:pPr>
              <a:r>
                <a:rPr lang="zh-CN" altLang="en-US" sz="900" dirty="0">
                  <a:solidFill>
                    <a:prstClr val="white"/>
                  </a:solidFill>
                  <a:latin typeface="微软雅黑" panose="020B0503020204020204" pitchFamily="34" charset="-122"/>
                  <a:ea typeface="微软雅黑" panose="020B0503020204020204" pitchFamily="34" charset="-122"/>
                </a:rPr>
                <a:t>税单版式文件打印功能</a:t>
              </a:r>
              <a:endParaRPr lang="en-US" altLang="zh-CN" sz="900" dirty="0">
                <a:solidFill>
                  <a:prstClr val="white"/>
                </a:solidFill>
                <a:latin typeface="微软雅黑" panose="020B0503020204020204" pitchFamily="34" charset="-122"/>
                <a:ea typeface="微软雅黑" panose="020B0503020204020204" pitchFamily="34" charset="-122"/>
              </a:endParaRPr>
            </a:p>
            <a:p>
              <a:pPr lvl="0" algn="ctr">
                <a:lnSpc>
                  <a:spcPct val="130000"/>
                </a:lnSpc>
              </a:pPr>
              <a:r>
                <a:rPr lang="zh-CN" altLang="en-US" sz="900" dirty="0">
                  <a:solidFill>
                    <a:prstClr val="white"/>
                  </a:solidFill>
                  <a:latin typeface="微软雅黑" panose="020B0503020204020204" pitchFamily="34" charset="-122"/>
                  <a:ea typeface="微软雅黑" panose="020B0503020204020204" pitchFamily="34" charset="-122"/>
                </a:rPr>
                <a:t>在税单上增加水印和签章显示</a:t>
              </a:r>
              <a:endParaRPr lang="en-US" altLang="zh-CN" sz="900" dirty="0">
                <a:solidFill>
                  <a:prstClr val="white"/>
                </a:solidFill>
                <a:latin typeface="微软雅黑" panose="020B0503020204020204" pitchFamily="34" charset="-122"/>
                <a:ea typeface="微软雅黑" panose="020B0503020204020204" pitchFamily="34" charset="-122"/>
              </a:endParaRPr>
            </a:p>
          </p:txBody>
        </p:sp>
      </p:grpSp>
      <p:grpSp>
        <p:nvGrpSpPr>
          <p:cNvPr id="45" name="组合 44">
            <a:extLst>
              <a:ext uri="{FF2B5EF4-FFF2-40B4-BE49-F238E27FC236}">
                <a16:creationId xmlns:a16="http://schemas.microsoft.com/office/drawing/2014/main" id="{2E7DD756-544E-4859-BECE-50F788D7210D}"/>
              </a:ext>
            </a:extLst>
          </p:cNvPr>
          <p:cNvGrpSpPr/>
          <p:nvPr/>
        </p:nvGrpSpPr>
        <p:grpSpPr>
          <a:xfrm>
            <a:off x="2360318" y="2082281"/>
            <a:ext cx="2113705" cy="1431937"/>
            <a:chOff x="2360318" y="2298388"/>
            <a:chExt cx="2113705" cy="1431937"/>
          </a:xfrm>
        </p:grpSpPr>
        <p:pic>
          <p:nvPicPr>
            <p:cNvPr id="28" name="图片 27">
              <a:extLst>
                <a:ext uri="{FF2B5EF4-FFF2-40B4-BE49-F238E27FC236}">
                  <a16:creationId xmlns:a16="http://schemas.microsoft.com/office/drawing/2014/main" id="{FC1B56BF-F83A-44CB-9FBB-C41F24EE0309}"/>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3201170" y="2298388"/>
              <a:ext cx="432000" cy="432000"/>
            </a:xfrm>
            <a:prstGeom prst="rect">
              <a:avLst/>
            </a:prstGeom>
          </p:spPr>
        </p:pic>
        <p:sp>
          <p:nvSpPr>
            <p:cNvPr id="34" name="文本框 33">
              <a:extLst>
                <a:ext uri="{FF2B5EF4-FFF2-40B4-BE49-F238E27FC236}">
                  <a16:creationId xmlns:a16="http://schemas.microsoft.com/office/drawing/2014/main" id="{CA2DDEA2-82E2-4435-8AC0-8CD136D8D21D}"/>
                </a:ext>
              </a:extLst>
            </p:cNvPr>
            <p:cNvSpPr txBox="1"/>
            <p:nvPr/>
          </p:nvSpPr>
          <p:spPr>
            <a:xfrm>
              <a:off x="2655180" y="2890823"/>
              <a:ext cx="1523980" cy="328936"/>
            </a:xfrm>
            <a:prstGeom prst="rect">
              <a:avLst/>
            </a:prstGeom>
            <a:noFill/>
          </p:spPr>
          <p:txBody>
            <a:bodyPr wrap="square" rtlCol="0">
              <a:spAutoFit/>
            </a:bodyPr>
            <a:lstStyle/>
            <a:p>
              <a:pPr algn="ctr">
                <a:lnSpc>
                  <a:spcPct val="120000"/>
                </a:lnSpc>
              </a:pP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多种税费</a:t>
              </a:r>
              <a:endParaRPr lang="en-US" altLang="zh-CN"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矩形 36">
              <a:extLst>
                <a:ext uri="{FF2B5EF4-FFF2-40B4-BE49-F238E27FC236}">
                  <a16:creationId xmlns:a16="http://schemas.microsoft.com/office/drawing/2014/main" id="{FB0ED224-DF59-4E86-A655-66AD3FA62A54}"/>
                </a:ext>
              </a:extLst>
            </p:cNvPr>
            <p:cNvSpPr/>
            <p:nvPr/>
          </p:nvSpPr>
          <p:spPr>
            <a:xfrm>
              <a:off x="2360318" y="3277893"/>
              <a:ext cx="2113705" cy="452432"/>
            </a:xfrm>
            <a:prstGeom prst="rect">
              <a:avLst/>
            </a:prstGeom>
          </p:spPr>
          <p:txBody>
            <a:bodyPr wrap="square">
              <a:spAutoFit/>
            </a:bodyPr>
            <a:lstStyle/>
            <a:p>
              <a:pPr lvl="0" algn="ctr">
                <a:lnSpc>
                  <a:spcPct val="130000"/>
                </a:lnSpc>
              </a:pPr>
              <a:r>
                <a:rPr lang="zh-CN" altLang="en-US" sz="900" dirty="0">
                  <a:solidFill>
                    <a:prstClr val="white"/>
                  </a:solidFill>
                  <a:latin typeface="微软雅黑" panose="020B0503020204020204" pitchFamily="34" charset="-122"/>
                  <a:ea typeface="微软雅黑" panose="020B0503020204020204" pitchFamily="34" charset="-122"/>
                </a:rPr>
                <a:t>支持直接支付和汇总担保等方式的多种税费类型的缴纳</a:t>
              </a:r>
              <a:endParaRPr lang="en-US" altLang="zh-CN" sz="900" dirty="0">
                <a:solidFill>
                  <a:prstClr val="white"/>
                </a:solidFill>
                <a:latin typeface="微软雅黑" panose="020B0503020204020204" pitchFamily="34" charset="-122"/>
                <a:ea typeface="微软雅黑" panose="020B0503020204020204" pitchFamily="34" charset="-122"/>
              </a:endParaRPr>
            </a:p>
          </p:txBody>
        </p:sp>
      </p:grpSp>
      <p:grpSp>
        <p:nvGrpSpPr>
          <p:cNvPr id="38" name="组合 37">
            <a:extLst>
              <a:ext uri="{FF2B5EF4-FFF2-40B4-BE49-F238E27FC236}">
                <a16:creationId xmlns:a16="http://schemas.microsoft.com/office/drawing/2014/main" id="{19BE4313-C79E-40B0-A949-17A6606D8340}"/>
              </a:ext>
            </a:extLst>
          </p:cNvPr>
          <p:cNvGrpSpPr>
            <a:grpSpLocks/>
          </p:cNvGrpSpPr>
          <p:nvPr/>
        </p:nvGrpSpPr>
        <p:grpSpPr bwMode="auto">
          <a:xfrm>
            <a:off x="-15242" y="1200150"/>
            <a:ext cx="9159241" cy="457200"/>
            <a:chOff x="0" y="3822700"/>
            <a:chExt cx="9144000" cy="457200"/>
          </a:xfrm>
        </p:grpSpPr>
        <p:sp>
          <p:nvSpPr>
            <p:cNvPr id="39" name="矩形 38">
              <a:extLst>
                <a:ext uri="{FF2B5EF4-FFF2-40B4-BE49-F238E27FC236}">
                  <a16:creationId xmlns:a16="http://schemas.microsoft.com/office/drawing/2014/main" id="{6BB9EF39-FE28-4F5A-B40C-472B2E6A51F3}"/>
                </a:ext>
              </a:extLst>
            </p:cNvPr>
            <p:cNvSpPr/>
            <p:nvPr/>
          </p:nvSpPr>
          <p:spPr>
            <a:xfrm>
              <a:off x="0" y="3822700"/>
              <a:ext cx="9144000" cy="457200"/>
            </a:xfrm>
            <a:prstGeom prst="rect">
              <a:avLst/>
            </a:prstGeom>
            <a:solidFill>
              <a:srgbClr val="FF99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bg1"/>
                </a:solidFill>
              </a:endParaRPr>
            </a:p>
          </p:txBody>
        </p:sp>
        <p:sp>
          <p:nvSpPr>
            <p:cNvPr id="40" name="TextBox 2">
              <a:extLst>
                <a:ext uri="{FF2B5EF4-FFF2-40B4-BE49-F238E27FC236}">
                  <a16:creationId xmlns:a16="http://schemas.microsoft.com/office/drawing/2014/main" id="{8E402518-CF16-4552-9238-F518EC7E2D6B}"/>
                </a:ext>
              </a:extLst>
            </p:cNvPr>
            <p:cNvSpPr txBox="1"/>
            <p:nvPr/>
          </p:nvSpPr>
          <p:spPr>
            <a:xfrm>
              <a:off x="444500" y="3913187"/>
              <a:ext cx="8153400" cy="276225"/>
            </a:xfrm>
            <a:prstGeom prst="rect">
              <a:avLst/>
            </a:prstGeom>
            <a:noFill/>
          </p:spPr>
          <p:txBody>
            <a:bodyPr anchor="ctr">
              <a:spAutoFit/>
            </a:bodyPr>
            <a:lstStyle/>
            <a:p>
              <a:pPr algn="dist" eaLnBrk="1" hangingPunct="1">
                <a:defRPr/>
              </a:pPr>
              <a:r>
                <a:rPr lang="zh-CN" altLang="en-US" sz="1200" spc="-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为保证税收及时足额安全入库，进一步提高通关效率，根据海关对电子支付作业流程的简化要求，进行设计开发</a:t>
              </a:r>
            </a:p>
          </p:txBody>
        </p:sp>
      </p:grpSp>
      <p:sp>
        <p:nvSpPr>
          <p:cNvPr id="41" name="TextBox 12">
            <a:extLst>
              <a:ext uri="{FF2B5EF4-FFF2-40B4-BE49-F238E27FC236}">
                <a16:creationId xmlns:a16="http://schemas.microsoft.com/office/drawing/2014/main" id="{F11CA971-7F56-4151-B26E-56A54326E2A6}"/>
              </a:ext>
            </a:extLst>
          </p:cNvPr>
          <p:cNvSpPr txBox="1"/>
          <p:nvPr/>
        </p:nvSpPr>
        <p:spPr>
          <a:xfrm>
            <a:off x="2825750" y="4248150"/>
            <a:ext cx="3492500" cy="254000"/>
          </a:xfrm>
          <a:prstGeom prst="rect">
            <a:avLst/>
          </a:prstGeom>
          <a:noFill/>
        </p:spPr>
        <p:txBody>
          <a:bodyPr>
            <a:spAutoFit/>
          </a:bodyPr>
          <a:lstStyle/>
          <a:p>
            <a:pPr algn="ctr" eaLnBrk="1" hangingPunct="1">
              <a:defRPr/>
            </a:pPr>
            <a:r>
              <a:rPr lang="en-US" altLang="zh-CN" sz="1050" b="1" dirty="0">
                <a:solidFill>
                  <a:schemeClr val="tx1">
                    <a:lumMod val="65000"/>
                    <a:lumOff val="35000"/>
                  </a:schemeClr>
                </a:solidFill>
                <a:latin typeface="微软雅黑" pitchFamily="34" charset="-122"/>
                <a:ea typeface="微软雅黑" pitchFamily="34" charset="-122"/>
              </a:rPr>
              <a:t>* </a:t>
            </a:r>
            <a:r>
              <a:rPr lang="zh-CN" altLang="en-US" sz="1000" dirty="0">
                <a:solidFill>
                  <a:schemeClr val="tx1">
                    <a:lumMod val="65000"/>
                    <a:lumOff val="35000"/>
                  </a:schemeClr>
                </a:solidFill>
                <a:latin typeface="微软雅黑" pitchFamily="34" charset="-122"/>
                <a:ea typeface="微软雅黑" pitchFamily="34" charset="-122"/>
              </a:rPr>
              <a:t>更多具体内容，在第三部分税费电子支付详解中进行介绍</a:t>
            </a:r>
          </a:p>
        </p:txBody>
      </p:sp>
      <p:grpSp>
        <p:nvGrpSpPr>
          <p:cNvPr id="46" name="组合 45">
            <a:extLst>
              <a:ext uri="{FF2B5EF4-FFF2-40B4-BE49-F238E27FC236}">
                <a16:creationId xmlns:a16="http://schemas.microsoft.com/office/drawing/2014/main" id="{33BB64F6-009C-49DA-B299-9AFB49E040EC}"/>
              </a:ext>
            </a:extLst>
          </p:cNvPr>
          <p:cNvGrpSpPr/>
          <p:nvPr/>
        </p:nvGrpSpPr>
        <p:grpSpPr>
          <a:xfrm>
            <a:off x="4646317" y="2055754"/>
            <a:ext cx="2113705" cy="1287371"/>
            <a:chOff x="4646317" y="2245335"/>
            <a:chExt cx="2113705" cy="1287371"/>
          </a:xfrm>
        </p:grpSpPr>
        <p:pic>
          <p:nvPicPr>
            <p:cNvPr id="30" name="图片 29">
              <a:extLst>
                <a:ext uri="{FF2B5EF4-FFF2-40B4-BE49-F238E27FC236}">
                  <a16:creationId xmlns:a16="http://schemas.microsoft.com/office/drawing/2014/main" id="{5996FCBC-6C40-46D9-939D-6E9FC4BE23DB}"/>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5469169" y="2245335"/>
              <a:ext cx="468000" cy="468000"/>
            </a:xfrm>
            <a:prstGeom prst="rect">
              <a:avLst/>
            </a:prstGeom>
          </p:spPr>
        </p:pic>
        <p:sp>
          <p:nvSpPr>
            <p:cNvPr id="35" name="文本框 34">
              <a:extLst>
                <a:ext uri="{FF2B5EF4-FFF2-40B4-BE49-F238E27FC236}">
                  <a16:creationId xmlns:a16="http://schemas.microsoft.com/office/drawing/2014/main" id="{69E0FE5F-CA00-4C60-8C54-D8007DB91ED3}"/>
                </a:ext>
              </a:extLst>
            </p:cNvPr>
            <p:cNvSpPr txBox="1"/>
            <p:nvPr/>
          </p:nvSpPr>
          <p:spPr>
            <a:xfrm>
              <a:off x="4941179" y="2890823"/>
              <a:ext cx="1523980" cy="328936"/>
            </a:xfrm>
            <a:prstGeom prst="rect">
              <a:avLst/>
            </a:prstGeom>
            <a:noFill/>
          </p:spPr>
          <p:txBody>
            <a:bodyPr wrap="square" rtlCol="0">
              <a:spAutoFit/>
            </a:bodyPr>
            <a:lstStyle/>
            <a:p>
              <a:pPr algn="ctr">
                <a:lnSpc>
                  <a:spcPct val="120000"/>
                </a:lnSpc>
              </a:pP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权限管理</a:t>
              </a:r>
              <a:endParaRPr lang="en-US" altLang="zh-CN"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3" name="矩形 42">
              <a:extLst>
                <a:ext uri="{FF2B5EF4-FFF2-40B4-BE49-F238E27FC236}">
                  <a16:creationId xmlns:a16="http://schemas.microsoft.com/office/drawing/2014/main" id="{ABA94FBB-41D6-4EBF-A614-AF8C837AB447}"/>
                </a:ext>
              </a:extLst>
            </p:cNvPr>
            <p:cNvSpPr/>
            <p:nvPr/>
          </p:nvSpPr>
          <p:spPr>
            <a:xfrm>
              <a:off x="4646317" y="3277893"/>
              <a:ext cx="2113705" cy="254813"/>
            </a:xfrm>
            <a:prstGeom prst="rect">
              <a:avLst/>
            </a:prstGeom>
          </p:spPr>
          <p:txBody>
            <a:bodyPr wrap="square">
              <a:spAutoFit/>
            </a:bodyPr>
            <a:lstStyle/>
            <a:p>
              <a:pPr lvl="0" algn="ctr">
                <a:lnSpc>
                  <a:spcPct val="130000"/>
                </a:lnSpc>
              </a:pPr>
              <a:r>
                <a:rPr lang="zh-CN" altLang="en-US" sz="900" dirty="0">
                  <a:solidFill>
                    <a:prstClr val="white"/>
                  </a:solidFill>
                  <a:latin typeface="微软雅黑" panose="020B0503020204020204" pitchFamily="34" charset="-122"/>
                  <a:ea typeface="微软雅黑" panose="020B0503020204020204" pitchFamily="34" charset="-122"/>
                </a:rPr>
                <a:t>根据组织结构设置操作员权限</a:t>
              </a:r>
              <a:endParaRPr lang="en-US" altLang="zh-CN" sz="900" dirty="0">
                <a:solidFill>
                  <a:prstClr val="white"/>
                </a:solidFill>
                <a:latin typeface="微软雅黑" panose="020B0503020204020204" pitchFamily="34" charset="-122"/>
                <a:ea typeface="微软雅黑" panose="020B0503020204020204" pitchFamily="34" charset="-122"/>
              </a:endParaRPr>
            </a:p>
          </p:txBody>
        </p:sp>
      </p:grpSp>
      <p:grpSp>
        <p:nvGrpSpPr>
          <p:cNvPr id="48" name="组合 47">
            <a:extLst>
              <a:ext uri="{FF2B5EF4-FFF2-40B4-BE49-F238E27FC236}">
                <a16:creationId xmlns:a16="http://schemas.microsoft.com/office/drawing/2014/main" id="{7DDBF30C-76FE-4E44-A91B-74418EE01AF6}"/>
              </a:ext>
            </a:extLst>
          </p:cNvPr>
          <p:cNvGrpSpPr/>
          <p:nvPr/>
        </p:nvGrpSpPr>
        <p:grpSpPr>
          <a:xfrm>
            <a:off x="6932316" y="2046281"/>
            <a:ext cx="2024041" cy="1683986"/>
            <a:chOff x="6932316" y="2073988"/>
            <a:chExt cx="2024041" cy="1683986"/>
          </a:xfrm>
        </p:grpSpPr>
        <p:pic>
          <p:nvPicPr>
            <p:cNvPr id="24" name="图片 23">
              <a:extLst>
                <a:ext uri="{FF2B5EF4-FFF2-40B4-BE49-F238E27FC236}">
                  <a16:creationId xmlns:a16="http://schemas.microsoft.com/office/drawing/2014/main" id="{744193E6-6EA9-4372-A36F-8650DA85BFA1}"/>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rot="2700000">
              <a:off x="7688690" y="2073988"/>
              <a:ext cx="540000" cy="540000"/>
            </a:xfrm>
            <a:prstGeom prst="rect">
              <a:avLst/>
            </a:prstGeom>
          </p:spPr>
        </p:pic>
        <p:sp>
          <p:nvSpPr>
            <p:cNvPr id="36" name="文本框 35">
              <a:extLst>
                <a:ext uri="{FF2B5EF4-FFF2-40B4-BE49-F238E27FC236}">
                  <a16:creationId xmlns:a16="http://schemas.microsoft.com/office/drawing/2014/main" id="{4E08774A-BEE1-47FE-A355-E98908CD3E8F}"/>
                </a:ext>
              </a:extLst>
            </p:cNvPr>
            <p:cNvSpPr txBox="1"/>
            <p:nvPr/>
          </p:nvSpPr>
          <p:spPr>
            <a:xfrm>
              <a:off x="7196700" y="2738423"/>
              <a:ext cx="1523980" cy="328936"/>
            </a:xfrm>
            <a:prstGeom prst="rect">
              <a:avLst/>
            </a:prstGeom>
            <a:noFill/>
          </p:spPr>
          <p:txBody>
            <a:bodyPr wrap="square" rtlCol="0">
              <a:spAutoFit/>
            </a:bodyPr>
            <a:lstStyle/>
            <a:p>
              <a:pPr algn="ctr">
                <a:lnSpc>
                  <a:spcPct val="120000"/>
                </a:lnSpc>
              </a:pP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支付清算</a:t>
              </a:r>
              <a:endParaRPr lang="en-US" altLang="zh-CN"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id="{75FB4C7E-8580-4980-BA5E-02E036036CB8}"/>
                </a:ext>
              </a:extLst>
            </p:cNvPr>
            <p:cNvSpPr/>
            <p:nvPr/>
          </p:nvSpPr>
          <p:spPr>
            <a:xfrm>
              <a:off x="6932316" y="3125493"/>
              <a:ext cx="2024041" cy="632481"/>
            </a:xfrm>
            <a:prstGeom prst="rect">
              <a:avLst/>
            </a:prstGeom>
          </p:spPr>
          <p:txBody>
            <a:bodyPr wrap="square">
              <a:spAutoFit/>
            </a:bodyPr>
            <a:lstStyle/>
            <a:p>
              <a:pPr lvl="0" algn="ctr">
                <a:lnSpc>
                  <a:spcPct val="130000"/>
                </a:lnSpc>
              </a:pPr>
              <a:r>
                <a:rPr lang="zh-CN" altLang="en-US" sz="900" dirty="0">
                  <a:solidFill>
                    <a:prstClr val="white"/>
                  </a:solidFill>
                  <a:latin typeface="微软雅黑" panose="020B0503020204020204" pitchFamily="34" charset="-122"/>
                  <a:ea typeface="微软雅黑" panose="020B0503020204020204" pitchFamily="34" charset="-122"/>
                </a:rPr>
                <a:t>实现支付与清算功能的统一，通过国库</a:t>
              </a:r>
              <a:r>
                <a:rPr lang="en-US" altLang="zh-CN" sz="900" dirty="0">
                  <a:solidFill>
                    <a:prstClr val="white"/>
                  </a:solidFill>
                  <a:latin typeface="微软雅黑" panose="020B0503020204020204" pitchFamily="34" charset="-122"/>
                  <a:ea typeface="微软雅黑" panose="020B0503020204020204" pitchFamily="34" charset="-122"/>
                </a:rPr>
                <a:t>TIPS</a:t>
              </a:r>
              <a:r>
                <a:rPr lang="zh-CN" altLang="en-US" sz="900" dirty="0">
                  <a:solidFill>
                    <a:prstClr val="white"/>
                  </a:solidFill>
                  <a:latin typeface="微软雅黑" panose="020B0503020204020204" pitchFamily="34" charset="-122"/>
                  <a:ea typeface="微软雅黑" panose="020B0503020204020204" pitchFamily="34" charset="-122"/>
                </a:rPr>
                <a:t>系统完成扣款和资金入库等项工作。</a:t>
              </a:r>
              <a:endParaRPr lang="en-US" altLang="zh-CN" sz="900" dirty="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0586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prstClr val="black"/>
                </a:solidFill>
                <a:latin typeface="微软雅黑" pitchFamily="34" charset="-122"/>
                <a:ea typeface="微软雅黑" pitchFamily="34" charset="-122"/>
              </a:rPr>
              <a:t>税费电子支付要点</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lang="zh-CN" altLang="en-US" dirty="0">
                <a:solidFill>
                  <a:prstClr val="black">
                    <a:lumMod val="65000"/>
                    <a:lumOff val="35000"/>
                  </a:prstClr>
                </a:solidFill>
                <a:latin typeface="微软雅黑" pitchFamily="34" charset="-122"/>
                <a:ea typeface="微软雅黑" pitchFamily="34" charset="-122"/>
              </a:rPr>
              <a:t>必要准备工作</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grpSp>
        <p:nvGrpSpPr>
          <p:cNvPr id="70" name="组合 69">
            <a:extLst>
              <a:ext uri="{FF2B5EF4-FFF2-40B4-BE49-F238E27FC236}">
                <a16:creationId xmlns:a16="http://schemas.microsoft.com/office/drawing/2014/main" id="{B4A4C303-58C9-4EA6-84BF-5EE5580D05FF}"/>
              </a:ext>
            </a:extLst>
          </p:cNvPr>
          <p:cNvGrpSpPr/>
          <p:nvPr/>
        </p:nvGrpSpPr>
        <p:grpSpPr>
          <a:xfrm>
            <a:off x="3274516" y="1174796"/>
            <a:ext cx="2086262" cy="1921828"/>
            <a:chOff x="3595075" y="1066293"/>
            <a:chExt cx="2086262" cy="1921828"/>
          </a:xfrm>
        </p:grpSpPr>
        <p:sp>
          <p:nvSpPr>
            <p:cNvPr id="44" name="椭圆形标注 16">
              <a:extLst>
                <a:ext uri="{FF2B5EF4-FFF2-40B4-BE49-F238E27FC236}">
                  <a16:creationId xmlns:a16="http://schemas.microsoft.com/office/drawing/2014/main" id="{9FA4E6DF-475B-446C-B5F2-464932F108E9}"/>
                </a:ext>
              </a:extLst>
            </p:cNvPr>
            <p:cNvSpPr/>
            <p:nvPr/>
          </p:nvSpPr>
          <p:spPr>
            <a:xfrm rot="12403288">
              <a:off x="4244832" y="1579497"/>
              <a:ext cx="1436505" cy="1408624"/>
            </a:xfrm>
            <a:prstGeom prst="wedgeEllipseCallout">
              <a:avLst>
                <a:gd name="adj1" fmla="val -17948"/>
                <a:gd name="adj2" fmla="val 60430"/>
              </a:avLst>
            </a:prstGeom>
            <a:gradFill flip="none" rotWithShape="1">
              <a:gsLst>
                <a:gs pos="100000">
                  <a:schemeClr val="accent4">
                    <a:lumMod val="75000"/>
                  </a:schemeClr>
                </a:gs>
                <a:gs pos="0">
                  <a:schemeClr val="accent4"/>
                </a:gs>
                <a:gs pos="58000">
                  <a:schemeClr val="accent4">
                    <a:lumMod val="60000"/>
                    <a:lumOff val="40000"/>
                  </a:schemeClr>
                </a:gs>
              </a:gsLst>
              <a:lin ang="5400000" scaled="1"/>
              <a:tileRect/>
            </a:gradFill>
            <a:ln w="25400" cap="flat" cmpd="sng" algn="ctr">
              <a:solidFill>
                <a:schemeClr val="accent4">
                  <a:lumMod val="40000"/>
                  <a:lumOff val="60000"/>
                </a:schemeClr>
              </a:solidFill>
              <a:prstDash val="solid"/>
            </a:ln>
            <a:effectLst>
              <a:outerShdw blurRad="368300" dist="127000" algn="l" rotWithShape="0">
                <a:prstClr val="black">
                  <a:alpha val="37000"/>
                </a:prstClr>
              </a:outerShdw>
            </a:effectLst>
          </p:spPr>
          <p:txBody>
            <a:bodyPr rtlCol="0" anchor="ctr"/>
            <a:lstStyle/>
            <a:p>
              <a:pPr algn="ctr" eaLnBrk="1" fontAlgn="auto" hangingPunct="1">
                <a:spcBef>
                  <a:spcPts val="0"/>
                </a:spcBef>
                <a:spcAft>
                  <a:spcPts val="0"/>
                </a:spcAft>
                <a:defRPr/>
              </a:pPr>
              <a:endParaRPr lang="en-US" kern="0">
                <a:solidFill>
                  <a:sysClr val="window" lastClr="FFFFFF"/>
                </a:solidFill>
                <a:latin typeface="Calibri"/>
                <a:ea typeface="宋体"/>
              </a:endParaRPr>
            </a:p>
          </p:txBody>
        </p:sp>
        <p:sp>
          <p:nvSpPr>
            <p:cNvPr id="47" name="椭圆形标注 7">
              <a:extLst>
                <a:ext uri="{FF2B5EF4-FFF2-40B4-BE49-F238E27FC236}">
                  <a16:creationId xmlns:a16="http://schemas.microsoft.com/office/drawing/2014/main" id="{1E56BAD1-D318-499E-BF09-50B3D1BA1A4C}"/>
                </a:ext>
              </a:extLst>
            </p:cNvPr>
            <p:cNvSpPr/>
            <p:nvPr/>
          </p:nvSpPr>
          <p:spPr>
            <a:xfrm rot="8834235">
              <a:off x="3595075" y="1066293"/>
              <a:ext cx="1436592" cy="1378100"/>
            </a:xfrm>
            <a:custGeom>
              <a:avLst/>
              <a:gdLst/>
              <a:ahLst/>
              <a:cxnLst/>
              <a:rect l="l" t="t" r="r" b="b"/>
              <a:pathLst>
                <a:path w="3017555" h="2894694">
                  <a:moveTo>
                    <a:pt x="626165" y="2505988"/>
                  </a:moveTo>
                  <a:cubicBezTo>
                    <a:pt x="442424" y="2376196"/>
                    <a:pt x="286186" y="2204110"/>
                    <a:pt x="174234" y="1995852"/>
                  </a:cubicBezTo>
                  <a:cubicBezTo>
                    <a:pt x="-176271" y="1343825"/>
                    <a:pt x="17611" y="544010"/>
                    <a:pt x="616095" y="115093"/>
                  </a:cubicBezTo>
                  <a:cubicBezTo>
                    <a:pt x="971768" y="309258"/>
                    <a:pt x="1400055" y="358479"/>
                    <a:pt x="1804090" y="220624"/>
                  </a:cubicBezTo>
                  <a:cubicBezTo>
                    <a:pt x="1956157" y="168740"/>
                    <a:pt x="2094308" y="93950"/>
                    <a:pt x="2215033" y="0"/>
                  </a:cubicBezTo>
                  <a:cubicBezTo>
                    <a:pt x="2390865" y="89726"/>
                    <a:pt x="2550148" y="215962"/>
                    <a:pt x="2681809" y="375562"/>
                  </a:cubicBezTo>
                  <a:cubicBezTo>
                    <a:pt x="3177382" y="976296"/>
                    <a:pt x="3118030" y="1849829"/>
                    <a:pt x="2545564" y="2380785"/>
                  </a:cubicBezTo>
                  <a:lnTo>
                    <a:pt x="2537262" y="2894694"/>
                  </a:lnTo>
                  <a:lnTo>
                    <a:pt x="2059480" y="2683344"/>
                  </a:lnTo>
                  <a:cubicBezTo>
                    <a:pt x="1567737" y="2872373"/>
                    <a:pt x="1030395" y="2791530"/>
                    <a:pt x="626165" y="2505988"/>
                  </a:cubicBezTo>
                  <a:close/>
                </a:path>
              </a:pathLst>
            </a:custGeom>
            <a:gradFill flip="none" rotWithShape="1">
              <a:gsLst>
                <a:gs pos="100000">
                  <a:schemeClr val="bg2">
                    <a:lumMod val="50000"/>
                  </a:schemeClr>
                </a:gs>
                <a:gs pos="0">
                  <a:schemeClr val="bg2">
                    <a:lumMod val="50000"/>
                  </a:schemeClr>
                </a:gs>
                <a:gs pos="58000">
                  <a:schemeClr val="bg2">
                    <a:lumMod val="75000"/>
                  </a:schemeClr>
                </a:gs>
              </a:gsLst>
              <a:lin ang="18900000" scaled="1"/>
              <a:tileRect/>
            </a:gradFill>
            <a:ln w="25400" cap="flat" cmpd="sng" algn="ctr">
              <a:solidFill>
                <a:srgbClr val="EEECE1">
                  <a:lumMod val="90000"/>
                </a:srgbClr>
              </a:solidFill>
              <a:prstDash val="solid"/>
            </a:ln>
            <a:effectLst>
              <a:outerShdw blurRad="63500" dist="38100" dir="10800000" algn="r" rotWithShape="0">
                <a:prstClr val="black">
                  <a:alpha val="15000"/>
                </a:prstClr>
              </a:outerShdw>
            </a:effectLst>
          </p:spPr>
          <p:txBody>
            <a:bodyPr rtlCol="0" anchor="ctr"/>
            <a:lstStyle/>
            <a:p>
              <a:pPr algn="ctr" eaLnBrk="1" fontAlgn="auto" hangingPunct="1">
                <a:spcBef>
                  <a:spcPts val="0"/>
                </a:spcBef>
                <a:spcAft>
                  <a:spcPts val="0"/>
                </a:spcAft>
                <a:defRPr/>
              </a:pPr>
              <a:endParaRPr lang="en-US" kern="0">
                <a:solidFill>
                  <a:sysClr val="window" lastClr="FFFFFF"/>
                </a:solidFill>
                <a:latin typeface="Calibri"/>
                <a:ea typeface="宋体"/>
              </a:endParaRPr>
            </a:p>
          </p:txBody>
        </p:sp>
        <p:sp>
          <p:nvSpPr>
            <p:cNvPr id="48" name="TextBox 20">
              <a:extLst>
                <a:ext uri="{FF2B5EF4-FFF2-40B4-BE49-F238E27FC236}">
                  <a16:creationId xmlns:a16="http://schemas.microsoft.com/office/drawing/2014/main" id="{F9CCB5BA-67BC-43CF-BC71-63FBEE8EE103}"/>
                </a:ext>
              </a:extLst>
            </p:cNvPr>
            <p:cNvSpPr txBox="1"/>
            <p:nvPr/>
          </p:nvSpPr>
          <p:spPr>
            <a:xfrm>
              <a:off x="3772393" y="1540032"/>
              <a:ext cx="1165304" cy="416268"/>
            </a:xfrm>
            <a:prstGeom prst="rect">
              <a:avLst/>
            </a:prstGeom>
            <a:noFill/>
          </p:spPr>
          <p:txBody>
            <a:bodyPr wrap="square" rtlCol="0">
              <a:spAutoFit/>
            </a:bodyPr>
            <a:lstStyle/>
            <a:p>
              <a:pPr eaLnBrk="1" hangingPunct="1">
                <a:lnSpc>
                  <a:spcPct val="130000"/>
                </a:lnSpc>
                <a:defRPr/>
              </a:pP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rPr>
                <a:t>用户注册</a:t>
              </a:r>
            </a:p>
          </p:txBody>
        </p:sp>
        <p:sp>
          <p:nvSpPr>
            <p:cNvPr id="50" name="TextBox 22">
              <a:extLst>
                <a:ext uri="{FF2B5EF4-FFF2-40B4-BE49-F238E27FC236}">
                  <a16:creationId xmlns:a16="http://schemas.microsoft.com/office/drawing/2014/main" id="{F7DA6E5A-DB84-4EC9-9BEC-E2C8D3095DB0}"/>
                </a:ext>
              </a:extLst>
            </p:cNvPr>
            <p:cNvSpPr txBox="1"/>
            <p:nvPr/>
          </p:nvSpPr>
          <p:spPr>
            <a:xfrm>
              <a:off x="4656498" y="2158447"/>
              <a:ext cx="901291" cy="727892"/>
            </a:xfrm>
            <a:prstGeom prst="rect">
              <a:avLst/>
            </a:prstGeom>
            <a:noFill/>
          </p:spPr>
          <p:txBody>
            <a:bodyPr wrap="square" rtlCol="0">
              <a:spAutoFit/>
            </a:bodyPr>
            <a:lstStyle/>
            <a:p>
              <a:pPr algn="ctr" eaLnBrk="1" hangingPunct="1">
                <a:lnSpc>
                  <a:spcPct val="120000"/>
                </a:lnSpc>
                <a:defRPr/>
              </a:pP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rPr>
                <a:t>办理</a:t>
              </a:r>
              <a:endParaRPr lang="en-US" altLang="zh-CN"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endParaRPr>
            </a:p>
            <a:p>
              <a:pPr algn="ctr" eaLnBrk="1" hangingPunct="1">
                <a:lnSpc>
                  <a:spcPct val="120000"/>
                </a:lnSpc>
                <a:defRPr/>
              </a:pP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a typeface="微软雅黑" pitchFamily="34" charset="-122"/>
                </a:rPr>
                <a:t>卡介质</a:t>
              </a:r>
            </a:p>
          </p:txBody>
        </p:sp>
      </p:grpSp>
      <p:grpSp>
        <p:nvGrpSpPr>
          <p:cNvPr id="74" name="组合 73">
            <a:extLst>
              <a:ext uri="{FF2B5EF4-FFF2-40B4-BE49-F238E27FC236}">
                <a16:creationId xmlns:a16="http://schemas.microsoft.com/office/drawing/2014/main" id="{B8595EA0-AE82-45DB-80B9-83F8D6B8D117}"/>
              </a:ext>
            </a:extLst>
          </p:cNvPr>
          <p:cNvGrpSpPr/>
          <p:nvPr/>
        </p:nvGrpSpPr>
        <p:grpSpPr>
          <a:xfrm>
            <a:off x="693420" y="1174796"/>
            <a:ext cx="2202985" cy="1628688"/>
            <a:chOff x="693420" y="1174796"/>
            <a:chExt cx="2202985" cy="1628688"/>
          </a:xfrm>
        </p:grpSpPr>
        <p:sp>
          <p:nvSpPr>
            <p:cNvPr id="59" name="TextBox 28">
              <a:extLst>
                <a:ext uri="{FF2B5EF4-FFF2-40B4-BE49-F238E27FC236}">
                  <a16:creationId xmlns:a16="http://schemas.microsoft.com/office/drawing/2014/main" id="{A7B6A7D3-4B3C-45D9-B523-D6E3893A6825}"/>
                </a:ext>
              </a:extLst>
            </p:cNvPr>
            <p:cNvSpPr txBox="1"/>
            <p:nvPr/>
          </p:nvSpPr>
          <p:spPr>
            <a:xfrm>
              <a:off x="739140" y="1809558"/>
              <a:ext cx="2157265" cy="993926"/>
            </a:xfrm>
            <a:prstGeom prst="rect">
              <a:avLst/>
            </a:prstGeom>
            <a:noFill/>
          </p:spPr>
          <p:txBody>
            <a:bodyPr wrap="square" rtlCol="0">
              <a:spAutoFit/>
            </a:bodyPr>
            <a:lstStyle/>
            <a:p>
              <a:pPr eaLnBrk="1" hangingPunct="1">
                <a:lnSpc>
                  <a:spcPct val="150000"/>
                </a:lnSpc>
              </a:pPr>
              <a:r>
                <a:rPr lang="zh-CN" altLang="en-US" sz="800" dirty="0">
                  <a:solidFill>
                    <a:schemeClr val="tx1">
                      <a:lumMod val="65000"/>
                      <a:lumOff val="35000"/>
                    </a:schemeClr>
                  </a:solidFill>
                  <a:latin typeface="微软雅黑" pitchFamily="34" charset="-122"/>
                  <a:ea typeface="微软雅黑" pitchFamily="34" charset="-122"/>
                </a:rPr>
                <a:t>“单一窗口”标准版用户注册：</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创建用户名</a:t>
              </a:r>
              <a:r>
                <a:rPr lang="en-US" altLang="zh-CN" sz="800" dirty="0">
                  <a:solidFill>
                    <a:schemeClr val="tx1">
                      <a:lumMod val="65000"/>
                      <a:lumOff val="35000"/>
                    </a:schemeClr>
                  </a:solidFill>
                  <a:latin typeface="微软雅黑" pitchFamily="34" charset="-122"/>
                  <a:ea typeface="微软雅黑" pitchFamily="34" charset="-122"/>
                </a:rPr>
                <a:t>/</a:t>
              </a:r>
              <a:r>
                <a:rPr lang="zh-CN" altLang="en-US" sz="800" dirty="0">
                  <a:solidFill>
                    <a:schemeClr val="tx1">
                      <a:lumMod val="65000"/>
                      <a:lumOff val="35000"/>
                    </a:schemeClr>
                  </a:solidFill>
                  <a:latin typeface="微软雅黑" pitchFamily="34" charset="-122"/>
                  <a:ea typeface="微软雅黑" pitchFamily="34" charset="-122"/>
                </a:rPr>
                <a:t>密码</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法人或自然人基本资料、手机号码等</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保存企业已备案好的资质信息</a:t>
              </a:r>
              <a:endParaRPr lang="en-US" altLang="zh-CN" sz="800" dirty="0">
                <a:solidFill>
                  <a:schemeClr val="tx1">
                    <a:lumMod val="65000"/>
                    <a:lumOff val="35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65000"/>
                      <a:lumOff val="35000"/>
                    </a:schemeClr>
                  </a:solidFill>
                  <a:latin typeface="微软雅黑" pitchFamily="34" charset="-122"/>
                  <a:ea typeface="微软雅黑" pitchFamily="34" charset="-122"/>
                </a:rPr>
                <a:t>账户信息维护</a:t>
              </a:r>
              <a:endParaRPr lang="en-US" altLang="zh-CN" sz="800" dirty="0">
                <a:solidFill>
                  <a:schemeClr val="tx1">
                    <a:lumMod val="65000"/>
                    <a:lumOff val="35000"/>
                  </a:schemeClr>
                </a:solidFill>
                <a:latin typeface="微软雅黑" pitchFamily="34" charset="-122"/>
                <a:ea typeface="微软雅黑" pitchFamily="34" charset="-122"/>
              </a:endParaRPr>
            </a:p>
          </p:txBody>
        </p:sp>
        <p:grpSp>
          <p:nvGrpSpPr>
            <p:cNvPr id="73" name="组合 72">
              <a:extLst>
                <a:ext uri="{FF2B5EF4-FFF2-40B4-BE49-F238E27FC236}">
                  <a16:creationId xmlns:a16="http://schemas.microsoft.com/office/drawing/2014/main" id="{CC61C986-94C9-41C9-85C8-F8E6FE4F48F8}"/>
                </a:ext>
              </a:extLst>
            </p:cNvPr>
            <p:cNvGrpSpPr/>
            <p:nvPr/>
          </p:nvGrpSpPr>
          <p:grpSpPr>
            <a:xfrm>
              <a:off x="693420" y="1174796"/>
              <a:ext cx="2006040" cy="471728"/>
              <a:chOff x="693420" y="1174796"/>
              <a:chExt cx="2006040" cy="471728"/>
            </a:xfrm>
          </p:grpSpPr>
          <p:sp>
            <p:nvSpPr>
              <p:cNvPr id="57" name="TextBox 11">
                <a:extLst>
                  <a:ext uri="{FF2B5EF4-FFF2-40B4-BE49-F238E27FC236}">
                    <a16:creationId xmlns:a16="http://schemas.microsoft.com/office/drawing/2014/main" id="{EECAE978-A23F-4F33-BC4C-800554243684}"/>
                  </a:ext>
                </a:extLst>
              </p:cNvPr>
              <p:cNvSpPr txBox="1">
                <a:spLocks noChangeArrowheads="1"/>
              </p:cNvSpPr>
              <p:nvPr/>
            </p:nvSpPr>
            <p:spPr bwMode="auto">
              <a:xfrm flipH="1">
                <a:off x="693420" y="1174796"/>
                <a:ext cx="2006040" cy="3693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defRPr/>
                </a:pPr>
                <a:r>
                  <a:rPr lang="en-US" altLang="zh-CN" kern="0" dirty="0">
                    <a:solidFill>
                      <a:schemeClr val="bg2">
                        <a:lumMod val="50000"/>
                      </a:schemeClr>
                    </a:solidFill>
                    <a:latin typeface="微软雅黑" pitchFamily="34" charset="-122"/>
                    <a:ea typeface="微软雅黑" pitchFamily="34" charset="-122"/>
                  </a:rPr>
                  <a:t>1. </a:t>
                </a:r>
                <a:r>
                  <a:rPr lang="zh-CN" altLang="en-US" kern="0" dirty="0">
                    <a:solidFill>
                      <a:schemeClr val="bg2">
                        <a:lumMod val="50000"/>
                      </a:schemeClr>
                    </a:solidFill>
                    <a:latin typeface="微软雅黑" pitchFamily="34" charset="-122"/>
                    <a:ea typeface="微软雅黑" pitchFamily="34" charset="-122"/>
                  </a:rPr>
                  <a:t>用户</a:t>
                </a:r>
                <a:r>
                  <a:rPr lang="en-US" altLang="zh-CN" sz="1400" kern="0" dirty="0">
                    <a:solidFill>
                      <a:schemeClr val="bg2">
                        <a:lumMod val="50000"/>
                      </a:schemeClr>
                    </a:solidFill>
                    <a:latin typeface="微软雅黑" pitchFamily="34" charset="-122"/>
                    <a:ea typeface="微软雅黑" pitchFamily="34" charset="-122"/>
                  </a:rPr>
                  <a:t>(</a:t>
                </a:r>
                <a:r>
                  <a:rPr lang="zh-CN" altLang="en-US" sz="1400" kern="0" dirty="0">
                    <a:solidFill>
                      <a:schemeClr val="bg2">
                        <a:lumMod val="50000"/>
                      </a:schemeClr>
                    </a:solidFill>
                    <a:latin typeface="微软雅黑" pitchFamily="34" charset="-122"/>
                    <a:ea typeface="微软雅黑" pitchFamily="34" charset="-122"/>
                  </a:rPr>
                  <a:t>注册</a:t>
                </a:r>
                <a:r>
                  <a:rPr lang="en-US" altLang="zh-CN" sz="1400" kern="0" dirty="0">
                    <a:solidFill>
                      <a:schemeClr val="bg2">
                        <a:lumMod val="50000"/>
                      </a:schemeClr>
                    </a:solidFill>
                    <a:latin typeface="微软雅黑" pitchFamily="34" charset="-122"/>
                    <a:ea typeface="微软雅黑" pitchFamily="34" charset="-122"/>
                  </a:rPr>
                  <a:t>)</a:t>
                </a:r>
                <a:r>
                  <a:rPr lang="zh-CN" altLang="en-US" kern="0" dirty="0">
                    <a:solidFill>
                      <a:schemeClr val="bg2">
                        <a:lumMod val="50000"/>
                      </a:schemeClr>
                    </a:solidFill>
                    <a:latin typeface="微软雅黑" pitchFamily="34" charset="-122"/>
                    <a:ea typeface="微软雅黑" pitchFamily="34" charset="-122"/>
                  </a:rPr>
                  <a:t>管理</a:t>
                </a:r>
                <a:endParaRPr lang="en-US" altLang="zh-CN" kern="0" dirty="0">
                  <a:solidFill>
                    <a:schemeClr val="bg2">
                      <a:lumMod val="50000"/>
                    </a:schemeClr>
                  </a:solidFill>
                  <a:latin typeface="微软雅黑" pitchFamily="34" charset="-122"/>
                  <a:ea typeface="微软雅黑" pitchFamily="34" charset="-122"/>
                </a:endParaRPr>
              </a:p>
            </p:txBody>
          </p:sp>
          <p:cxnSp>
            <p:nvCxnSpPr>
              <p:cNvPr id="6" name="直接连接符 5">
                <a:extLst>
                  <a:ext uri="{FF2B5EF4-FFF2-40B4-BE49-F238E27FC236}">
                    <a16:creationId xmlns:a16="http://schemas.microsoft.com/office/drawing/2014/main" id="{191623B6-5659-4F32-802C-21C4C2598ACF}"/>
                  </a:ext>
                </a:extLst>
              </p:cNvPr>
              <p:cNvCxnSpPr/>
              <p:nvPr/>
            </p:nvCxnSpPr>
            <p:spPr>
              <a:xfrm>
                <a:off x="898610" y="1646524"/>
                <a:ext cx="54000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7" name="组合 76">
            <a:extLst>
              <a:ext uri="{FF2B5EF4-FFF2-40B4-BE49-F238E27FC236}">
                <a16:creationId xmlns:a16="http://schemas.microsoft.com/office/drawing/2014/main" id="{5547F3E3-0BE0-4B40-B656-31CEEEC970E5}"/>
              </a:ext>
            </a:extLst>
          </p:cNvPr>
          <p:cNvGrpSpPr/>
          <p:nvPr/>
        </p:nvGrpSpPr>
        <p:grpSpPr>
          <a:xfrm>
            <a:off x="6072335" y="1809750"/>
            <a:ext cx="2157265" cy="1650425"/>
            <a:chOff x="739140" y="1174796"/>
            <a:chExt cx="2157265" cy="1650425"/>
          </a:xfrm>
        </p:grpSpPr>
        <p:sp>
          <p:nvSpPr>
            <p:cNvPr id="78" name="TextBox 28">
              <a:extLst>
                <a:ext uri="{FF2B5EF4-FFF2-40B4-BE49-F238E27FC236}">
                  <a16:creationId xmlns:a16="http://schemas.microsoft.com/office/drawing/2014/main" id="{EF7B3946-00F7-41A0-B0CC-13DF61C50BF1}"/>
                </a:ext>
              </a:extLst>
            </p:cNvPr>
            <p:cNvSpPr txBox="1"/>
            <p:nvPr/>
          </p:nvSpPr>
          <p:spPr>
            <a:xfrm>
              <a:off x="739140" y="1809558"/>
              <a:ext cx="2157265" cy="1015663"/>
            </a:xfrm>
            <a:prstGeom prst="rect">
              <a:avLst/>
            </a:prstGeom>
            <a:noFill/>
          </p:spPr>
          <p:txBody>
            <a:bodyPr wrap="square" rtlCol="0">
              <a:spAutoFit/>
            </a:bodyPr>
            <a:lstStyle/>
            <a:p>
              <a:pPr eaLnBrk="1" hangingPunct="1">
                <a:lnSpc>
                  <a:spcPct val="150000"/>
                </a:lnSpc>
              </a:pPr>
              <a:r>
                <a:rPr lang="zh-CN" altLang="en-US" sz="800" dirty="0">
                  <a:solidFill>
                    <a:schemeClr val="tx1">
                      <a:lumMod val="50000"/>
                      <a:lumOff val="50000"/>
                    </a:schemeClr>
                  </a:solidFill>
                  <a:latin typeface="微软雅黑" pitchFamily="34" charset="-122"/>
                  <a:ea typeface="微软雅黑" pitchFamily="34" charset="-122"/>
                </a:rPr>
                <a:t>办理新税费电子支付所需的卡介质：</a:t>
              </a:r>
              <a:endParaRPr lang="en-US" altLang="zh-CN" sz="800" dirty="0">
                <a:solidFill>
                  <a:schemeClr val="tx1">
                    <a:lumMod val="50000"/>
                    <a:lumOff val="50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50000"/>
                      <a:lumOff val="50000"/>
                    </a:schemeClr>
                  </a:solidFill>
                  <a:latin typeface="微软雅黑" pitchFamily="34" charset="-122"/>
                  <a:ea typeface="微软雅黑" pitchFamily="34" charset="-122"/>
                </a:rPr>
                <a:t>新报关单所需的卡介质</a:t>
              </a:r>
              <a:endParaRPr lang="en-US" altLang="zh-CN" sz="800" dirty="0">
                <a:solidFill>
                  <a:schemeClr val="tx1">
                    <a:lumMod val="50000"/>
                    <a:lumOff val="50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50000"/>
                      <a:lumOff val="50000"/>
                    </a:schemeClr>
                  </a:solidFill>
                  <a:latin typeface="微软雅黑" pitchFamily="34" charset="-122"/>
                  <a:ea typeface="微软雅黑" pitchFamily="34" charset="-122"/>
                </a:rPr>
                <a:t>电子口岸卡介质类型：</a:t>
              </a:r>
              <a:r>
                <a:rPr lang="en-US" altLang="zh-CN" sz="800" dirty="0">
                  <a:solidFill>
                    <a:schemeClr val="tx1">
                      <a:lumMod val="50000"/>
                      <a:lumOff val="50000"/>
                    </a:schemeClr>
                  </a:solidFill>
                  <a:latin typeface="微软雅黑" pitchFamily="34" charset="-122"/>
                  <a:ea typeface="微软雅黑" pitchFamily="34" charset="-122"/>
                </a:rPr>
                <a:t>IC</a:t>
              </a:r>
              <a:r>
                <a:rPr lang="zh-CN" altLang="en-US" sz="800" dirty="0">
                  <a:solidFill>
                    <a:schemeClr val="tx1">
                      <a:lumMod val="50000"/>
                      <a:lumOff val="50000"/>
                    </a:schemeClr>
                  </a:solidFill>
                  <a:latin typeface="微软雅黑" pitchFamily="34" charset="-122"/>
                  <a:ea typeface="微软雅黑" pitchFamily="34" charset="-122"/>
                </a:rPr>
                <a:t>卡</a:t>
              </a:r>
              <a:r>
                <a:rPr lang="en-US" altLang="zh-CN" sz="800" dirty="0">
                  <a:solidFill>
                    <a:schemeClr val="tx1">
                      <a:lumMod val="50000"/>
                      <a:lumOff val="50000"/>
                    </a:schemeClr>
                  </a:solidFill>
                  <a:latin typeface="微软雅黑" pitchFamily="34" charset="-122"/>
                  <a:ea typeface="微软雅黑" pitchFamily="34" charset="-122"/>
                </a:rPr>
                <a:t>/</a:t>
              </a:r>
              <a:r>
                <a:rPr lang="en-US" altLang="zh-CN" sz="800" dirty="0" err="1">
                  <a:solidFill>
                    <a:schemeClr val="tx1">
                      <a:lumMod val="50000"/>
                      <a:lumOff val="50000"/>
                    </a:schemeClr>
                  </a:solidFill>
                  <a:latin typeface="微软雅黑" pitchFamily="34" charset="-122"/>
                  <a:ea typeface="微软雅黑" pitchFamily="34" charset="-122"/>
                </a:rPr>
                <a:t>Ikey</a:t>
              </a:r>
              <a:endParaRPr lang="en-US" altLang="zh-CN" sz="800" dirty="0">
                <a:solidFill>
                  <a:schemeClr val="tx1">
                    <a:lumMod val="50000"/>
                    <a:lumOff val="50000"/>
                  </a:schemeClr>
                </a:solidFill>
                <a:latin typeface="微软雅黑" pitchFamily="34" charset="-122"/>
                <a:ea typeface="微软雅黑" pitchFamily="34" charset="-122"/>
              </a:endParaRP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50000"/>
                      <a:lumOff val="50000"/>
                    </a:schemeClr>
                  </a:solidFill>
                  <a:latin typeface="微软雅黑" pitchFamily="34" charset="-122"/>
                  <a:ea typeface="微软雅黑" pitchFamily="34" charset="-122"/>
                </a:rPr>
                <a:t>查询办理渠道 </a:t>
              </a:r>
              <a:r>
                <a:rPr lang="en-US" altLang="zh-CN" sz="800" dirty="0">
                  <a:solidFill>
                    <a:schemeClr val="tx1">
                      <a:lumMod val="50000"/>
                      <a:lumOff val="50000"/>
                    </a:schemeClr>
                  </a:solidFill>
                  <a:latin typeface="微软雅黑" pitchFamily="34" charset="-122"/>
                  <a:ea typeface="微软雅黑" pitchFamily="34" charset="-122"/>
                </a:rPr>
                <a:t>www.chinaport.gov.cn</a:t>
              </a:r>
            </a:p>
            <a:p>
              <a:pPr marL="171450" indent="-171450" eaLnBrk="1" hangingPunct="1">
                <a:lnSpc>
                  <a:spcPct val="150000"/>
                </a:lnSpc>
                <a:buClr>
                  <a:srgbClr val="FFC000"/>
                </a:buClr>
                <a:buFont typeface="Arial" panose="020B0604020202020204" pitchFamily="34" charset="0"/>
                <a:buChar char="•"/>
              </a:pPr>
              <a:r>
                <a:rPr lang="zh-CN" altLang="en-US" sz="800" dirty="0">
                  <a:solidFill>
                    <a:schemeClr val="tx1">
                      <a:lumMod val="50000"/>
                      <a:lumOff val="50000"/>
                    </a:schemeClr>
                  </a:solidFill>
                  <a:latin typeface="微软雅黑" pitchFamily="34" charset="-122"/>
                  <a:ea typeface="微软雅黑" pitchFamily="34" charset="-122"/>
                </a:rPr>
                <a:t>各分支机构联络方式</a:t>
              </a:r>
              <a:endParaRPr lang="en-US" altLang="zh-CN" sz="800" dirty="0">
                <a:solidFill>
                  <a:schemeClr val="tx1">
                    <a:lumMod val="50000"/>
                    <a:lumOff val="50000"/>
                  </a:schemeClr>
                </a:solidFill>
                <a:latin typeface="微软雅黑" pitchFamily="34" charset="-122"/>
                <a:ea typeface="微软雅黑" pitchFamily="34" charset="-122"/>
              </a:endParaRPr>
            </a:p>
          </p:txBody>
        </p:sp>
        <p:grpSp>
          <p:nvGrpSpPr>
            <p:cNvPr id="79" name="组合 78">
              <a:extLst>
                <a:ext uri="{FF2B5EF4-FFF2-40B4-BE49-F238E27FC236}">
                  <a16:creationId xmlns:a16="http://schemas.microsoft.com/office/drawing/2014/main" id="{D72386C4-FCC1-4CE8-8AFF-7A5E112AE454}"/>
                </a:ext>
              </a:extLst>
            </p:cNvPr>
            <p:cNvGrpSpPr/>
            <p:nvPr/>
          </p:nvGrpSpPr>
          <p:grpSpPr>
            <a:xfrm>
              <a:off x="792480" y="1174796"/>
              <a:ext cx="2006040" cy="471728"/>
              <a:chOff x="792480" y="1174796"/>
              <a:chExt cx="2006040" cy="471728"/>
            </a:xfrm>
          </p:grpSpPr>
          <p:sp>
            <p:nvSpPr>
              <p:cNvPr id="80" name="TextBox 11">
                <a:extLst>
                  <a:ext uri="{FF2B5EF4-FFF2-40B4-BE49-F238E27FC236}">
                    <a16:creationId xmlns:a16="http://schemas.microsoft.com/office/drawing/2014/main" id="{58DDFF41-2D0F-4EF5-87AD-E8F5768E2DCB}"/>
                  </a:ext>
                </a:extLst>
              </p:cNvPr>
              <p:cNvSpPr txBox="1">
                <a:spLocks noChangeArrowheads="1"/>
              </p:cNvSpPr>
              <p:nvPr/>
            </p:nvSpPr>
            <p:spPr bwMode="auto">
              <a:xfrm flipH="1">
                <a:off x="792480" y="1174796"/>
                <a:ext cx="2006040" cy="36933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en-US" altLang="zh-CN" kern="0" dirty="0">
                    <a:solidFill>
                      <a:schemeClr val="accent4"/>
                    </a:solidFill>
                    <a:latin typeface="微软雅黑" pitchFamily="34" charset="-122"/>
                    <a:ea typeface="微软雅黑" pitchFamily="34" charset="-122"/>
                  </a:rPr>
                  <a:t>2. </a:t>
                </a:r>
                <a:r>
                  <a:rPr lang="zh-CN" altLang="en-US" kern="0" dirty="0">
                    <a:solidFill>
                      <a:schemeClr val="accent4"/>
                    </a:solidFill>
                    <a:latin typeface="微软雅黑" pitchFamily="34" charset="-122"/>
                    <a:ea typeface="微软雅黑" pitchFamily="34" charset="-122"/>
                  </a:rPr>
                  <a:t>办理卡介质</a:t>
                </a:r>
                <a:endParaRPr lang="en-US" altLang="zh-CN" kern="0" dirty="0">
                  <a:solidFill>
                    <a:schemeClr val="accent4"/>
                  </a:solidFill>
                  <a:latin typeface="微软雅黑" pitchFamily="34" charset="-122"/>
                  <a:ea typeface="微软雅黑" pitchFamily="34" charset="-122"/>
                </a:endParaRPr>
              </a:p>
            </p:txBody>
          </p:sp>
          <p:cxnSp>
            <p:nvCxnSpPr>
              <p:cNvPr id="81" name="直接连接符 80">
                <a:extLst>
                  <a:ext uri="{FF2B5EF4-FFF2-40B4-BE49-F238E27FC236}">
                    <a16:creationId xmlns:a16="http://schemas.microsoft.com/office/drawing/2014/main" id="{C33E3760-73CC-4A1B-90CE-A5A8A3FA7A15}"/>
                  </a:ext>
                </a:extLst>
              </p:cNvPr>
              <p:cNvCxnSpPr/>
              <p:nvPr/>
            </p:nvCxnSpPr>
            <p:spPr>
              <a:xfrm>
                <a:off x="898610" y="1646524"/>
                <a:ext cx="54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366358" y="2876550"/>
            <a:ext cx="3498014" cy="572464"/>
          </a:xfrm>
          <a:prstGeom prst="rect">
            <a:avLst/>
          </a:prstGeom>
        </p:spPr>
        <p:txBody>
          <a:bodyPr wrap="square">
            <a:spAutoFit/>
          </a:bodyPr>
          <a:lstStyle/>
          <a:p>
            <a:pPr>
              <a:lnSpc>
                <a:spcPct val="130000"/>
              </a:lnSpc>
            </a:pPr>
            <a:r>
              <a:rPr lang="zh-CN" altLang="en-US" sz="800" dirty="0">
                <a:solidFill>
                  <a:schemeClr val="tx1">
                    <a:lumMod val="65000"/>
                    <a:lumOff val="35000"/>
                  </a:schemeClr>
                </a:solidFill>
                <a:latin typeface="微软雅黑" pitchFamily="34" charset="-122"/>
                <a:ea typeface="微软雅黑" pitchFamily="34" charset="-122"/>
                <a:sym typeface="Wingdings" panose="05000000000000000000" pitchFamily="2" charset="2"/>
              </a:rPr>
              <a:t></a:t>
            </a:r>
            <a:r>
              <a:rPr lang="zh-CN" altLang="en-US" sz="800" dirty="0">
                <a:solidFill>
                  <a:schemeClr val="tx1">
                    <a:lumMod val="65000"/>
                    <a:lumOff val="35000"/>
                  </a:schemeClr>
                </a:solidFill>
                <a:latin typeface="微软雅黑" pitchFamily="34" charset="-122"/>
                <a:ea typeface="微软雅黑" pitchFamily="34" charset="-122"/>
              </a:rPr>
              <a:t>中国（河北）国际贸易单一窗口（</a:t>
            </a:r>
            <a:r>
              <a:rPr lang="en-US" altLang="zh-CN" sz="800" dirty="0">
                <a:solidFill>
                  <a:schemeClr val="tx1">
                    <a:lumMod val="65000"/>
                    <a:lumOff val="35000"/>
                  </a:schemeClr>
                </a:solidFill>
                <a:latin typeface="微软雅黑" pitchFamily="34" charset="-122"/>
                <a:ea typeface="微软雅黑" pitchFamily="34" charset="-122"/>
              </a:rPr>
              <a:t>http://www.hebeieport.com</a:t>
            </a:r>
            <a:r>
              <a:rPr lang="zh-CN" altLang="en-US" sz="800" dirty="0">
                <a:solidFill>
                  <a:schemeClr val="tx1">
                    <a:lumMod val="65000"/>
                    <a:lumOff val="35000"/>
                  </a:schemeClr>
                </a:solidFill>
                <a:latin typeface="微软雅黑" pitchFamily="34" charset="-122"/>
                <a:ea typeface="微软雅黑" pitchFamily="34" charset="-122"/>
              </a:rPr>
              <a:t>）</a:t>
            </a:r>
            <a:endParaRPr lang="en-US" altLang="zh-CN" sz="8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zh-CN" sz="800" dirty="0">
                <a:solidFill>
                  <a:schemeClr val="tx1">
                    <a:lumMod val="65000"/>
                    <a:lumOff val="35000"/>
                  </a:schemeClr>
                </a:solidFill>
                <a:latin typeface="微软雅黑" pitchFamily="34" charset="-122"/>
                <a:ea typeface="微软雅黑" pitchFamily="34" charset="-122"/>
              </a:rPr>
              <a:t>在</a:t>
            </a:r>
            <a:r>
              <a:rPr lang="zh-CN" altLang="en-US" sz="800" dirty="0">
                <a:solidFill>
                  <a:schemeClr val="tx1">
                    <a:lumMod val="65000"/>
                    <a:lumOff val="35000"/>
                  </a:schemeClr>
                </a:solidFill>
                <a:latin typeface="微软雅黑" pitchFamily="34" charset="-122"/>
                <a:ea typeface="微软雅黑" pitchFamily="34" charset="-122"/>
              </a:rPr>
              <a:t>首页“账号登录”中</a:t>
            </a:r>
            <a:r>
              <a:rPr lang="zh-CN" altLang="zh-CN" sz="800" dirty="0">
                <a:solidFill>
                  <a:schemeClr val="tx1">
                    <a:lumMod val="65000"/>
                    <a:lumOff val="35000"/>
                  </a:schemeClr>
                </a:solidFill>
                <a:latin typeface="微软雅黑" pitchFamily="34" charset="-122"/>
                <a:ea typeface="微软雅黑" pitchFamily="34" charset="-122"/>
              </a:rPr>
              <a:t>点击“注册”字样</a:t>
            </a:r>
            <a:endParaRPr lang="en-US" altLang="zh-CN" sz="800" dirty="0">
              <a:solidFill>
                <a:schemeClr val="tx1">
                  <a:lumMod val="65000"/>
                  <a:lumOff val="35000"/>
                </a:schemeClr>
              </a:solidFill>
              <a:latin typeface="微软雅黑" pitchFamily="34" charset="-122"/>
              <a:ea typeface="微软雅黑" pitchFamily="34" charset="-122"/>
            </a:endParaRPr>
          </a:p>
          <a:p>
            <a:pPr>
              <a:lnSpc>
                <a:spcPct val="130000"/>
              </a:lnSpc>
            </a:pPr>
            <a:r>
              <a:rPr lang="en-US" altLang="zh-CN" sz="800" dirty="0">
                <a:solidFill>
                  <a:schemeClr val="tx1">
                    <a:lumMod val="65000"/>
                    <a:lumOff val="35000"/>
                  </a:schemeClr>
                </a:solidFill>
                <a:latin typeface="微软雅黑" pitchFamily="34" charset="-122"/>
                <a:ea typeface="微软雅黑" pitchFamily="34" charset="-122"/>
                <a:sym typeface="Wingdings" panose="05000000000000000000" pitchFamily="2" charset="2"/>
              </a:rPr>
              <a:t>   </a:t>
            </a:r>
            <a:r>
              <a:rPr lang="zh-CN" altLang="zh-CN" sz="800" dirty="0">
                <a:solidFill>
                  <a:schemeClr val="tx1">
                    <a:lumMod val="65000"/>
                    <a:lumOff val="35000"/>
                  </a:schemeClr>
                </a:solidFill>
                <a:latin typeface="微软雅黑" pitchFamily="34" charset="-122"/>
                <a:ea typeface="微软雅黑" pitchFamily="34" charset="-122"/>
              </a:rPr>
              <a:t>进入“单一窗口”标准版注册界面</a:t>
            </a:r>
            <a:r>
              <a:rPr lang="zh-CN" altLang="en-US" sz="800" dirty="0">
                <a:solidFill>
                  <a:schemeClr val="tx1">
                    <a:lumMod val="65000"/>
                    <a:lumOff val="35000"/>
                  </a:schemeClr>
                </a:solidFill>
                <a:latin typeface="微软雅黑" pitchFamily="34" charset="-122"/>
                <a:ea typeface="微软雅黑" pitchFamily="34" charset="-122"/>
              </a:rPr>
              <a:t>，</a:t>
            </a:r>
            <a:r>
              <a:rPr lang="zh-CN" altLang="zh-CN" sz="800" dirty="0">
                <a:solidFill>
                  <a:schemeClr val="tx1">
                    <a:lumMod val="65000"/>
                    <a:lumOff val="35000"/>
                  </a:schemeClr>
                </a:solidFill>
                <a:latin typeface="微软雅黑" pitchFamily="34" charset="-122"/>
                <a:ea typeface="微软雅黑" pitchFamily="34" charset="-122"/>
              </a:rPr>
              <a:t>选择</a:t>
            </a:r>
            <a:r>
              <a:rPr lang="en-US" altLang="zh-CN" sz="800" dirty="0">
                <a:solidFill>
                  <a:schemeClr val="tx1">
                    <a:lumMod val="65000"/>
                    <a:lumOff val="35000"/>
                  </a:schemeClr>
                </a:solidFill>
                <a:latin typeface="微软雅黑" pitchFamily="34" charset="-122"/>
                <a:ea typeface="微软雅黑" pitchFamily="34" charset="-122"/>
              </a:rPr>
              <a:t>“</a:t>
            </a:r>
            <a:r>
              <a:rPr lang="zh-CN" altLang="zh-CN" sz="800" dirty="0">
                <a:solidFill>
                  <a:schemeClr val="tx1">
                    <a:lumMod val="65000"/>
                    <a:lumOff val="35000"/>
                  </a:schemeClr>
                </a:solidFill>
                <a:latin typeface="微软雅黑" pitchFamily="34" charset="-122"/>
                <a:ea typeface="微软雅黑" pitchFamily="34" charset="-122"/>
              </a:rPr>
              <a:t>企业用户</a:t>
            </a:r>
            <a:r>
              <a:rPr lang="en-US" altLang="zh-CN" sz="800" dirty="0">
                <a:solidFill>
                  <a:schemeClr val="tx1">
                    <a:lumMod val="65000"/>
                    <a:lumOff val="35000"/>
                  </a:schemeClr>
                </a:solidFill>
                <a:latin typeface="微软雅黑" pitchFamily="34" charset="-122"/>
                <a:ea typeface="微软雅黑" pitchFamily="34" charset="-122"/>
              </a:rPr>
              <a:t>”</a:t>
            </a:r>
            <a:endParaRPr lang="zh-CN" altLang="en-US" sz="8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90741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p:cNvSpPr>
          <p:nvPr/>
        </p:nvSpPr>
        <p:spPr bwMode="auto">
          <a:xfrm>
            <a:off x="609600" y="85725"/>
            <a:ext cx="8153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800" b="1" dirty="0">
                <a:solidFill>
                  <a:prstClr val="black"/>
                </a:solidFill>
                <a:latin typeface="微软雅黑" pitchFamily="34" charset="-122"/>
                <a:ea typeface="微软雅黑" pitchFamily="34" charset="-122"/>
              </a:rPr>
              <a:t>税费电子支付要点</a:t>
            </a:r>
            <a:r>
              <a:rPr kumimoji="0" lang="en-US" altLang="zh-CN"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rPr>
              <a:t>—— </a:t>
            </a:r>
            <a:r>
              <a:rPr lang="zh-CN" altLang="en-US" dirty="0">
                <a:solidFill>
                  <a:prstClr val="black">
                    <a:lumMod val="65000"/>
                    <a:lumOff val="35000"/>
                  </a:prstClr>
                </a:solidFill>
                <a:latin typeface="微软雅黑" pitchFamily="34" charset="-122"/>
                <a:ea typeface="微软雅黑" pitchFamily="34" charset="-122"/>
              </a:rPr>
              <a:t>服务内容</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endParaRPr>
          </a:p>
        </p:txBody>
      </p:sp>
      <p:sp>
        <p:nvSpPr>
          <p:cNvPr id="7" name="矩形 6">
            <a:extLst>
              <a:ext uri="{FF2B5EF4-FFF2-40B4-BE49-F238E27FC236}">
                <a16:creationId xmlns:a16="http://schemas.microsoft.com/office/drawing/2014/main" id="{2F5CEAAD-DE66-488F-B13C-35A978DFB6A5}"/>
              </a:ext>
            </a:extLst>
          </p:cNvPr>
          <p:cNvSpPr/>
          <p:nvPr/>
        </p:nvSpPr>
        <p:spPr>
          <a:xfrm>
            <a:off x="533400" y="859351"/>
            <a:ext cx="5531427" cy="256930"/>
          </a:xfrm>
          <a:prstGeom prst="rect">
            <a:avLst/>
          </a:prstGeom>
        </p:spPr>
        <p:txBody>
          <a:bodyPr wrap="square">
            <a:spAutoFit/>
          </a:bodyPr>
          <a:lstStyle/>
          <a:p>
            <a:pPr>
              <a:lnSpc>
                <a:spcPct val="130000"/>
              </a:lnSpc>
            </a:pPr>
            <a:r>
              <a:rPr lang="zh-CN" altLang="en-US" sz="900" dirty="0">
                <a:solidFill>
                  <a:schemeClr val="tx1">
                    <a:lumMod val="65000"/>
                    <a:lumOff val="35000"/>
                  </a:schemeClr>
                </a:solidFill>
                <a:ea typeface="微软雅黑" panose="020B0503020204020204" pitchFamily="34" charset="-122"/>
                <a:cs typeface="Times New Roman" panose="02020603050405020304" pitchFamily="18" charset="0"/>
                <a:sym typeface="Wingdings" panose="05000000000000000000" pitchFamily="2" charset="2"/>
              </a:rPr>
              <a:t>中国（河北）国际贸易单一窗口</a:t>
            </a:r>
            <a:r>
              <a:rPr lang="zh-CN" altLang="zh-CN" sz="900" dirty="0">
                <a:solidFill>
                  <a:schemeClr val="tx1">
                    <a:lumMod val="65000"/>
                    <a:lumOff val="35000"/>
                  </a:schemeClr>
                </a:solidFill>
                <a:ea typeface="微软雅黑" panose="020B0503020204020204" pitchFamily="34" charset="-122"/>
                <a:cs typeface="Times New Roman" panose="02020603050405020304" pitchFamily="18" charset="0"/>
              </a:rPr>
              <a:t>（</a:t>
            </a:r>
            <a:r>
              <a:rPr lang="en-US" altLang="zh-CN" sz="900" dirty="0">
                <a:solidFill>
                  <a:schemeClr val="tx1">
                    <a:lumMod val="65000"/>
                    <a:lumOff val="35000"/>
                  </a:schemeClr>
                </a:solidFill>
                <a:ea typeface="微软雅黑" panose="020B0503020204020204" pitchFamily="34" charset="-122"/>
                <a:cs typeface="Times New Roman" panose="02020603050405020304" pitchFamily="18" charset="0"/>
              </a:rPr>
              <a:t>https://www.hebeieport.com</a:t>
            </a:r>
            <a:r>
              <a:rPr lang="zh-CN" altLang="zh-CN" sz="900" dirty="0">
                <a:solidFill>
                  <a:schemeClr val="tx1">
                    <a:lumMod val="65000"/>
                    <a:lumOff val="35000"/>
                  </a:schemeClr>
                </a:solidFill>
                <a:ea typeface="微软雅黑" panose="020B0503020204020204" pitchFamily="34" charset="-122"/>
                <a:cs typeface="Times New Roman" panose="02020603050405020304" pitchFamily="18" charset="0"/>
              </a:rPr>
              <a:t>），在页面</a:t>
            </a:r>
            <a:r>
              <a:rPr lang="zh-CN" altLang="en-US" sz="900" dirty="0">
                <a:solidFill>
                  <a:schemeClr val="tx1">
                    <a:lumMod val="65000"/>
                    <a:lumOff val="35000"/>
                  </a:schemeClr>
                </a:solidFill>
                <a:ea typeface="微软雅黑" panose="020B0503020204020204" pitchFamily="34" charset="-122"/>
                <a:cs typeface="Times New Roman" panose="02020603050405020304" pitchFamily="18" charset="0"/>
              </a:rPr>
              <a:t>选择</a:t>
            </a:r>
            <a:r>
              <a:rPr lang="zh-CN" altLang="zh-CN" sz="900" dirty="0">
                <a:solidFill>
                  <a:schemeClr val="tx1">
                    <a:lumMod val="65000"/>
                    <a:lumOff val="35000"/>
                  </a:schemeClr>
                </a:solidFill>
                <a:ea typeface="微软雅黑" panose="020B0503020204020204" pitchFamily="34" charset="-122"/>
                <a:cs typeface="Times New Roman" panose="02020603050405020304" pitchFamily="18" charset="0"/>
              </a:rPr>
              <a:t>“</a:t>
            </a:r>
            <a:r>
              <a:rPr lang="zh-CN" altLang="en-US" sz="900" dirty="0">
                <a:solidFill>
                  <a:schemeClr val="tx1">
                    <a:lumMod val="65000"/>
                    <a:lumOff val="35000"/>
                  </a:schemeClr>
                </a:solidFill>
                <a:ea typeface="微软雅黑" panose="020B0503020204020204" pitchFamily="34" charset="-122"/>
                <a:cs typeface="Times New Roman" panose="02020603050405020304" pitchFamily="18" charset="0"/>
              </a:rPr>
              <a:t>税费支付</a:t>
            </a:r>
            <a:r>
              <a:rPr lang="zh-CN" altLang="zh-CN" sz="900" dirty="0">
                <a:solidFill>
                  <a:schemeClr val="tx1">
                    <a:lumMod val="65000"/>
                    <a:lumOff val="35000"/>
                  </a:schemeClr>
                </a:solidFill>
                <a:ea typeface="微软雅黑" panose="020B0503020204020204" pitchFamily="34" charset="-122"/>
                <a:cs typeface="Times New Roman" panose="02020603050405020304" pitchFamily="18" charset="0"/>
              </a:rPr>
              <a:t>”</a:t>
            </a:r>
            <a:r>
              <a:rPr lang="zh-CN" altLang="en-US" sz="900" dirty="0">
                <a:solidFill>
                  <a:schemeClr val="tx1">
                    <a:lumMod val="65000"/>
                    <a:lumOff val="35000"/>
                  </a:schemeClr>
                </a:solidFill>
                <a:ea typeface="微软雅黑" panose="020B0503020204020204" pitchFamily="34" charset="-122"/>
                <a:cs typeface="Times New Roman" panose="02020603050405020304" pitchFamily="18" charset="0"/>
              </a:rPr>
              <a:t>图标</a:t>
            </a:r>
            <a:endParaRPr lang="en-US" altLang="zh-CN" sz="900" dirty="0">
              <a:solidFill>
                <a:schemeClr val="tx1">
                  <a:lumMod val="65000"/>
                  <a:lumOff val="35000"/>
                </a:schemeClr>
              </a:solidFill>
              <a:ea typeface="微软雅黑" panose="020B0503020204020204" pitchFamily="34" charset="-122"/>
              <a:cs typeface="Times New Roman" panose="02020603050405020304" pitchFamily="18" charset="0"/>
            </a:endParaRPr>
          </a:p>
        </p:txBody>
      </p:sp>
      <p:sp>
        <p:nvSpPr>
          <p:cNvPr id="6" name="矩形 2"/>
          <p:cNvSpPr>
            <a:spLocks noChangeArrowheads="1"/>
          </p:cNvSpPr>
          <p:nvPr/>
        </p:nvSpPr>
        <p:spPr bwMode="auto">
          <a:xfrm>
            <a:off x="960438" y="1382713"/>
            <a:ext cx="423862" cy="2903537"/>
          </a:xfrm>
          <a:prstGeom prst="rect">
            <a:avLst/>
          </a:prstGeom>
          <a:solidFill>
            <a:srgbClr val="1072BD"/>
          </a:solidFill>
          <a:ln w="12700">
            <a:solidFill>
              <a:schemeClr val="accent1"/>
            </a:solidFill>
            <a:miter lim="800000"/>
            <a:headEnd/>
            <a:tailEnd/>
          </a:ln>
        </p:spPr>
        <p:txBody>
          <a:bodyPr lIns="34289" rIns="34289" anchor="ctr"/>
          <a:lstStyle/>
          <a:p>
            <a:pPr algn="ctr" eaLnBrk="1" hangingPunct="1">
              <a:buFont typeface="Arial" charset="0"/>
              <a:buNone/>
            </a:pPr>
            <a:r>
              <a:rPr lang="zh-CN" altLang="en-US" sz="2000" dirty="0">
                <a:solidFill>
                  <a:srgbClr val="FFFFFF"/>
                </a:solidFill>
                <a:latin typeface="微软雅黑" pitchFamily="34" charset="-122"/>
                <a:ea typeface="微软雅黑" pitchFamily="34" charset="-122"/>
                <a:sym typeface="微软雅黑" pitchFamily="34" charset="-122"/>
              </a:rPr>
              <a:t>税费电子支付</a:t>
            </a:r>
            <a:endParaRPr lang="zh-CN" sz="2000" dirty="0">
              <a:solidFill>
                <a:srgbClr val="FFFFFF"/>
              </a:solidFill>
              <a:latin typeface="微软雅黑" pitchFamily="34" charset="-122"/>
              <a:ea typeface="微软雅黑" pitchFamily="34" charset="-122"/>
              <a:sym typeface="微软雅黑" pitchFamily="34" charset="-122"/>
            </a:endParaRPr>
          </a:p>
        </p:txBody>
      </p:sp>
      <p:sp>
        <p:nvSpPr>
          <p:cNvPr id="8" name="线条"/>
          <p:cNvSpPr>
            <a:spLocks noChangeShapeType="1"/>
          </p:cNvSpPr>
          <p:nvPr/>
        </p:nvSpPr>
        <p:spPr bwMode="auto">
          <a:xfrm>
            <a:off x="1389063" y="2873375"/>
            <a:ext cx="258762" cy="0"/>
          </a:xfrm>
          <a:prstGeom prst="line">
            <a:avLst/>
          </a:prstGeom>
          <a:noFill/>
          <a:ln w="12700">
            <a:solidFill>
              <a:schemeClr val="accent1"/>
            </a:solidFill>
            <a:miter lim="800000"/>
            <a:headEnd/>
            <a:tailEnd/>
          </a:ln>
        </p:spPr>
        <p:txBody>
          <a:bodyPr lIns="34289" rIns="34289"/>
          <a:lstStyle/>
          <a:p>
            <a:endParaRPr lang="zh-CN" altLang="en-US"/>
          </a:p>
        </p:txBody>
      </p:sp>
      <p:sp>
        <p:nvSpPr>
          <p:cNvPr id="9" name="线条"/>
          <p:cNvSpPr>
            <a:spLocks noChangeShapeType="1"/>
          </p:cNvSpPr>
          <p:nvPr/>
        </p:nvSpPr>
        <p:spPr bwMode="auto">
          <a:xfrm flipH="1">
            <a:off x="1655763" y="2058988"/>
            <a:ext cx="0" cy="1692275"/>
          </a:xfrm>
          <a:prstGeom prst="line">
            <a:avLst/>
          </a:prstGeom>
          <a:noFill/>
          <a:ln w="12700">
            <a:solidFill>
              <a:schemeClr val="accent1"/>
            </a:solidFill>
            <a:miter lim="800000"/>
            <a:headEnd/>
            <a:tailEnd/>
          </a:ln>
        </p:spPr>
        <p:txBody>
          <a:bodyPr lIns="34289" rIns="34289"/>
          <a:lstStyle/>
          <a:p>
            <a:endParaRPr lang="zh-CN" altLang="en-US"/>
          </a:p>
        </p:txBody>
      </p:sp>
      <p:sp>
        <p:nvSpPr>
          <p:cNvPr id="10" name="线条"/>
          <p:cNvSpPr>
            <a:spLocks noChangeShapeType="1"/>
          </p:cNvSpPr>
          <p:nvPr/>
        </p:nvSpPr>
        <p:spPr bwMode="auto">
          <a:xfrm>
            <a:off x="1652588" y="2073275"/>
            <a:ext cx="423862" cy="0"/>
          </a:xfrm>
          <a:prstGeom prst="line">
            <a:avLst/>
          </a:prstGeom>
          <a:noFill/>
          <a:ln w="12700">
            <a:solidFill>
              <a:schemeClr val="accent1"/>
            </a:solidFill>
            <a:miter lim="800000"/>
            <a:headEnd/>
            <a:tailEnd/>
          </a:ln>
        </p:spPr>
        <p:txBody>
          <a:bodyPr lIns="34289" rIns="34289"/>
          <a:lstStyle/>
          <a:p>
            <a:endParaRPr lang="zh-CN" altLang="en-US"/>
          </a:p>
        </p:txBody>
      </p:sp>
      <p:sp>
        <p:nvSpPr>
          <p:cNvPr id="11" name="线条"/>
          <p:cNvSpPr>
            <a:spLocks noChangeShapeType="1"/>
          </p:cNvSpPr>
          <p:nvPr/>
        </p:nvSpPr>
        <p:spPr bwMode="auto">
          <a:xfrm>
            <a:off x="1652588" y="3746500"/>
            <a:ext cx="501650" cy="0"/>
          </a:xfrm>
          <a:prstGeom prst="line">
            <a:avLst/>
          </a:prstGeom>
          <a:noFill/>
          <a:ln w="12700">
            <a:solidFill>
              <a:schemeClr val="accent1"/>
            </a:solidFill>
            <a:miter lim="800000"/>
            <a:headEnd/>
            <a:tailEnd/>
          </a:ln>
        </p:spPr>
        <p:txBody>
          <a:bodyPr lIns="34289" rIns="34289"/>
          <a:lstStyle/>
          <a:p>
            <a:endParaRPr lang="zh-CN" altLang="en-US"/>
          </a:p>
        </p:txBody>
      </p:sp>
      <p:sp>
        <p:nvSpPr>
          <p:cNvPr id="12" name="矩形 4"/>
          <p:cNvSpPr/>
          <p:nvPr/>
        </p:nvSpPr>
        <p:spPr>
          <a:xfrm>
            <a:off x="2057400" y="1885950"/>
            <a:ext cx="1695450" cy="450850"/>
          </a:xfrm>
          <a:prstGeom prst="rect">
            <a:avLst/>
          </a:prstGeom>
          <a:solidFill>
            <a:srgbClr val="1EB1ED"/>
          </a:solidFill>
          <a:ln w="12700">
            <a:solidFill>
              <a:schemeClr val="accent5"/>
            </a:solidFill>
            <a:miter/>
          </a:ln>
          <a:extLst>
            <a:ext uri="{C572A759-6A51-4108-AA02-DFA0A04FC94B}"/>
          </a:extLst>
        </p:spPr>
        <p:txBody>
          <a:bodyPr lIns="34289" rIns="34289" anchor="ctr"/>
          <a:lstStyle>
            <a:lvl1pPr algn="ctr">
              <a:defRPr sz="2000">
                <a:solidFill>
                  <a:srgbClr val="FFFFFF"/>
                </a:solidFill>
                <a:latin typeface="Microsoft YaHei"/>
                <a:ea typeface="Microsoft YaHei"/>
                <a:cs typeface="Microsoft YaHei"/>
                <a:sym typeface="Microsoft YaHei"/>
              </a:defRPr>
            </a:lvl1pPr>
          </a:lstStyle>
          <a:p>
            <a:pPr eaLnBrk="1" hangingPunct="1">
              <a:buFont typeface="Arial" charset="0"/>
              <a:buNone/>
              <a:defRPr/>
            </a:pPr>
            <a:r>
              <a:rPr lang="zh-CN" altLang="en-US" dirty="0"/>
              <a:t>法人卡操作</a:t>
            </a:r>
            <a:endParaRPr dirty="0"/>
          </a:p>
        </p:txBody>
      </p:sp>
      <p:sp>
        <p:nvSpPr>
          <p:cNvPr id="13" name="矩形 4"/>
          <p:cNvSpPr>
            <a:spLocks noChangeArrowheads="1"/>
          </p:cNvSpPr>
          <p:nvPr/>
        </p:nvSpPr>
        <p:spPr bwMode="auto">
          <a:xfrm>
            <a:off x="2051050" y="3511550"/>
            <a:ext cx="1695450" cy="450850"/>
          </a:xfrm>
          <a:prstGeom prst="rect">
            <a:avLst/>
          </a:prstGeom>
          <a:solidFill>
            <a:srgbClr val="4ECFD5"/>
          </a:solidFill>
          <a:ln w="12700">
            <a:solidFill>
              <a:srgbClr val="31AED4"/>
            </a:solidFill>
            <a:miter lim="800000"/>
            <a:headEnd/>
            <a:tailEnd/>
          </a:ln>
        </p:spPr>
        <p:txBody>
          <a:bodyPr lIns="34289" rIns="34289" anchor="ctr"/>
          <a:lstStyle/>
          <a:p>
            <a:pPr algn="ctr" eaLnBrk="1" hangingPunct="1"/>
            <a:r>
              <a:rPr lang="zh-CN" altLang="en-US" sz="2000" dirty="0">
                <a:solidFill>
                  <a:srgbClr val="FFFFFF"/>
                </a:solidFill>
                <a:latin typeface="微软雅黑" pitchFamily="34" charset="-122"/>
                <a:ea typeface="微软雅黑" pitchFamily="34" charset="-122"/>
                <a:sym typeface="微软雅黑" pitchFamily="34" charset="-122"/>
              </a:rPr>
              <a:t>操作员卡操作</a:t>
            </a:r>
          </a:p>
        </p:txBody>
      </p:sp>
      <p:sp>
        <p:nvSpPr>
          <p:cNvPr id="14" name="线条"/>
          <p:cNvSpPr>
            <a:spLocks noChangeShapeType="1"/>
          </p:cNvSpPr>
          <p:nvPr/>
        </p:nvSpPr>
        <p:spPr bwMode="auto">
          <a:xfrm>
            <a:off x="3738563" y="2073275"/>
            <a:ext cx="258762" cy="0"/>
          </a:xfrm>
          <a:prstGeom prst="line">
            <a:avLst/>
          </a:prstGeom>
          <a:noFill/>
          <a:ln w="12700">
            <a:solidFill>
              <a:srgbClr val="2CB2EA"/>
            </a:solidFill>
            <a:miter lim="800000"/>
            <a:headEnd/>
            <a:tailEnd/>
          </a:ln>
        </p:spPr>
        <p:txBody>
          <a:bodyPr lIns="34289" rIns="34289"/>
          <a:lstStyle/>
          <a:p>
            <a:endParaRPr lang="zh-CN" altLang="en-US"/>
          </a:p>
        </p:txBody>
      </p:sp>
      <p:sp>
        <p:nvSpPr>
          <p:cNvPr id="15" name="线条"/>
          <p:cNvSpPr>
            <a:spLocks noChangeShapeType="1"/>
          </p:cNvSpPr>
          <p:nvPr/>
        </p:nvSpPr>
        <p:spPr bwMode="auto">
          <a:xfrm>
            <a:off x="3990975" y="1385888"/>
            <a:ext cx="0" cy="1344612"/>
          </a:xfrm>
          <a:prstGeom prst="line">
            <a:avLst/>
          </a:prstGeom>
          <a:noFill/>
          <a:ln w="12700">
            <a:solidFill>
              <a:srgbClr val="2CB2EA"/>
            </a:solidFill>
            <a:miter lim="800000"/>
            <a:headEnd/>
            <a:tailEnd/>
          </a:ln>
        </p:spPr>
        <p:txBody>
          <a:bodyPr lIns="34289" rIns="34289"/>
          <a:lstStyle/>
          <a:p>
            <a:endParaRPr lang="zh-CN" altLang="en-US"/>
          </a:p>
        </p:txBody>
      </p:sp>
      <p:sp>
        <p:nvSpPr>
          <p:cNvPr id="16" name="线条"/>
          <p:cNvSpPr>
            <a:spLocks noChangeShapeType="1"/>
          </p:cNvSpPr>
          <p:nvPr/>
        </p:nvSpPr>
        <p:spPr bwMode="auto">
          <a:xfrm>
            <a:off x="3983038" y="1382713"/>
            <a:ext cx="458787" cy="0"/>
          </a:xfrm>
          <a:prstGeom prst="line">
            <a:avLst/>
          </a:prstGeom>
          <a:noFill/>
          <a:ln w="12700">
            <a:solidFill>
              <a:srgbClr val="2CB2EA"/>
            </a:solidFill>
            <a:miter lim="800000"/>
            <a:headEnd/>
            <a:tailEnd/>
          </a:ln>
        </p:spPr>
        <p:txBody>
          <a:bodyPr lIns="34289" rIns="34289"/>
          <a:lstStyle/>
          <a:p>
            <a:endParaRPr lang="zh-CN" altLang="en-US"/>
          </a:p>
        </p:txBody>
      </p:sp>
      <p:sp>
        <p:nvSpPr>
          <p:cNvPr id="17" name="线条"/>
          <p:cNvSpPr>
            <a:spLocks noChangeShapeType="1"/>
          </p:cNvSpPr>
          <p:nvPr/>
        </p:nvSpPr>
        <p:spPr bwMode="auto">
          <a:xfrm>
            <a:off x="3983038" y="1836738"/>
            <a:ext cx="458787" cy="0"/>
          </a:xfrm>
          <a:prstGeom prst="line">
            <a:avLst/>
          </a:prstGeom>
          <a:noFill/>
          <a:ln w="12700">
            <a:solidFill>
              <a:srgbClr val="2CB2EA"/>
            </a:solidFill>
            <a:miter lim="800000"/>
            <a:headEnd/>
            <a:tailEnd/>
          </a:ln>
        </p:spPr>
        <p:txBody>
          <a:bodyPr lIns="34289" rIns="34289"/>
          <a:lstStyle/>
          <a:p>
            <a:endParaRPr lang="zh-CN" altLang="en-US"/>
          </a:p>
        </p:txBody>
      </p:sp>
      <p:sp>
        <p:nvSpPr>
          <p:cNvPr id="18" name="线条"/>
          <p:cNvSpPr>
            <a:spLocks noChangeShapeType="1"/>
          </p:cNvSpPr>
          <p:nvPr/>
        </p:nvSpPr>
        <p:spPr bwMode="auto">
          <a:xfrm>
            <a:off x="3983038" y="2281238"/>
            <a:ext cx="458787" cy="0"/>
          </a:xfrm>
          <a:prstGeom prst="line">
            <a:avLst/>
          </a:prstGeom>
          <a:noFill/>
          <a:ln w="12700">
            <a:solidFill>
              <a:srgbClr val="2CB2EA"/>
            </a:solidFill>
            <a:miter lim="800000"/>
            <a:headEnd/>
            <a:tailEnd/>
          </a:ln>
        </p:spPr>
        <p:txBody>
          <a:bodyPr lIns="34289" rIns="34289"/>
          <a:lstStyle/>
          <a:p>
            <a:endParaRPr lang="zh-CN" altLang="en-US"/>
          </a:p>
        </p:txBody>
      </p:sp>
      <p:sp>
        <p:nvSpPr>
          <p:cNvPr id="19" name="线条"/>
          <p:cNvSpPr>
            <a:spLocks noChangeShapeType="1"/>
          </p:cNvSpPr>
          <p:nvPr/>
        </p:nvSpPr>
        <p:spPr bwMode="auto">
          <a:xfrm>
            <a:off x="3983038" y="2730500"/>
            <a:ext cx="458787" cy="0"/>
          </a:xfrm>
          <a:prstGeom prst="line">
            <a:avLst/>
          </a:prstGeom>
          <a:noFill/>
          <a:ln w="12700">
            <a:solidFill>
              <a:srgbClr val="2CB2EA"/>
            </a:solidFill>
            <a:miter lim="800000"/>
            <a:headEnd/>
            <a:tailEnd/>
          </a:ln>
        </p:spPr>
        <p:txBody>
          <a:bodyPr lIns="34289" rIns="34289"/>
          <a:lstStyle/>
          <a:p>
            <a:endParaRPr lang="zh-CN" altLang="en-US"/>
          </a:p>
        </p:txBody>
      </p:sp>
      <p:sp>
        <p:nvSpPr>
          <p:cNvPr id="20" name="矩形 4"/>
          <p:cNvSpPr>
            <a:spLocks noChangeArrowheads="1"/>
          </p:cNvSpPr>
          <p:nvPr/>
        </p:nvSpPr>
        <p:spPr bwMode="auto">
          <a:xfrm>
            <a:off x="4343400" y="1200150"/>
            <a:ext cx="1693862" cy="382588"/>
          </a:xfrm>
          <a:prstGeom prst="rect">
            <a:avLst/>
          </a:prstGeom>
          <a:solidFill>
            <a:srgbClr val="A3DFFD"/>
          </a:solidFill>
          <a:ln w="12700">
            <a:solidFill>
              <a:srgbClr val="5E9CD3"/>
            </a:solidFill>
            <a:miter lim="800000"/>
            <a:headEnd/>
            <a:tailEnd/>
          </a:ln>
        </p:spPr>
        <p:txBody>
          <a:bodyPr lIns="34289" rIns="34289" anchor="ctr"/>
          <a:lstStyle/>
          <a:p>
            <a:pPr algn="ctr" eaLnBrk="1" hangingPunct="1"/>
            <a:r>
              <a:rPr lang="zh-CN" altLang="en-US" sz="2000" dirty="0">
                <a:latin typeface="微软雅黑" pitchFamily="34" charset="-122"/>
                <a:ea typeface="微软雅黑" pitchFamily="34" charset="-122"/>
                <a:sym typeface="微软雅黑" pitchFamily="34" charset="-122"/>
              </a:rPr>
              <a:t>部门管理</a:t>
            </a:r>
          </a:p>
        </p:txBody>
      </p:sp>
      <p:sp>
        <p:nvSpPr>
          <p:cNvPr id="21" name="矩形 4"/>
          <p:cNvSpPr>
            <a:spLocks noChangeArrowheads="1"/>
          </p:cNvSpPr>
          <p:nvPr/>
        </p:nvSpPr>
        <p:spPr bwMode="auto">
          <a:xfrm>
            <a:off x="4325938" y="1644650"/>
            <a:ext cx="1693862" cy="382588"/>
          </a:xfrm>
          <a:prstGeom prst="rect">
            <a:avLst/>
          </a:prstGeom>
          <a:solidFill>
            <a:srgbClr val="A3DFFD"/>
          </a:solidFill>
          <a:ln w="12700">
            <a:solidFill>
              <a:srgbClr val="5E9CD3"/>
            </a:solidFill>
            <a:prstDash val="dash"/>
            <a:miter lim="800000"/>
            <a:headEnd/>
            <a:tailEnd/>
          </a:ln>
        </p:spPr>
        <p:txBody>
          <a:bodyPr lIns="34289" rIns="34289" anchor="ctr"/>
          <a:lstStyle/>
          <a:p>
            <a:pPr algn="ctr" eaLnBrk="1" hangingPunct="1"/>
            <a:endParaRPr lang="en-US" altLang="zh-CN" dirty="0">
              <a:latin typeface="微软雅黑" pitchFamily="34" charset="-122"/>
              <a:ea typeface="微软雅黑" pitchFamily="34" charset="-122"/>
              <a:sym typeface="微软雅黑" pitchFamily="34" charset="-122"/>
            </a:endParaRPr>
          </a:p>
          <a:p>
            <a:pPr algn="ctr" eaLnBrk="1" hangingPunct="1"/>
            <a:r>
              <a:rPr lang="zh-CN" altLang="en-US" dirty="0">
                <a:latin typeface="微软雅黑" pitchFamily="34" charset="-122"/>
                <a:ea typeface="微软雅黑" pitchFamily="34" charset="-122"/>
                <a:sym typeface="微软雅黑" pitchFamily="34" charset="-122"/>
              </a:rPr>
              <a:t>三方协议信息</a:t>
            </a:r>
          </a:p>
          <a:p>
            <a:pPr algn="ctr" eaLnBrk="1" hangingPunct="1"/>
            <a:endParaRPr lang="zh-CN" altLang="en-US" dirty="0">
              <a:latin typeface="微软雅黑" pitchFamily="34" charset="-122"/>
              <a:ea typeface="微软雅黑" pitchFamily="34" charset="-122"/>
              <a:sym typeface="微软雅黑" pitchFamily="34" charset="-122"/>
            </a:endParaRPr>
          </a:p>
        </p:txBody>
      </p:sp>
      <p:sp>
        <p:nvSpPr>
          <p:cNvPr id="22" name="矩形 4"/>
          <p:cNvSpPr>
            <a:spLocks noChangeArrowheads="1"/>
          </p:cNvSpPr>
          <p:nvPr/>
        </p:nvSpPr>
        <p:spPr bwMode="auto">
          <a:xfrm>
            <a:off x="4325938" y="2089150"/>
            <a:ext cx="1693862" cy="382588"/>
          </a:xfrm>
          <a:prstGeom prst="rect">
            <a:avLst/>
          </a:prstGeom>
          <a:solidFill>
            <a:srgbClr val="A3DFFD"/>
          </a:solidFill>
          <a:ln w="12700">
            <a:solidFill>
              <a:srgbClr val="5E9CD3"/>
            </a:solidFill>
            <a:prstDash val="sysDash"/>
            <a:miter lim="800000"/>
            <a:headEnd/>
            <a:tailEnd/>
          </a:ln>
        </p:spPr>
        <p:txBody>
          <a:bodyPr lIns="34289" rIns="34289" anchor="ctr"/>
          <a:lstStyle/>
          <a:p>
            <a:pPr algn="ctr" eaLnBrk="1" hangingPunct="1"/>
            <a:r>
              <a:rPr lang="zh-CN" altLang="en-US" dirty="0">
                <a:latin typeface="微软雅黑" pitchFamily="34" charset="-122"/>
                <a:ea typeface="微软雅黑" pitchFamily="34" charset="-122"/>
                <a:sym typeface="微软雅黑" pitchFamily="34" charset="-122"/>
              </a:rPr>
              <a:t>企业信息查看</a:t>
            </a:r>
          </a:p>
        </p:txBody>
      </p:sp>
      <p:sp>
        <p:nvSpPr>
          <p:cNvPr id="23" name="矩形 4"/>
          <p:cNvSpPr>
            <a:spLocks noChangeArrowheads="1"/>
          </p:cNvSpPr>
          <p:nvPr/>
        </p:nvSpPr>
        <p:spPr bwMode="auto">
          <a:xfrm>
            <a:off x="4325938" y="2533650"/>
            <a:ext cx="1693862" cy="382588"/>
          </a:xfrm>
          <a:prstGeom prst="rect">
            <a:avLst/>
          </a:prstGeom>
          <a:solidFill>
            <a:srgbClr val="A3DFFD"/>
          </a:solidFill>
          <a:ln w="12700">
            <a:solidFill>
              <a:srgbClr val="5E9CD3"/>
            </a:solidFill>
            <a:miter lim="800000"/>
            <a:headEnd/>
            <a:tailEnd/>
          </a:ln>
        </p:spPr>
        <p:txBody>
          <a:bodyPr lIns="34289" rIns="34289" anchor="ctr"/>
          <a:lstStyle/>
          <a:p>
            <a:pPr algn="ctr" eaLnBrk="1" hangingPunct="1"/>
            <a:r>
              <a:rPr lang="en-US" altLang="zh-CN" sz="2000" dirty="0">
                <a:latin typeface="微软雅黑" pitchFamily="34" charset="-122"/>
                <a:ea typeface="微软雅黑" pitchFamily="34" charset="-122"/>
                <a:sym typeface="微软雅黑" pitchFamily="34" charset="-122"/>
              </a:rPr>
              <a:t>……</a:t>
            </a:r>
          </a:p>
        </p:txBody>
      </p:sp>
      <p:sp>
        <p:nvSpPr>
          <p:cNvPr id="24" name="线条"/>
          <p:cNvSpPr>
            <a:spLocks noChangeShapeType="1"/>
          </p:cNvSpPr>
          <p:nvPr/>
        </p:nvSpPr>
        <p:spPr bwMode="auto">
          <a:xfrm>
            <a:off x="3738563" y="3736975"/>
            <a:ext cx="258762" cy="0"/>
          </a:xfrm>
          <a:prstGeom prst="line">
            <a:avLst/>
          </a:prstGeom>
          <a:noFill/>
          <a:ln w="12700">
            <a:solidFill>
              <a:srgbClr val="55CFD4"/>
            </a:solidFill>
            <a:miter lim="800000"/>
            <a:headEnd/>
            <a:tailEnd/>
          </a:ln>
        </p:spPr>
        <p:txBody>
          <a:bodyPr lIns="34289" rIns="34289"/>
          <a:lstStyle/>
          <a:p>
            <a:endParaRPr lang="zh-CN" altLang="en-US"/>
          </a:p>
        </p:txBody>
      </p:sp>
      <p:sp>
        <p:nvSpPr>
          <p:cNvPr id="25" name="线条"/>
          <p:cNvSpPr>
            <a:spLocks noChangeShapeType="1"/>
          </p:cNvSpPr>
          <p:nvPr/>
        </p:nvSpPr>
        <p:spPr bwMode="auto">
          <a:xfrm>
            <a:off x="3990975" y="3381374"/>
            <a:ext cx="0" cy="1400175"/>
          </a:xfrm>
          <a:prstGeom prst="line">
            <a:avLst/>
          </a:prstGeom>
          <a:noFill/>
          <a:ln w="12700">
            <a:solidFill>
              <a:srgbClr val="55CFD4"/>
            </a:solidFill>
            <a:miter lim="800000"/>
            <a:headEnd/>
            <a:tailEnd/>
          </a:ln>
        </p:spPr>
        <p:txBody>
          <a:bodyPr lIns="34289" rIns="34289"/>
          <a:lstStyle/>
          <a:p>
            <a:endParaRPr lang="zh-CN" altLang="en-US"/>
          </a:p>
        </p:txBody>
      </p:sp>
      <p:sp>
        <p:nvSpPr>
          <p:cNvPr id="26" name="线条"/>
          <p:cNvSpPr>
            <a:spLocks noChangeShapeType="1"/>
          </p:cNvSpPr>
          <p:nvPr/>
        </p:nvSpPr>
        <p:spPr bwMode="auto">
          <a:xfrm>
            <a:off x="3983038" y="3375025"/>
            <a:ext cx="458787" cy="0"/>
          </a:xfrm>
          <a:prstGeom prst="line">
            <a:avLst/>
          </a:prstGeom>
          <a:noFill/>
          <a:ln w="12700">
            <a:solidFill>
              <a:srgbClr val="55CFD4"/>
            </a:solidFill>
            <a:miter lim="800000"/>
            <a:headEnd/>
            <a:tailEnd/>
          </a:ln>
        </p:spPr>
        <p:txBody>
          <a:bodyPr lIns="34289" rIns="34289"/>
          <a:lstStyle/>
          <a:p>
            <a:endParaRPr lang="zh-CN" altLang="en-US"/>
          </a:p>
        </p:txBody>
      </p:sp>
      <p:sp>
        <p:nvSpPr>
          <p:cNvPr id="27" name="线条"/>
          <p:cNvSpPr>
            <a:spLocks noChangeShapeType="1"/>
          </p:cNvSpPr>
          <p:nvPr/>
        </p:nvSpPr>
        <p:spPr bwMode="auto">
          <a:xfrm>
            <a:off x="3983038" y="4083050"/>
            <a:ext cx="458787" cy="0"/>
          </a:xfrm>
          <a:prstGeom prst="line">
            <a:avLst/>
          </a:prstGeom>
          <a:noFill/>
          <a:ln w="12700">
            <a:solidFill>
              <a:srgbClr val="55CFD4"/>
            </a:solidFill>
            <a:miter lim="800000"/>
            <a:headEnd/>
            <a:tailEnd/>
          </a:ln>
        </p:spPr>
        <p:txBody>
          <a:bodyPr lIns="34289" rIns="34289"/>
          <a:lstStyle/>
          <a:p>
            <a:endParaRPr lang="zh-CN" altLang="en-US"/>
          </a:p>
        </p:txBody>
      </p:sp>
      <p:sp>
        <p:nvSpPr>
          <p:cNvPr id="28" name="矩形 4"/>
          <p:cNvSpPr>
            <a:spLocks noChangeArrowheads="1"/>
          </p:cNvSpPr>
          <p:nvPr/>
        </p:nvSpPr>
        <p:spPr bwMode="auto">
          <a:xfrm>
            <a:off x="4325938" y="3184525"/>
            <a:ext cx="1693862" cy="382588"/>
          </a:xfrm>
          <a:prstGeom prst="rect">
            <a:avLst/>
          </a:prstGeom>
          <a:solidFill>
            <a:srgbClr val="A5E7D6"/>
          </a:solidFill>
          <a:ln w="12700">
            <a:solidFill>
              <a:srgbClr val="55CFD4"/>
            </a:solidFill>
            <a:miter lim="800000"/>
            <a:headEnd/>
            <a:tailEnd/>
          </a:ln>
        </p:spPr>
        <p:txBody>
          <a:bodyPr lIns="34289" rIns="34289" anchor="ctr"/>
          <a:lstStyle/>
          <a:p>
            <a:pPr algn="ctr" eaLnBrk="1" hangingPunct="1"/>
            <a:r>
              <a:rPr lang="zh-CN" altLang="en-US" sz="2000" dirty="0">
                <a:latin typeface="微软雅黑" pitchFamily="34" charset="-122"/>
                <a:ea typeface="微软雅黑" pitchFamily="34" charset="-122"/>
                <a:sym typeface="微软雅黑" pitchFamily="34" charset="-122"/>
              </a:rPr>
              <a:t>税单查询</a:t>
            </a:r>
          </a:p>
        </p:txBody>
      </p:sp>
      <p:sp>
        <p:nvSpPr>
          <p:cNvPr id="29" name="矩形 4"/>
          <p:cNvSpPr>
            <a:spLocks noChangeArrowheads="1"/>
          </p:cNvSpPr>
          <p:nvPr/>
        </p:nvSpPr>
        <p:spPr bwMode="auto">
          <a:xfrm>
            <a:off x="4325938" y="3886200"/>
            <a:ext cx="1693862" cy="382588"/>
          </a:xfrm>
          <a:prstGeom prst="rect">
            <a:avLst/>
          </a:prstGeom>
          <a:solidFill>
            <a:srgbClr val="A7E6D6"/>
          </a:solidFill>
          <a:ln w="12700">
            <a:solidFill>
              <a:srgbClr val="55CFD4"/>
            </a:solidFill>
            <a:miter lim="800000"/>
            <a:headEnd/>
            <a:tailEnd/>
          </a:ln>
        </p:spPr>
        <p:txBody>
          <a:bodyPr lIns="34289" rIns="34289" anchor="ctr"/>
          <a:lstStyle/>
          <a:p>
            <a:pPr algn="ctr" eaLnBrk="1" hangingPunct="1"/>
            <a:r>
              <a:rPr lang="zh-CN" altLang="en-US" sz="2000" dirty="0">
                <a:latin typeface="微软雅黑" pitchFamily="34" charset="-122"/>
                <a:ea typeface="微软雅黑" pitchFamily="34" charset="-122"/>
                <a:sym typeface="微软雅黑" pitchFamily="34" charset="-122"/>
              </a:rPr>
              <a:t>税单支付</a:t>
            </a:r>
          </a:p>
        </p:txBody>
      </p:sp>
      <p:sp>
        <p:nvSpPr>
          <p:cNvPr id="39" name="矩形 4"/>
          <p:cNvSpPr>
            <a:spLocks noChangeArrowheads="1"/>
          </p:cNvSpPr>
          <p:nvPr/>
        </p:nvSpPr>
        <p:spPr bwMode="auto">
          <a:xfrm>
            <a:off x="4343400" y="4476750"/>
            <a:ext cx="1693862" cy="382588"/>
          </a:xfrm>
          <a:prstGeom prst="rect">
            <a:avLst/>
          </a:prstGeom>
          <a:solidFill>
            <a:srgbClr val="A7E6D6"/>
          </a:solidFill>
          <a:ln w="12700">
            <a:solidFill>
              <a:srgbClr val="55CFD4"/>
            </a:solidFill>
            <a:miter lim="800000"/>
            <a:headEnd/>
            <a:tailEnd/>
          </a:ln>
        </p:spPr>
        <p:txBody>
          <a:bodyPr lIns="34289" rIns="34289" anchor="ctr"/>
          <a:lstStyle/>
          <a:p>
            <a:pPr algn="ctr" eaLnBrk="1" hangingPunct="1"/>
            <a:r>
              <a:rPr lang="zh-CN" altLang="en-US" sz="2000" dirty="0">
                <a:latin typeface="微软雅黑" pitchFamily="34" charset="-122"/>
                <a:ea typeface="微软雅黑" pitchFamily="34" charset="-122"/>
                <a:sym typeface="微软雅黑" pitchFamily="34" charset="-122"/>
              </a:rPr>
              <a:t>交易历史查询</a:t>
            </a:r>
          </a:p>
        </p:txBody>
      </p:sp>
      <p:sp>
        <p:nvSpPr>
          <p:cNvPr id="40" name="线条"/>
          <p:cNvSpPr>
            <a:spLocks noChangeShapeType="1"/>
          </p:cNvSpPr>
          <p:nvPr/>
        </p:nvSpPr>
        <p:spPr bwMode="auto">
          <a:xfrm>
            <a:off x="3962400" y="4705350"/>
            <a:ext cx="306387" cy="0"/>
          </a:xfrm>
          <a:prstGeom prst="line">
            <a:avLst/>
          </a:prstGeom>
          <a:noFill/>
          <a:ln w="12700">
            <a:solidFill>
              <a:srgbClr val="55CFD4"/>
            </a:solidFill>
            <a:miter lim="800000"/>
            <a:headEnd/>
            <a:tailEnd/>
          </a:ln>
        </p:spPr>
        <p:txBody>
          <a:bodyPr lIns="34289" rIns="34289"/>
          <a:lstStyle/>
          <a:p>
            <a:endParaRPr lang="zh-CN" altLang="en-US"/>
          </a:p>
        </p:txBody>
      </p:sp>
    </p:spTree>
    <p:extLst>
      <p:ext uri="{BB962C8B-B14F-4D97-AF65-F5344CB8AC3E}">
        <p14:creationId xmlns:p14="http://schemas.microsoft.com/office/powerpoint/2010/main" val="2243792134"/>
      </p:ext>
    </p:extLst>
  </p:cSld>
  <p:clrMapOvr>
    <a:masterClrMapping/>
  </p:clrMapOvr>
</p:sld>
</file>

<file path=ppt/theme/theme1.xml><?xml version="1.0" encoding="utf-8"?>
<a:theme xmlns:a="http://schemas.openxmlformats.org/drawingml/2006/main" name="目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过渡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1章">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第2章">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200" dirty="0" smtClean="0">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第3章">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第4章">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1188</Words>
  <Application>Microsoft Office PowerPoint</Application>
  <PresentationFormat>全屏显示(16:9)</PresentationFormat>
  <Paragraphs>154</Paragraphs>
  <Slides>21</Slides>
  <Notes>9</Notes>
  <HiddenSlides>3</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21</vt:i4>
      </vt:variant>
    </vt:vector>
  </HeadingPairs>
  <TitlesOfParts>
    <vt:vector size="40" baseType="lpstr">
      <vt:lpstr>Microsoft YaHei Light</vt:lpstr>
      <vt:lpstr>华文中宋</vt:lpstr>
      <vt:lpstr>Arial</vt:lpstr>
      <vt:lpstr>微软雅黑</vt:lpstr>
      <vt:lpstr>微软雅黑</vt:lpstr>
      <vt:lpstr>Agency FB</vt:lpstr>
      <vt:lpstr>方正仿宋_GBK</vt:lpstr>
      <vt:lpstr>Calibri</vt:lpstr>
      <vt:lpstr>Wingdings</vt:lpstr>
      <vt:lpstr>黑体</vt:lpstr>
      <vt:lpstr>Times New Roman</vt:lpstr>
      <vt:lpstr>Microsoft YaHei UI</vt:lpstr>
      <vt:lpstr>宋体</vt:lpstr>
      <vt:lpstr>目录</vt:lpstr>
      <vt:lpstr>过渡页</vt:lpstr>
      <vt:lpstr>第1章</vt:lpstr>
      <vt:lpstr>第2章</vt:lpstr>
      <vt:lpstr>第3章</vt:lpstr>
      <vt:lpstr>第4章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报关单业务介绍</dc:title>
  <dc:creator>wang_wen1@cgac.intra.customs.gov.cn</dc:creator>
  <cp:lastModifiedBy>王清</cp:lastModifiedBy>
  <cp:revision>495</cp:revision>
  <dcterms:created xsi:type="dcterms:W3CDTF">2015-09-29T03:15:29Z</dcterms:created>
  <dcterms:modified xsi:type="dcterms:W3CDTF">2018-07-12T02:29:08Z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2052</vt:i4>
  </property>
  <property fmtid="{D5CDD505-2E9C-101B-9397-08002B2CF9AE}" pid="3" name="_Version">
    <vt:lpwstr>12.0.4518</vt:lpwstr>
  </property>
</Properties>
</file>